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684" r:id="rId2"/>
    <p:sldMasterId id="2147483696" r:id="rId3"/>
    <p:sldMasterId id="2147483708" r:id="rId4"/>
    <p:sldMasterId id="2147483816" r:id="rId5"/>
    <p:sldMasterId id="2147483828" r:id="rId6"/>
  </p:sldMasterIdLst>
  <p:notesMasterIdLst>
    <p:notesMasterId r:id="rId23"/>
  </p:notesMasterIdLst>
  <p:handoutMasterIdLst>
    <p:handoutMasterId r:id="rId24"/>
  </p:handoutMasterIdLst>
  <p:sldIdLst>
    <p:sldId id="661" r:id="rId7"/>
    <p:sldId id="679" r:id="rId8"/>
    <p:sldId id="732" r:id="rId9"/>
    <p:sldId id="739" r:id="rId10"/>
    <p:sldId id="743" r:id="rId11"/>
    <p:sldId id="738" r:id="rId12"/>
    <p:sldId id="740" r:id="rId13"/>
    <p:sldId id="741" r:id="rId14"/>
    <p:sldId id="744" r:id="rId15"/>
    <p:sldId id="745" r:id="rId16"/>
    <p:sldId id="746" r:id="rId17"/>
    <p:sldId id="747" r:id="rId18"/>
    <p:sldId id="726" r:id="rId19"/>
    <p:sldId id="742" r:id="rId20"/>
    <p:sldId id="736" r:id="rId21"/>
    <p:sldId id="729" r:id="rId22"/>
  </p:sldIdLst>
  <p:sldSz cx="9145588" cy="6859588"/>
  <p:notesSz cx="7315200" cy="96012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88">
          <p15:clr>
            <a:srgbClr val="A4A3A4"/>
          </p15:clr>
        </p15:guide>
        <p15:guide id="4"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9541E"/>
    <a:srgbClr val="791D7E"/>
    <a:srgbClr val="ED8903"/>
    <a:srgbClr val="B5121B"/>
    <a:srgbClr val="50B3CF"/>
    <a:srgbClr val="717375"/>
    <a:srgbClr val="A2CF9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607" autoAdjust="0"/>
    <p:restoredTop sz="94724" autoAdjust="0"/>
  </p:normalViewPr>
  <p:slideViewPr>
    <p:cSldViewPr snapToGrid="0" snapToObjects="1">
      <p:cViewPr varScale="1">
        <p:scale>
          <a:sx n="109" d="100"/>
          <a:sy n="109" d="100"/>
        </p:scale>
        <p:origin x="468" y="102"/>
      </p:cViewPr>
      <p:guideLst>
        <p:guide orient="horz" pos="2160"/>
        <p:guide pos="2880"/>
        <p:guide pos="288"/>
        <p:guide pos="5472"/>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679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9489" y="4560889"/>
            <a:ext cx="5356225" cy="4318000"/>
          </a:xfrm>
          <a:prstGeom prst="rect">
            <a:avLst/>
          </a:prstGeom>
          <a:noFill/>
          <a:ln w="12700">
            <a:noFill/>
            <a:miter lim="800000"/>
            <a:headEnd/>
            <a:tailEnd/>
          </a:ln>
          <a:effectLst/>
        </p:spPr>
        <p:txBody>
          <a:bodyPr vert="horz" wrap="square" lIns="91639" tIns="45017" rIns="91639" bIns="45017"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3555" name="Rectangle 3"/>
          <p:cNvSpPr>
            <a:spLocks noGrp="1" noRot="1" noChangeAspect="1" noChangeArrowheads="1" noTextEdit="1"/>
          </p:cNvSpPr>
          <p:nvPr>
            <p:ph type="sldImg" idx="2"/>
          </p:nvPr>
        </p:nvSpPr>
        <p:spPr bwMode="auto">
          <a:xfrm>
            <a:off x="939800" y="481013"/>
            <a:ext cx="5440363" cy="40798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30917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455613" y="684213"/>
            <a:ext cx="8231187" cy="4041775"/>
          </a:xfrm>
          <a:prstGeom prst="rect">
            <a:avLst/>
          </a:prstGeom>
          <a:noFill/>
          <a:ln w="12700">
            <a:solidFill>
              <a:srgbClr val="717375"/>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endParaRPr lang="en-US"/>
          </a:p>
        </p:txBody>
      </p:sp>
      <p:sp>
        <p:nvSpPr>
          <p:cNvPr id="5" name="Rectangle 38"/>
          <p:cNvSpPr>
            <a:spLocks noChangeArrowheads="1"/>
          </p:cNvSpPr>
          <p:nvPr/>
        </p:nvSpPr>
        <p:spPr bwMode="gray">
          <a:xfrm>
            <a:off x="5638800" y="4465638"/>
            <a:ext cx="2416175"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54000" tIns="54000" rIns="54000" bIns="54000" anchor="ctr"/>
          <a:lstStyle/>
          <a:p>
            <a:pPr eaLnBrk="0" hangingPunct="0"/>
            <a:endParaRPr lang="en-US"/>
          </a:p>
        </p:txBody>
      </p:sp>
      <p:pic>
        <p:nvPicPr>
          <p:cNvPr id="6" name="Picture 39" descr="CharlesRiver_logo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4468813"/>
            <a:ext cx="2276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8" name="Rectangle 36"/>
          <p:cNvSpPr>
            <a:spLocks noGrp="1" noChangeArrowheads="1"/>
          </p:cNvSpPr>
          <p:nvPr>
            <p:ph type="ctrTitle"/>
          </p:nvPr>
        </p:nvSpPr>
        <p:spPr>
          <a:xfrm>
            <a:off x="1898650" y="1466850"/>
            <a:ext cx="6121400" cy="365125"/>
          </a:xfrm>
        </p:spPr>
        <p:txBody>
          <a:bodyPr>
            <a:spAutoFit/>
          </a:bodyPr>
          <a:lstStyle>
            <a:lvl1pPr algn="r">
              <a:defRPr sz="2400"/>
            </a:lvl1pPr>
          </a:lstStyle>
          <a:p>
            <a:r>
              <a:rPr lang="en-GB" altLang="en-US"/>
              <a:t>Click to edit Master title style</a:t>
            </a:r>
          </a:p>
        </p:txBody>
      </p:sp>
      <p:sp>
        <p:nvSpPr>
          <p:cNvPr id="28709" name="Rectangle 37"/>
          <p:cNvSpPr>
            <a:spLocks noGrp="1" noChangeArrowheads="1"/>
          </p:cNvSpPr>
          <p:nvPr>
            <p:ph type="subTitle" idx="1"/>
          </p:nvPr>
        </p:nvSpPr>
        <p:spPr bwMode="gray">
          <a:xfrm>
            <a:off x="1589088" y="2636838"/>
            <a:ext cx="6430962" cy="392112"/>
          </a:xfrm>
          <a:ln w="12700"/>
        </p:spPr>
        <p:txBody>
          <a:bodyPr/>
          <a:lstStyle>
            <a:lvl1pPr marL="0" indent="0" algn="r">
              <a:buFontTx/>
              <a:buNone/>
              <a:defRPr sz="1600"/>
            </a:lvl1pPr>
          </a:lstStyle>
          <a:p>
            <a:r>
              <a:rPr lang="en-GB" altLang="en-US"/>
              <a:t>Click to edit Master Date style</a:t>
            </a:r>
          </a:p>
        </p:txBody>
      </p:sp>
    </p:spTree>
    <p:extLst>
      <p:ext uri="{BB962C8B-B14F-4D97-AF65-F5344CB8AC3E}">
        <p14:creationId xmlns:p14="http://schemas.microsoft.com/office/powerpoint/2010/main" val="236930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027C52C2-7630-44CA-B202-803DBEA9EB8C}" type="slidenum">
              <a:rPr lang="en-GB" altLang="en-US"/>
              <a:pPr>
                <a:defRPr/>
              </a:pPr>
              <a:t>‹#›</a:t>
            </a:fld>
            <a:endParaRPr lang="en-GB" altLang="en-US"/>
          </a:p>
        </p:txBody>
      </p:sp>
    </p:spTree>
    <p:extLst>
      <p:ext uri="{BB962C8B-B14F-4D97-AF65-F5344CB8AC3E}">
        <p14:creationId xmlns:p14="http://schemas.microsoft.com/office/powerpoint/2010/main" val="349533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E6F126E5-E2F2-4616-AD22-F09F15FA51AD}" type="slidenum">
              <a:rPr lang="en-GB" altLang="en-US"/>
              <a:pPr>
                <a:defRPr/>
              </a:pPr>
              <a:t>‹#›</a:t>
            </a:fld>
            <a:endParaRPr lang="en-GB" altLang="en-US"/>
          </a:p>
        </p:txBody>
      </p:sp>
    </p:spTree>
    <p:extLst>
      <p:ext uri="{BB962C8B-B14F-4D97-AF65-F5344CB8AC3E}">
        <p14:creationId xmlns:p14="http://schemas.microsoft.com/office/powerpoint/2010/main" val="2771268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455613" y="684213"/>
            <a:ext cx="8231187" cy="4041775"/>
          </a:xfrm>
          <a:prstGeom prst="rect">
            <a:avLst/>
          </a:prstGeom>
          <a:noFill/>
          <a:ln w="12700">
            <a:solidFill>
              <a:srgbClr val="717375"/>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endParaRPr lang="en-US">
              <a:solidFill>
                <a:srgbClr val="000000"/>
              </a:solidFill>
            </a:endParaRPr>
          </a:p>
        </p:txBody>
      </p:sp>
      <p:sp>
        <p:nvSpPr>
          <p:cNvPr id="5" name="Rectangle 38"/>
          <p:cNvSpPr>
            <a:spLocks noChangeArrowheads="1"/>
          </p:cNvSpPr>
          <p:nvPr/>
        </p:nvSpPr>
        <p:spPr bwMode="gray">
          <a:xfrm>
            <a:off x="5638800" y="4465638"/>
            <a:ext cx="2416175"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54000" tIns="54000" rIns="54000" bIns="54000" anchor="ctr"/>
          <a:lstStyle/>
          <a:p>
            <a:pPr eaLnBrk="0" hangingPunct="0"/>
            <a:endParaRPr lang="en-US">
              <a:solidFill>
                <a:srgbClr val="000000"/>
              </a:solidFill>
            </a:endParaRPr>
          </a:p>
        </p:txBody>
      </p:sp>
      <p:pic>
        <p:nvPicPr>
          <p:cNvPr id="6" name="Picture 39" descr="CharlesRiver_logo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4468813"/>
            <a:ext cx="2276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8" name="Rectangle 36"/>
          <p:cNvSpPr>
            <a:spLocks noGrp="1" noChangeArrowheads="1"/>
          </p:cNvSpPr>
          <p:nvPr>
            <p:ph type="ctrTitle"/>
          </p:nvPr>
        </p:nvSpPr>
        <p:spPr>
          <a:xfrm>
            <a:off x="1898650" y="1466850"/>
            <a:ext cx="6121400" cy="365125"/>
          </a:xfrm>
        </p:spPr>
        <p:txBody>
          <a:bodyPr>
            <a:spAutoFit/>
          </a:bodyPr>
          <a:lstStyle>
            <a:lvl1pPr algn="r">
              <a:defRPr sz="2400"/>
            </a:lvl1pPr>
          </a:lstStyle>
          <a:p>
            <a:r>
              <a:rPr lang="en-GB" altLang="en-US"/>
              <a:t>Click to edit Master title style</a:t>
            </a:r>
          </a:p>
        </p:txBody>
      </p:sp>
      <p:sp>
        <p:nvSpPr>
          <p:cNvPr id="28709" name="Rectangle 37"/>
          <p:cNvSpPr>
            <a:spLocks noGrp="1" noChangeArrowheads="1"/>
          </p:cNvSpPr>
          <p:nvPr>
            <p:ph type="subTitle" idx="1"/>
          </p:nvPr>
        </p:nvSpPr>
        <p:spPr bwMode="gray">
          <a:xfrm>
            <a:off x="1589088" y="2636838"/>
            <a:ext cx="6430962" cy="392112"/>
          </a:xfrm>
          <a:ln w="12700"/>
        </p:spPr>
        <p:txBody>
          <a:bodyPr/>
          <a:lstStyle>
            <a:lvl1pPr marL="0" indent="0" algn="r">
              <a:buFontTx/>
              <a:buNone/>
              <a:defRPr sz="1600"/>
            </a:lvl1pPr>
          </a:lstStyle>
          <a:p>
            <a:r>
              <a:rPr lang="en-GB" altLang="en-US"/>
              <a:t>Click to edit Master Date style</a:t>
            </a:r>
          </a:p>
        </p:txBody>
      </p:sp>
    </p:spTree>
    <p:extLst>
      <p:ext uri="{BB962C8B-B14F-4D97-AF65-F5344CB8AC3E}">
        <p14:creationId xmlns:p14="http://schemas.microsoft.com/office/powerpoint/2010/main" val="3360068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6FE689AD-7B47-46B1-B818-9306AE1B136A}" type="slidenum">
              <a:rPr lang="en-GB" altLang="en-US"/>
              <a:pPr>
                <a:defRPr/>
              </a:pPr>
              <a:t>‹#›</a:t>
            </a:fld>
            <a:endParaRPr lang="en-GB" altLang="en-US"/>
          </a:p>
        </p:txBody>
      </p:sp>
    </p:spTree>
    <p:extLst>
      <p:ext uri="{BB962C8B-B14F-4D97-AF65-F5344CB8AC3E}">
        <p14:creationId xmlns:p14="http://schemas.microsoft.com/office/powerpoint/2010/main" val="2066533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79CA14C3-7AA3-45F7-9108-12190E248981}" type="slidenum">
              <a:rPr lang="en-GB" altLang="en-US"/>
              <a:pPr>
                <a:defRPr/>
              </a:pPr>
              <a:t>‹#›</a:t>
            </a:fld>
            <a:endParaRPr lang="en-GB" altLang="en-US"/>
          </a:p>
        </p:txBody>
      </p:sp>
    </p:spTree>
    <p:extLst>
      <p:ext uri="{BB962C8B-B14F-4D97-AF65-F5344CB8AC3E}">
        <p14:creationId xmlns:p14="http://schemas.microsoft.com/office/powerpoint/2010/main" val="3887348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86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98613"/>
            <a:ext cx="4040187"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sldNum" sz="quarter" idx="10"/>
          </p:nvPr>
        </p:nvSpPr>
        <p:spPr>
          <a:ln/>
        </p:spPr>
        <p:txBody>
          <a:bodyPr/>
          <a:lstStyle>
            <a:lvl1pPr>
              <a:defRPr/>
            </a:lvl1pPr>
          </a:lstStyle>
          <a:p>
            <a:pPr>
              <a:defRPr/>
            </a:pPr>
            <a:fld id="{656CDC53-758C-4975-8B9C-5F3A3031290E}" type="slidenum">
              <a:rPr lang="en-GB" altLang="en-US"/>
              <a:pPr>
                <a:defRPr/>
              </a:pPr>
              <a:t>‹#›</a:t>
            </a:fld>
            <a:endParaRPr lang="en-GB" altLang="en-US"/>
          </a:p>
        </p:txBody>
      </p:sp>
    </p:spTree>
    <p:extLst>
      <p:ext uri="{BB962C8B-B14F-4D97-AF65-F5344CB8AC3E}">
        <p14:creationId xmlns:p14="http://schemas.microsoft.com/office/powerpoint/2010/main" val="109555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sldNum" sz="quarter" idx="10"/>
          </p:nvPr>
        </p:nvSpPr>
        <p:spPr>
          <a:ln/>
        </p:spPr>
        <p:txBody>
          <a:bodyPr/>
          <a:lstStyle>
            <a:lvl1pPr>
              <a:defRPr/>
            </a:lvl1pPr>
          </a:lstStyle>
          <a:p>
            <a:pPr>
              <a:defRPr/>
            </a:pPr>
            <a:fld id="{0F36A1B9-0B72-46C3-AAD6-346E48F48613}" type="slidenum">
              <a:rPr lang="en-GB" altLang="en-US"/>
              <a:pPr>
                <a:defRPr/>
              </a:pPr>
              <a:t>‹#›</a:t>
            </a:fld>
            <a:endParaRPr lang="en-GB" altLang="en-US"/>
          </a:p>
        </p:txBody>
      </p:sp>
    </p:spTree>
    <p:extLst>
      <p:ext uri="{BB962C8B-B14F-4D97-AF65-F5344CB8AC3E}">
        <p14:creationId xmlns:p14="http://schemas.microsoft.com/office/powerpoint/2010/main" val="2749860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sldNum" sz="quarter" idx="10"/>
          </p:nvPr>
        </p:nvSpPr>
        <p:spPr>
          <a:ln/>
        </p:spPr>
        <p:txBody>
          <a:bodyPr/>
          <a:lstStyle>
            <a:lvl1pPr>
              <a:defRPr/>
            </a:lvl1pPr>
          </a:lstStyle>
          <a:p>
            <a:pPr>
              <a:defRPr/>
            </a:pPr>
            <a:fld id="{B51A603F-55E3-4C2B-8A92-328EA12F9710}" type="slidenum">
              <a:rPr lang="en-GB" altLang="en-US"/>
              <a:pPr>
                <a:defRPr/>
              </a:pPr>
              <a:t>‹#›</a:t>
            </a:fld>
            <a:endParaRPr lang="en-GB" altLang="en-US"/>
          </a:p>
        </p:txBody>
      </p:sp>
    </p:spTree>
    <p:extLst>
      <p:ext uri="{BB962C8B-B14F-4D97-AF65-F5344CB8AC3E}">
        <p14:creationId xmlns:p14="http://schemas.microsoft.com/office/powerpoint/2010/main" val="2637880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B345E819-3932-436B-BA2D-45A136C2C450}" type="slidenum">
              <a:rPr lang="en-GB" altLang="en-US"/>
              <a:pPr>
                <a:defRPr/>
              </a:pPr>
              <a:t>‹#›</a:t>
            </a:fld>
            <a:endParaRPr lang="en-GB" altLang="en-US"/>
          </a:p>
        </p:txBody>
      </p:sp>
    </p:spTree>
    <p:extLst>
      <p:ext uri="{BB962C8B-B14F-4D97-AF65-F5344CB8AC3E}">
        <p14:creationId xmlns:p14="http://schemas.microsoft.com/office/powerpoint/2010/main" val="6697670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7B15B1B8-490E-475A-B05B-6158AE3CC3B7}" type="slidenum">
              <a:rPr lang="en-GB" altLang="en-US"/>
              <a:pPr>
                <a:defRPr/>
              </a:pPr>
              <a:t>‹#›</a:t>
            </a:fld>
            <a:endParaRPr lang="en-GB" altLang="en-US"/>
          </a:p>
        </p:txBody>
      </p:sp>
    </p:spTree>
    <p:extLst>
      <p:ext uri="{BB962C8B-B14F-4D97-AF65-F5344CB8AC3E}">
        <p14:creationId xmlns:p14="http://schemas.microsoft.com/office/powerpoint/2010/main" val="40393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3181FDF0-653D-4338-81BA-B892F40288A0}" type="slidenum">
              <a:rPr lang="en-GB" altLang="en-US"/>
              <a:pPr>
                <a:defRPr/>
              </a:pPr>
              <a:t>‹#›</a:t>
            </a:fld>
            <a:endParaRPr lang="en-GB" altLang="en-US"/>
          </a:p>
        </p:txBody>
      </p:sp>
    </p:spTree>
    <p:extLst>
      <p:ext uri="{BB962C8B-B14F-4D97-AF65-F5344CB8AC3E}">
        <p14:creationId xmlns:p14="http://schemas.microsoft.com/office/powerpoint/2010/main" val="1568774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4953C563-94F6-4CDB-88DD-CCD8733E0476}" type="slidenum">
              <a:rPr lang="en-GB" altLang="en-US"/>
              <a:pPr>
                <a:defRPr/>
              </a:pPr>
              <a:t>‹#›</a:t>
            </a:fld>
            <a:endParaRPr lang="en-GB" altLang="en-US"/>
          </a:p>
        </p:txBody>
      </p:sp>
    </p:spTree>
    <p:extLst>
      <p:ext uri="{BB962C8B-B14F-4D97-AF65-F5344CB8AC3E}">
        <p14:creationId xmlns:p14="http://schemas.microsoft.com/office/powerpoint/2010/main" val="1129711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516AE379-E25C-447D-93DE-DD9A29222389}" type="slidenum">
              <a:rPr lang="en-GB" altLang="en-US"/>
              <a:pPr>
                <a:defRPr/>
              </a:pPr>
              <a:t>‹#›</a:t>
            </a:fld>
            <a:endParaRPr lang="en-GB" altLang="en-US"/>
          </a:p>
        </p:txBody>
      </p:sp>
    </p:spTree>
    <p:extLst>
      <p:ext uri="{BB962C8B-B14F-4D97-AF65-F5344CB8AC3E}">
        <p14:creationId xmlns:p14="http://schemas.microsoft.com/office/powerpoint/2010/main" val="16607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B27E5111-963A-4F97-961B-E66DBE4B8BBB}" type="slidenum">
              <a:rPr lang="en-GB" altLang="en-US"/>
              <a:pPr>
                <a:defRPr/>
              </a:pPr>
              <a:t>‹#›</a:t>
            </a:fld>
            <a:endParaRPr lang="en-GB" altLang="en-US"/>
          </a:p>
        </p:txBody>
      </p:sp>
    </p:spTree>
    <p:extLst>
      <p:ext uri="{BB962C8B-B14F-4D97-AF65-F5344CB8AC3E}">
        <p14:creationId xmlns:p14="http://schemas.microsoft.com/office/powerpoint/2010/main" val="14959554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455613" y="684213"/>
            <a:ext cx="8231187" cy="4041775"/>
          </a:xfrm>
          <a:prstGeom prst="rect">
            <a:avLst/>
          </a:prstGeom>
          <a:noFill/>
          <a:ln w="12700">
            <a:solidFill>
              <a:srgbClr val="717375"/>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endParaRPr lang="en-US">
              <a:solidFill>
                <a:srgbClr val="000000"/>
              </a:solidFill>
            </a:endParaRPr>
          </a:p>
        </p:txBody>
      </p:sp>
      <p:sp>
        <p:nvSpPr>
          <p:cNvPr id="5" name="Rectangle 38"/>
          <p:cNvSpPr>
            <a:spLocks noChangeArrowheads="1"/>
          </p:cNvSpPr>
          <p:nvPr/>
        </p:nvSpPr>
        <p:spPr bwMode="gray">
          <a:xfrm>
            <a:off x="5638800" y="4465638"/>
            <a:ext cx="2416175"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54000" tIns="54000" rIns="54000" bIns="54000" anchor="ctr"/>
          <a:lstStyle/>
          <a:p>
            <a:pPr eaLnBrk="0" hangingPunct="0"/>
            <a:endParaRPr lang="en-US">
              <a:solidFill>
                <a:srgbClr val="000000"/>
              </a:solidFill>
            </a:endParaRPr>
          </a:p>
        </p:txBody>
      </p:sp>
      <p:pic>
        <p:nvPicPr>
          <p:cNvPr id="6" name="Picture 39" descr="CharlesRiver_logo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4468813"/>
            <a:ext cx="2276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8" name="Rectangle 36"/>
          <p:cNvSpPr>
            <a:spLocks noGrp="1" noChangeArrowheads="1"/>
          </p:cNvSpPr>
          <p:nvPr>
            <p:ph type="ctrTitle"/>
          </p:nvPr>
        </p:nvSpPr>
        <p:spPr>
          <a:xfrm>
            <a:off x="1898650" y="1466850"/>
            <a:ext cx="6121400" cy="365125"/>
          </a:xfrm>
        </p:spPr>
        <p:txBody>
          <a:bodyPr>
            <a:spAutoFit/>
          </a:bodyPr>
          <a:lstStyle>
            <a:lvl1pPr algn="r">
              <a:defRPr sz="2400"/>
            </a:lvl1pPr>
          </a:lstStyle>
          <a:p>
            <a:r>
              <a:rPr lang="en-GB" altLang="en-US"/>
              <a:t>Click to edit Master title style</a:t>
            </a:r>
          </a:p>
        </p:txBody>
      </p:sp>
      <p:sp>
        <p:nvSpPr>
          <p:cNvPr id="28709" name="Rectangle 37"/>
          <p:cNvSpPr>
            <a:spLocks noGrp="1" noChangeArrowheads="1"/>
          </p:cNvSpPr>
          <p:nvPr>
            <p:ph type="subTitle" idx="1"/>
          </p:nvPr>
        </p:nvSpPr>
        <p:spPr bwMode="gray">
          <a:xfrm>
            <a:off x="1589088" y="2636838"/>
            <a:ext cx="6430962" cy="392112"/>
          </a:xfrm>
          <a:ln w="12700"/>
        </p:spPr>
        <p:txBody>
          <a:bodyPr/>
          <a:lstStyle>
            <a:lvl1pPr marL="0" indent="0" algn="r">
              <a:buFontTx/>
              <a:buNone/>
              <a:defRPr sz="1600"/>
            </a:lvl1pPr>
          </a:lstStyle>
          <a:p>
            <a:r>
              <a:rPr lang="en-GB" altLang="en-US"/>
              <a:t>Click to edit Master Date style</a:t>
            </a:r>
          </a:p>
        </p:txBody>
      </p:sp>
    </p:spTree>
    <p:extLst>
      <p:ext uri="{BB962C8B-B14F-4D97-AF65-F5344CB8AC3E}">
        <p14:creationId xmlns:p14="http://schemas.microsoft.com/office/powerpoint/2010/main" val="38008896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39164777-7CFF-43B8-9875-18C4F5A89A2E}" type="slidenum">
              <a:rPr lang="en-GB" altLang="en-US"/>
              <a:pPr>
                <a:defRPr/>
              </a:pPr>
              <a:t>‹#›</a:t>
            </a:fld>
            <a:endParaRPr lang="en-GB" altLang="en-US"/>
          </a:p>
        </p:txBody>
      </p:sp>
    </p:spTree>
    <p:extLst>
      <p:ext uri="{BB962C8B-B14F-4D97-AF65-F5344CB8AC3E}">
        <p14:creationId xmlns:p14="http://schemas.microsoft.com/office/powerpoint/2010/main" val="35341857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5F1ADC89-BBF3-4B5A-8932-1B9F12B42445}" type="slidenum">
              <a:rPr lang="en-GB" altLang="en-US"/>
              <a:pPr>
                <a:defRPr/>
              </a:pPr>
              <a:t>‹#›</a:t>
            </a:fld>
            <a:endParaRPr lang="en-GB" altLang="en-US"/>
          </a:p>
        </p:txBody>
      </p:sp>
    </p:spTree>
    <p:extLst>
      <p:ext uri="{BB962C8B-B14F-4D97-AF65-F5344CB8AC3E}">
        <p14:creationId xmlns:p14="http://schemas.microsoft.com/office/powerpoint/2010/main" val="890000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86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98613"/>
            <a:ext cx="4040187"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sldNum" sz="quarter" idx="10"/>
          </p:nvPr>
        </p:nvSpPr>
        <p:spPr>
          <a:ln/>
        </p:spPr>
        <p:txBody>
          <a:bodyPr/>
          <a:lstStyle>
            <a:lvl1pPr>
              <a:defRPr/>
            </a:lvl1pPr>
          </a:lstStyle>
          <a:p>
            <a:pPr>
              <a:defRPr/>
            </a:pPr>
            <a:fld id="{CC7B3B69-7145-4394-AA0D-7AAA4F4045C4}" type="slidenum">
              <a:rPr lang="en-GB" altLang="en-US"/>
              <a:pPr>
                <a:defRPr/>
              </a:pPr>
              <a:t>‹#›</a:t>
            </a:fld>
            <a:endParaRPr lang="en-GB" altLang="en-US"/>
          </a:p>
        </p:txBody>
      </p:sp>
    </p:spTree>
    <p:extLst>
      <p:ext uri="{BB962C8B-B14F-4D97-AF65-F5344CB8AC3E}">
        <p14:creationId xmlns:p14="http://schemas.microsoft.com/office/powerpoint/2010/main" val="886592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sldNum" sz="quarter" idx="10"/>
          </p:nvPr>
        </p:nvSpPr>
        <p:spPr>
          <a:ln/>
        </p:spPr>
        <p:txBody>
          <a:bodyPr/>
          <a:lstStyle>
            <a:lvl1pPr>
              <a:defRPr/>
            </a:lvl1pPr>
          </a:lstStyle>
          <a:p>
            <a:pPr>
              <a:defRPr/>
            </a:pPr>
            <a:fld id="{D32025BD-A22B-4D45-A08F-BA5EC9F5A5D1}" type="slidenum">
              <a:rPr lang="en-GB" altLang="en-US"/>
              <a:pPr>
                <a:defRPr/>
              </a:pPr>
              <a:t>‹#›</a:t>
            </a:fld>
            <a:endParaRPr lang="en-GB" altLang="en-US"/>
          </a:p>
        </p:txBody>
      </p:sp>
    </p:spTree>
    <p:extLst>
      <p:ext uri="{BB962C8B-B14F-4D97-AF65-F5344CB8AC3E}">
        <p14:creationId xmlns:p14="http://schemas.microsoft.com/office/powerpoint/2010/main" val="4826606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sldNum" sz="quarter" idx="10"/>
          </p:nvPr>
        </p:nvSpPr>
        <p:spPr>
          <a:ln/>
        </p:spPr>
        <p:txBody>
          <a:bodyPr/>
          <a:lstStyle>
            <a:lvl1pPr>
              <a:defRPr/>
            </a:lvl1pPr>
          </a:lstStyle>
          <a:p>
            <a:pPr>
              <a:defRPr/>
            </a:pPr>
            <a:fld id="{89CEA881-D954-4616-A0A7-AB18ECDBF8FB}" type="slidenum">
              <a:rPr lang="en-GB" altLang="en-US"/>
              <a:pPr>
                <a:defRPr/>
              </a:pPr>
              <a:t>‹#›</a:t>
            </a:fld>
            <a:endParaRPr lang="en-GB" altLang="en-US"/>
          </a:p>
        </p:txBody>
      </p:sp>
    </p:spTree>
    <p:extLst>
      <p:ext uri="{BB962C8B-B14F-4D97-AF65-F5344CB8AC3E}">
        <p14:creationId xmlns:p14="http://schemas.microsoft.com/office/powerpoint/2010/main" val="40727623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EC141DA1-FA72-468D-920E-DFD714051AE2}" type="slidenum">
              <a:rPr lang="en-GB" altLang="en-US"/>
              <a:pPr>
                <a:defRPr/>
              </a:pPr>
              <a:t>‹#›</a:t>
            </a:fld>
            <a:endParaRPr lang="en-GB" altLang="en-US"/>
          </a:p>
        </p:txBody>
      </p:sp>
    </p:spTree>
    <p:extLst>
      <p:ext uri="{BB962C8B-B14F-4D97-AF65-F5344CB8AC3E}">
        <p14:creationId xmlns:p14="http://schemas.microsoft.com/office/powerpoint/2010/main" val="222935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3B74E0F4-F8B7-49FD-A552-BAB26C4AD42C}" type="slidenum">
              <a:rPr lang="en-GB" altLang="en-US"/>
              <a:pPr>
                <a:defRPr/>
              </a:pPr>
              <a:t>‹#›</a:t>
            </a:fld>
            <a:endParaRPr lang="en-GB" altLang="en-US"/>
          </a:p>
        </p:txBody>
      </p:sp>
    </p:spTree>
    <p:extLst>
      <p:ext uri="{BB962C8B-B14F-4D97-AF65-F5344CB8AC3E}">
        <p14:creationId xmlns:p14="http://schemas.microsoft.com/office/powerpoint/2010/main" val="3363505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081F32F9-8F90-419A-A9E8-3CD93D395E0B}" type="slidenum">
              <a:rPr lang="en-GB" altLang="en-US"/>
              <a:pPr>
                <a:defRPr/>
              </a:pPr>
              <a:t>‹#›</a:t>
            </a:fld>
            <a:endParaRPr lang="en-GB" altLang="en-US"/>
          </a:p>
        </p:txBody>
      </p:sp>
    </p:spTree>
    <p:extLst>
      <p:ext uri="{BB962C8B-B14F-4D97-AF65-F5344CB8AC3E}">
        <p14:creationId xmlns:p14="http://schemas.microsoft.com/office/powerpoint/2010/main" val="26611989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DA12DFA9-8A54-4B85-87B3-D2903B0F7B24}" type="slidenum">
              <a:rPr lang="en-GB" altLang="en-US"/>
              <a:pPr>
                <a:defRPr/>
              </a:pPr>
              <a:t>‹#›</a:t>
            </a:fld>
            <a:endParaRPr lang="en-GB" altLang="en-US"/>
          </a:p>
        </p:txBody>
      </p:sp>
    </p:spTree>
    <p:extLst>
      <p:ext uri="{BB962C8B-B14F-4D97-AF65-F5344CB8AC3E}">
        <p14:creationId xmlns:p14="http://schemas.microsoft.com/office/powerpoint/2010/main" val="2573154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127FEFE5-D032-45D3-8914-1AC63085E68D}" type="slidenum">
              <a:rPr lang="en-GB" altLang="en-US"/>
              <a:pPr>
                <a:defRPr/>
              </a:pPr>
              <a:t>‹#›</a:t>
            </a:fld>
            <a:endParaRPr lang="en-GB" altLang="en-US"/>
          </a:p>
        </p:txBody>
      </p:sp>
    </p:spTree>
    <p:extLst>
      <p:ext uri="{BB962C8B-B14F-4D97-AF65-F5344CB8AC3E}">
        <p14:creationId xmlns:p14="http://schemas.microsoft.com/office/powerpoint/2010/main" val="10992556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6B777F67-DD7E-4AC4-9017-B53A9283B827}" type="slidenum">
              <a:rPr lang="en-GB" altLang="en-US"/>
              <a:pPr>
                <a:defRPr/>
              </a:pPr>
              <a:t>‹#›</a:t>
            </a:fld>
            <a:endParaRPr lang="en-GB" altLang="en-US"/>
          </a:p>
        </p:txBody>
      </p:sp>
    </p:spTree>
    <p:extLst>
      <p:ext uri="{BB962C8B-B14F-4D97-AF65-F5344CB8AC3E}">
        <p14:creationId xmlns:p14="http://schemas.microsoft.com/office/powerpoint/2010/main" val="41721898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455613" y="684213"/>
            <a:ext cx="8231187" cy="4041775"/>
          </a:xfrm>
          <a:prstGeom prst="rect">
            <a:avLst/>
          </a:prstGeom>
          <a:noFill/>
          <a:ln w="12700">
            <a:solidFill>
              <a:srgbClr val="717375"/>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endParaRPr lang="en-US">
              <a:solidFill>
                <a:srgbClr val="000000"/>
              </a:solidFill>
            </a:endParaRPr>
          </a:p>
        </p:txBody>
      </p:sp>
      <p:sp>
        <p:nvSpPr>
          <p:cNvPr id="5" name="Rectangle 38"/>
          <p:cNvSpPr>
            <a:spLocks noChangeArrowheads="1"/>
          </p:cNvSpPr>
          <p:nvPr/>
        </p:nvSpPr>
        <p:spPr bwMode="gray">
          <a:xfrm>
            <a:off x="5638800" y="4465638"/>
            <a:ext cx="2416175"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54000" tIns="54000" rIns="54000" bIns="54000" anchor="ctr"/>
          <a:lstStyle/>
          <a:p>
            <a:pPr eaLnBrk="0" hangingPunct="0"/>
            <a:endParaRPr lang="en-US">
              <a:solidFill>
                <a:srgbClr val="000000"/>
              </a:solidFill>
            </a:endParaRPr>
          </a:p>
        </p:txBody>
      </p:sp>
      <p:pic>
        <p:nvPicPr>
          <p:cNvPr id="6" name="Picture 39" descr="CharlesRiver_logo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4468813"/>
            <a:ext cx="2276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8" name="Rectangle 36"/>
          <p:cNvSpPr>
            <a:spLocks noGrp="1" noChangeArrowheads="1"/>
          </p:cNvSpPr>
          <p:nvPr>
            <p:ph type="ctrTitle"/>
          </p:nvPr>
        </p:nvSpPr>
        <p:spPr>
          <a:xfrm>
            <a:off x="1898650" y="1466850"/>
            <a:ext cx="6121400" cy="365125"/>
          </a:xfrm>
        </p:spPr>
        <p:txBody>
          <a:bodyPr>
            <a:spAutoFit/>
          </a:bodyPr>
          <a:lstStyle>
            <a:lvl1pPr algn="r">
              <a:defRPr sz="2400"/>
            </a:lvl1pPr>
          </a:lstStyle>
          <a:p>
            <a:r>
              <a:rPr lang="en-GB" altLang="en-US"/>
              <a:t>Click to edit Master title style</a:t>
            </a:r>
          </a:p>
        </p:txBody>
      </p:sp>
      <p:sp>
        <p:nvSpPr>
          <p:cNvPr id="28709" name="Rectangle 37"/>
          <p:cNvSpPr>
            <a:spLocks noGrp="1" noChangeArrowheads="1"/>
          </p:cNvSpPr>
          <p:nvPr>
            <p:ph type="subTitle" idx="1"/>
          </p:nvPr>
        </p:nvSpPr>
        <p:spPr bwMode="gray">
          <a:xfrm>
            <a:off x="1589088" y="2636838"/>
            <a:ext cx="6430962" cy="392112"/>
          </a:xfrm>
          <a:ln w="12700"/>
        </p:spPr>
        <p:txBody>
          <a:bodyPr/>
          <a:lstStyle>
            <a:lvl1pPr marL="0" indent="0" algn="r">
              <a:buFontTx/>
              <a:buNone/>
              <a:defRPr sz="1600"/>
            </a:lvl1pPr>
          </a:lstStyle>
          <a:p>
            <a:r>
              <a:rPr lang="en-GB" altLang="en-US"/>
              <a:t>Click to edit Master Date style</a:t>
            </a:r>
          </a:p>
        </p:txBody>
      </p:sp>
    </p:spTree>
    <p:extLst>
      <p:ext uri="{BB962C8B-B14F-4D97-AF65-F5344CB8AC3E}">
        <p14:creationId xmlns:p14="http://schemas.microsoft.com/office/powerpoint/2010/main" val="3583132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7F47DC6D-728C-447A-9AAD-D88246EB577E}" type="slidenum">
              <a:rPr lang="en-GB" altLang="en-US"/>
              <a:pPr>
                <a:defRPr/>
              </a:pPr>
              <a:t>‹#›</a:t>
            </a:fld>
            <a:endParaRPr lang="en-GB" altLang="en-US"/>
          </a:p>
        </p:txBody>
      </p:sp>
    </p:spTree>
    <p:extLst>
      <p:ext uri="{BB962C8B-B14F-4D97-AF65-F5344CB8AC3E}">
        <p14:creationId xmlns:p14="http://schemas.microsoft.com/office/powerpoint/2010/main" val="20592487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4C86F0B5-80C0-40D4-844D-510B1731B850}" type="slidenum">
              <a:rPr lang="en-GB" altLang="en-US"/>
              <a:pPr>
                <a:defRPr/>
              </a:pPr>
              <a:t>‹#›</a:t>
            </a:fld>
            <a:endParaRPr lang="en-GB" altLang="en-US"/>
          </a:p>
        </p:txBody>
      </p:sp>
    </p:spTree>
    <p:extLst>
      <p:ext uri="{BB962C8B-B14F-4D97-AF65-F5344CB8AC3E}">
        <p14:creationId xmlns:p14="http://schemas.microsoft.com/office/powerpoint/2010/main" val="1567758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86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98613"/>
            <a:ext cx="4040187"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sldNum" sz="quarter" idx="10"/>
          </p:nvPr>
        </p:nvSpPr>
        <p:spPr>
          <a:ln/>
        </p:spPr>
        <p:txBody>
          <a:bodyPr/>
          <a:lstStyle>
            <a:lvl1pPr>
              <a:defRPr/>
            </a:lvl1pPr>
          </a:lstStyle>
          <a:p>
            <a:pPr>
              <a:defRPr/>
            </a:pPr>
            <a:fld id="{1C647B98-6AB1-479B-93C9-3D45AFF0C948}" type="slidenum">
              <a:rPr lang="en-GB" altLang="en-US"/>
              <a:pPr>
                <a:defRPr/>
              </a:pPr>
              <a:t>‹#›</a:t>
            </a:fld>
            <a:endParaRPr lang="en-GB" altLang="en-US"/>
          </a:p>
        </p:txBody>
      </p:sp>
    </p:spTree>
    <p:extLst>
      <p:ext uri="{BB962C8B-B14F-4D97-AF65-F5344CB8AC3E}">
        <p14:creationId xmlns:p14="http://schemas.microsoft.com/office/powerpoint/2010/main" val="27615164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sldNum" sz="quarter" idx="10"/>
          </p:nvPr>
        </p:nvSpPr>
        <p:spPr>
          <a:ln/>
        </p:spPr>
        <p:txBody>
          <a:bodyPr/>
          <a:lstStyle>
            <a:lvl1pPr>
              <a:defRPr/>
            </a:lvl1pPr>
          </a:lstStyle>
          <a:p>
            <a:pPr>
              <a:defRPr/>
            </a:pPr>
            <a:fld id="{9E45767F-C2E8-461E-8512-FF93B0616C29}" type="slidenum">
              <a:rPr lang="en-GB" altLang="en-US"/>
              <a:pPr>
                <a:defRPr/>
              </a:pPr>
              <a:t>‹#›</a:t>
            </a:fld>
            <a:endParaRPr lang="en-GB" altLang="en-US"/>
          </a:p>
        </p:txBody>
      </p:sp>
    </p:spTree>
    <p:extLst>
      <p:ext uri="{BB962C8B-B14F-4D97-AF65-F5344CB8AC3E}">
        <p14:creationId xmlns:p14="http://schemas.microsoft.com/office/powerpoint/2010/main" val="5028583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sldNum" sz="quarter" idx="10"/>
          </p:nvPr>
        </p:nvSpPr>
        <p:spPr>
          <a:ln/>
        </p:spPr>
        <p:txBody>
          <a:bodyPr/>
          <a:lstStyle>
            <a:lvl1pPr>
              <a:defRPr/>
            </a:lvl1pPr>
          </a:lstStyle>
          <a:p>
            <a:pPr>
              <a:defRPr/>
            </a:pPr>
            <a:fld id="{47360C99-8756-411E-9FA7-A1188A64CFCF}" type="slidenum">
              <a:rPr lang="en-GB" altLang="en-US"/>
              <a:pPr>
                <a:defRPr/>
              </a:pPr>
              <a:t>‹#›</a:t>
            </a:fld>
            <a:endParaRPr lang="en-GB" altLang="en-US"/>
          </a:p>
        </p:txBody>
      </p:sp>
    </p:spTree>
    <p:extLst>
      <p:ext uri="{BB962C8B-B14F-4D97-AF65-F5344CB8AC3E}">
        <p14:creationId xmlns:p14="http://schemas.microsoft.com/office/powerpoint/2010/main" val="845965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86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98613"/>
            <a:ext cx="4040187"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sldNum" sz="quarter" idx="10"/>
          </p:nvPr>
        </p:nvSpPr>
        <p:spPr>
          <a:ln/>
        </p:spPr>
        <p:txBody>
          <a:bodyPr/>
          <a:lstStyle>
            <a:lvl1pPr>
              <a:defRPr/>
            </a:lvl1pPr>
          </a:lstStyle>
          <a:p>
            <a:pPr>
              <a:defRPr/>
            </a:pPr>
            <a:fld id="{9FA82319-6400-4D6E-A0AF-48C51140F713}" type="slidenum">
              <a:rPr lang="en-GB" altLang="en-US"/>
              <a:pPr>
                <a:defRPr/>
              </a:pPr>
              <a:t>‹#›</a:t>
            </a:fld>
            <a:endParaRPr lang="en-GB" altLang="en-US"/>
          </a:p>
        </p:txBody>
      </p:sp>
    </p:spTree>
    <p:extLst>
      <p:ext uri="{BB962C8B-B14F-4D97-AF65-F5344CB8AC3E}">
        <p14:creationId xmlns:p14="http://schemas.microsoft.com/office/powerpoint/2010/main" val="12001480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5EFBF104-232E-4ED0-9F1A-7C5FD56736B3}" type="slidenum">
              <a:rPr lang="en-GB" altLang="en-US"/>
              <a:pPr>
                <a:defRPr/>
              </a:pPr>
              <a:t>‹#›</a:t>
            </a:fld>
            <a:endParaRPr lang="en-GB" altLang="en-US"/>
          </a:p>
        </p:txBody>
      </p:sp>
    </p:spTree>
    <p:extLst>
      <p:ext uri="{BB962C8B-B14F-4D97-AF65-F5344CB8AC3E}">
        <p14:creationId xmlns:p14="http://schemas.microsoft.com/office/powerpoint/2010/main" val="34182377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DF8C8530-09AC-47AE-B049-6FB9E24A71AE}" type="slidenum">
              <a:rPr lang="en-GB" altLang="en-US"/>
              <a:pPr>
                <a:defRPr/>
              </a:pPr>
              <a:t>‹#›</a:t>
            </a:fld>
            <a:endParaRPr lang="en-GB" altLang="en-US"/>
          </a:p>
        </p:txBody>
      </p:sp>
    </p:spTree>
    <p:extLst>
      <p:ext uri="{BB962C8B-B14F-4D97-AF65-F5344CB8AC3E}">
        <p14:creationId xmlns:p14="http://schemas.microsoft.com/office/powerpoint/2010/main" val="19942182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BFF42C58-6497-4A39-B172-C53EEF59EA43}" type="slidenum">
              <a:rPr lang="en-GB" altLang="en-US"/>
              <a:pPr>
                <a:defRPr/>
              </a:pPr>
              <a:t>‹#›</a:t>
            </a:fld>
            <a:endParaRPr lang="en-GB" altLang="en-US"/>
          </a:p>
        </p:txBody>
      </p:sp>
    </p:spTree>
    <p:extLst>
      <p:ext uri="{BB962C8B-B14F-4D97-AF65-F5344CB8AC3E}">
        <p14:creationId xmlns:p14="http://schemas.microsoft.com/office/powerpoint/2010/main" val="37360437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F3B3A3A1-1650-4057-85D9-0FD475F83538}" type="slidenum">
              <a:rPr lang="en-GB" altLang="en-US"/>
              <a:pPr>
                <a:defRPr/>
              </a:pPr>
              <a:t>‹#›</a:t>
            </a:fld>
            <a:endParaRPr lang="en-GB" altLang="en-US"/>
          </a:p>
        </p:txBody>
      </p:sp>
    </p:spTree>
    <p:extLst>
      <p:ext uri="{BB962C8B-B14F-4D97-AF65-F5344CB8AC3E}">
        <p14:creationId xmlns:p14="http://schemas.microsoft.com/office/powerpoint/2010/main" val="7522181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E8315FBD-D878-4D14-8D86-2339CD154A97}" type="slidenum">
              <a:rPr lang="en-GB" altLang="en-US"/>
              <a:pPr>
                <a:defRPr/>
              </a:pPr>
              <a:t>‹#›</a:t>
            </a:fld>
            <a:endParaRPr lang="en-GB" altLang="en-US"/>
          </a:p>
        </p:txBody>
      </p:sp>
    </p:spTree>
    <p:extLst>
      <p:ext uri="{BB962C8B-B14F-4D97-AF65-F5344CB8AC3E}">
        <p14:creationId xmlns:p14="http://schemas.microsoft.com/office/powerpoint/2010/main" val="23220788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455613" y="684213"/>
            <a:ext cx="8231187" cy="4041775"/>
          </a:xfrm>
          <a:prstGeom prst="rect">
            <a:avLst/>
          </a:prstGeom>
          <a:noFill/>
          <a:ln w="12700">
            <a:solidFill>
              <a:srgbClr val="717375"/>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endParaRPr lang="en-US">
              <a:solidFill>
                <a:srgbClr val="000000"/>
              </a:solidFill>
            </a:endParaRPr>
          </a:p>
        </p:txBody>
      </p:sp>
      <p:sp>
        <p:nvSpPr>
          <p:cNvPr id="5" name="Rectangle 38"/>
          <p:cNvSpPr>
            <a:spLocks noChangeArrowheads="1"/>
          </p:cNvSpPr>
          <p:nvPr/>
        </p:nvSpPr>
        <p:spPr bwMode="gray">
          <a:xfrm>
            <a:off x="5638800" y="4465638"/>
            <a:ext cx="2416175"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54000" tIns="54000" rIns="54000" bIns="54000" anchor="ctr"/>
          <a:lstStyle/>
          <a:p>
            <a:pPr eaLnBrk="0" hangingPunct="0"/>
            <a:endParaRPr lang="en-US">
              <a:solidFill>
                <a:srgbClr val="000000"/>
              </a:solidFill>
            </a:endParaRPr>
          </a:p>
        </p:txBody>
      </p:sp>
      <p:pic>
        <p:nvPicPr>
          <p:cNvPr id="6" name="Picture 39" descr="CharlesRiver_logo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4468813"/>
            <a:ext cx="2276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8" name="Rectangle 36"/>
          <p:cNvSpPr>
            <a:spLocks noGrp="1" noChangeArrowheads="1"/>
          </p:cNvSpPr>
          <p:nvPr>
            <p:ph type="ctrTitle"/>
          </p:nvPr>
        </p:nvSpPr>
        <p:spPr>
          <a:xfrm>
            <a:off x="1898650" y="1466850"/>
            <a:ext cx="6121400" cy="365125"/>
          </a:xfrm>
        </p:spPr>
        <p:txBody>
          <a:bodyPr>
            <a:spAutoFit/>
          </a:bodyPr>
          <a:lstStyle>
            <a:lvl1pPr algn="r">
              <a:defRPr sz="2400"/>
            </a:lvl1pPr>
          </a:lstStyle>
          <a:p>
            <a:r>
              <a:rPr lang="en-GB" altLang="en-US"/>
              <a:t>Click to edit Master title style</a:t>
            </a:r>
          </a:p>
        </p:txBody>
      </p:sp>
      <p:sp>
        <p:nvSpPr>
          <p:cNvPr id="28709" name="Rectangle 37"/>
          <p:cNvSpPr>
            <a:spLocks noGrp="1" noChangeArrowheads="1"/>
          </p:cNvSpPr>
          <p:nvPr>
            <p:ph type="subTitle" idx="1"/>
          </p:nvPr>
        </p:nvSpPr>
        <p:spPr bwMode="gray">
          <a:xfrm>
            <a:off x="1589088" y="2636838"/>
            <a:ext cx="6430962" cy="392112"/>
          </a:xfrm>
          <a:ln w="12700"/>
        </p:spPr>
        <p:txBody>
          <a:bodyPr/>
          <a:lstStyle>
            <a:lvl1pPr marL="0" indent="0" algn="r">
              <a:buFontTx/>
              <a:buNone/>
              <a:defRPr sz="1600"/>
            </a:lvl1pPr>
          </a:lstStyle>
          <a:p>
            <a:r>
              <a:rPr lang="en-GB" altLang="en-US"/>
              <a:t>Click to edit Master Date style</a:t>
            </a:r>
          </a:p>
        </p:txBody>
      </p:sp>
    </p:spTree>
    <p:extLst>
      <p:ext uri="{BB962C8B-B14F-4D97-AF65-F5344CB8AC3E}">
        <p14:creationId xmlns:p14="http://schemas.microsoft.com/office/powerpoint/2010/main" val="35890547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C3C8DBBC-BEE8-466B-BF4D-49D3B443CC29}" type="slidenum">
              <a:rPr lang="en-GB" altLang="en-US"/>
              <a:pPr>
                <a:defRPr/>
              </a:pPr>
              <a:t>‹#›</a:t>
            </a:fld>
            <a:endParaRPr lang="en-GB" altLang="en-US"/>
          </a:p>
        </p:txBody>
      </p:sp>
    </p:spTree>
    <p:extLst>
      <p:ext uri="{BB962C8B-B14F-4D97-AF65-F5344CB8AC3E}">
        <p14:creationId xmlns:p14="http://schemas.microsoft.com/office/powerpoint/2010/main" val="2967403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AD05032C-9954-41C4-862A-7DA0F53A9857}" type="slidenum">
              <a:rPr lang="en-GB" altLang="en-US"/>
              <a:pPr>
                <a:defRPr/>
              </a:pPr>
              <a:t>‹#›</a:t>
            </a:fld>
            <a:endParaRPr lang="en-GB" altLang="en-US"/>
          </a:p>
        </p:txBody>
      </p:sp>
    </p:spTree>
    <p:extLst>
      <p:ext uri="{BB962C8B-B14F-4D97-AF65-F5344CB8AC3E}">
        <p14:creationId xmlns:p14="http://schemas.microsoft.com/office/powerpoint/2010/main" val="34638512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86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98613"/>
            <a:ext cx="4040187"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sldNum" sz="quarter" idx="10"/>
          </p:nvPr>
        </p:nvSpPr>
        <p:spPr>
          <a:ln/>
        </p:spPr>
        <p:txBody>
          <a:bodyPr/>
          <a:lstStyle>
            <a:lvl1pPr>
              <a:defRPr/>
            </a:lvl1pPr>
          </a:lstStyle>
          <a:p>
            <a:pPr>
              <a:defRPr/>
            </a:pPr>
            <a:fld id="{65050D42-29A8-42D4-AE1E-920590115981}" type="slidenum">
              <a:rPr lang="en-GB" altLang="en-US"/>
              <a:pPr>
                <a:defRPr/>
              </a:pPr>
              <a:t>‹#›</a:t>
            </a:fld>
            <a:endParaRPr lang="en-GB" altLang="en-US"/>
          </a:p>
        </p:txBody>
      </p:sp>
    </p:spTree>
    <p:extLst>
      <p:ext uri="{BB962C8B-B14F-4D97-AF65-F5344CB8AC3E}">
        <p14:creationId xmlns:p14="http://schemas.microsoft.com/office/powerpoint/2010/main" val="512188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sldNum" sz="quarter" idx="10"/>
          </p:nvPr>
        </p:nvSpPr>
        <p:spPr>
          <a:ln/>
        </p:spPr>
        <p:txBody>
          <a:bodyPr/>
          <a:lstStyle>
            <a:lvl1pPr>
              <a:defRPr/>
            </a:lvl1pPr>
          </a:lstStyle>
          <a:p>
            <a:pPr>
              <a:defRPr/>
            </a:pPr>
            <a:fld id="{CD3071C9-6898-4F3F-BBA9-8FED786DBE3F}" type="slidenum">
              <a:rPr lang="en-GB" altLang="en-US"/>
              <a:pPr>
                <a:defRPr/>
              </a:pPr>
              <a:t>‹#›</a:t>
            </a:fld>
            <a:endParaRPr lang="en-GB" altLang="en-US"/>
          </a:p>
        </p:txBody>
      </p:sp>
    </p:spTree>
    <p:extLst>
      <p:ext uri="{BB962C8B-B14F-4D97-AF65-F5344CB8AC3E}">
        <p14:creationId xmlns:p14="http://schemas.microsoft.com/office/powerpoint/2010/main" val="278114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sldNum" sz="quarter" idx="10"/>
          </p:nvPr>
        </p:nvSpPr>
        <p:spPr>
          <a:ln/>
        </p:spPr>
        <p:txBody>
          <a:bodyPr/>
          <a:lstStyle>
            <a:lvl1pPr>
              <a:defRPr/>
            </a:lvl1pPr>
          </a:lstStyle>
          <a:p>
            <a:pPr>
              <a:defRPr/>
            </a:pPr>
            <a:fld id="{AAB17EFD-4D48-49FE-A7A4-1D38D22BBA4F}" type="slidenum">
              <a:rPr lang="en-GB" altLang="en-US"/>
              <a:pPr>
                <a:defRPr/>
              </a:pPr>
              <a:t>‹#›</a:t>
            </a:fld>
            <a:endParaRPr lang="en-GB" altLang="en-US"/>
          </a:p>
        </p:txBody>
      </p:sp>
    </p:spTree>
    <p:extLst>
      <p:ext uri="{BB962C8B-B14F-4D97-AF65-F5344CB8AC3E}">
        <p14:creationId xmlns:p14="http://schemas.microsoft.com/office/powerpoint/2010/main" val="37065792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sldNum" sz="quarter" idx="10"/>
          </p:nvPr>
        </p:nvSpPr>
        <p:spPr>
          <a:ln/>
        </p:spPr>
        <p:txBody>
          <a:bodyPr/>
          <a:lstStyle>
            <a:lvl1pPr>
              <a:defRPr/>
            </a:lvl1pPr>
          </a:lstStyle>
          <a:p>
            <a:pPr>
              <a:defRPr/>
            </a:pPr>
            <a:fld id="{40524F83-4AA3-4300-A3E6-D2396F68EED0}" type="slidenum">
              <a:rPr lang="en-GB" altLang="en-US"/>
              <a:pPr>
                <a:defRPr/>
              </a:pPr>
              <a:t>‹#›</a:t>
            </a:fld>
            <a:endParaRPr lang="en-GB" altLang="en-US"/>
          </a:p>
        </p:txBody>
      </p:sp>
    </p:spTree>
    <p:extLst>
      <p:ext uri="{BB962C8B-B14F-4D97-AF65-F5344CB8AC3E}">
        <p14:creationId xmlns:p14="http://schemas.microsoft.com/office/powerpoint/2010/main" val="5026406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22339130-EC6A-4BDE-814E-EA7318E3FF8C}" type="slidenum">
              <a:rPr lang="en-GB" altLang="en-US"/>
              <a:pPr>
                <a:defRPr/>
              </a:pPr>
              <a:t>‹#›</a:t>
            </a:fld>
            <a:endParaRPr lang="en-GB" altLang="en-US"/>
          </a:p>
        </p:txBody>
      </p:sp>
    </p:spTree>
    <p:extLst>
      <p:ext uri="{BB962C8B-B14F-4D97-AF65-F5344CB8AC3E}">
        <p14:creationId xmlns:p14="http://schemas.microsoft.com/office/powerpoint/2010/main" val="26883516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5BC670F9-D0CF-4A58-B752-4FAF2137E045}" type="slidenum">
              <a:rPr lang="en-GB" altLang="en-US"/>
              <a:pPr>
                <a:defRPr/>
              </a:pPr>
              <a:t>‹#›</a:t>
            </a:fld>
            <a:endParaRPr lang="en-GB" altLang="en-US"/>
          </a:p>
        </p:txBody>
      </p:sp>
    </p:spTree>
    <p:extLst>
      <p:ext uri="{BB962C8B-B14F-4D97-AF65-F5344CB8AC3E}">
        <p14:creationId xmlns:p14="http://schemas.microsoft.com/office/powerpoint/2010/main" val="16920818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41E04ECD-9E9F-407C-8E37-0578904B930A}" type="slidenum">
              <a:rPr lang="en-GB" altLang="en-US"/>
              <a:pPr>
                <a:defRPr/>
              </a:pPr>
              <a:t>‹#›</a:t>
            </a:fld>
            <a:endParaRPr lang="en-GB" altLang="en-US"/>
          </a:p>
        </p:txBody>
      </p:sp>
    </p:spTree>
    <p:extLst>
      <p:ext uri="{BB962C8B-B14F-4D97-AF65-F5344CB8AC3E}">
        <p14:creationId xmlns:p14="http://schemas.microsoft.com/office/powerpoint/2010/main" val="24524889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8F56A68D-9457-4BA3-A865-14F4707C4465}" type="slidenum">
              <a:rPr lang="en-GB" altLang="en-US"/>
              <a:pPr>
                <a:defRPr/>
              </a:pPr>
              <a:t>‹#›</a:t>
            </a:fld>
            <a:endParaRPr lang="en-GB" altLang="en-US"/>
          </a:p>
        </p:txBody>
      </p:sp>
    </p:spTree>
    <p:extLst>
      <p:ext uri="{BB962C8B-B14F-4D97-AF65-F5344CB8AC3E}">
        <p14:creationId xmlns:p14="http://schemas.microsoft.com/office/powerpoint/2010/main" val="406623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90D068BE-9AE8-437B-ABF5-C76A2EA21FDB}" type="slidenum">
              <a:rPr lang="en-GB" altLang="en-US"/>
              <a:pPr>
                <a:defRPr/>
              </a:pPr>
              <a:t>‹#›</a:t>
            </a:fld>
            <a:endParaRPr lang="en-GB" altLang="en-US"/>
          </a:p>
        </p:txBody>
      </p:sp>
    </p:spTree>
    <p:extLst>
      <p:ext uri="{BB962C8B-B14F-4D97-AF65-F5344CB8AC3E}">
        <p14:creationId xmlns:p14="http://schemas.microsoft.com/office/powerpoint/2010/main" val="237668182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455613" y="684213"/>
            <a:ext cx="8231187" cy="4041775"/>
          </a:xfrm>
          <a:prstGeom prst="rect">
            <a:avLst/>
          </a:prstGeom>
          <a:noFill/>
          <a:ln w="12700">
            <a:solidFill>
              <a:srgbClr val="717375"/>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endParaRPr lang="en-US">
              <a:solidFill>
                <a:srgbClr val="000000"/>
              </a:solidFill>
            </a:endParaRPr>
          </a:p>
        </p:txBody>
      </p:sp>
      <p:sp>
        <p:nvSpPr>
          <p:cNvPr id="5" name="Rectangle 38"/>
          <p:cNvSpPr>
            <a:spLocks noChangeArrowheads="1"/>
          </p:cNvSpPr>
          <p:nvPr/>
        </p:nvSpPr>
        <p:spPr bwMode="gray">
          <a:xfrm>
            <a:off x="5638800" y="4465638"/>
            <a:ext cx="2416175" cy="4349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54000" tIns="54000" rIns="54000" bIns="54000" anchor="ctr"/>
          <a:lstStyle/>
          <a:p>
            <a:pPr eaLnBrk="0" hangingPunct="0"/>
            <a:endParaRPr lang="en-US">
              <a:solidFill>
                <a:srgbClr val="000000"/>
              </a:solidFill>
            </a:endParaRPr>
          </a:p>
        </p:txBody>
      </p:sp>
      <p:pic>
        <p:nvPicPr>
          <p:cNvPr id="6" name="Picture 39" descr="CharlesRiver_logo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8338" y="4468813"/>
            <a:ext cx="227647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8" name="Rectangle 36"/>
          <p:cNvSpPr>
            <a:spLocks noGrp="1" noChangeArrowheads="1"/>
          </p:cNvSpPr>
          <p:nvPr>
            <p:ph type="ctrTitle"/>
          </p:nvPr>
        </p:nvSpPr>
        <p:spPr>
          <a:xfrm>
            <a:off x="1898650" y="1466850"/>
            <a:ext cx="6121400" cy="365125"/>
          </a:xfrm>
        </p:spPr>
        <p:txBody>
          <a:bodyPr>
            <a:spAutoFit/>
          </a:bodyPr>
          <a:lstStyle>
            <a:lvl1pPr algn="r">
              <a:defRPr sz="2400"/>
            </a:lvl1pPr>
          </a:lstStyle>
          <a:p>
            <a:r>
              <a:rPr lang="en-GB" altLang="en-US"/>
              <a:t>Click to edit Master title style</a:t>
            </a:r>
          </a:p>
        </p:txBody>
      </p:sp>
      <p:sp>
        <p:nvSpPr>
          <p:cNvPr id="28709" name="Rectangle 37"/>
          <p:cNvSpPr>
            <a:spLocks noGrp="1" noChangeArrowheads="1"/>
          </p:cNvSpPr>
          <p:nvPr>
            <p:ph type="subTitle" idx="1"/>
          </p:nvPr>
        </p:nvSpPr>
        <p:spPr bwMode="gray">
          <a:xfrm>
            <a:off x="1589088" y="2636838"/>
            <a:ext cx="6430962" cy="392112"/>
          </a:xfrm>
          <a:ln w="12700"/>
        </p:spPr>
        <p:txBody>
          <a:bodyPr/>
          <a:lstStyle>
            <a:lvl1pPr marL="0" indent="0" algn="r">
              <a:buFontTx/>
              <a:buNone/>
              <a:defRPr sz="1600"/>
            </a:lvl1pPr>
          </a:lstStyle>
          <a:p>
            <a:r>
              <a:rPr lang="en-GB" altLang="en-US"/>
              <a:t>Click to edit Master Date style</a:t>
            </a:r>
          </a:p>
        </p:txBody>
      </p:sp>
    </p:spTree>
    <p:extLst>
      <p:ext uri="{BB962C8B-B14F-4D97-AF65-F5344CB8AC3E}">
        <p14:creationId xmlns:p14="http://schemas.microsoft.com/office/powerpoint/2010/main" val="37127308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3D41E210-8659-4863-9628-65A5D50B20F4}" type="slidenum">
              <a:rPr lang="en-GB" altLang="en-US"/>
              <a:pPr>
                <a:defRPr/>
              </a:pPr>
              <a:t>‹#›</a:t>
            </a:fld>
            <a:endParaRPr lang="en-GB" altLang="en-US"/>
          </a:p>
        </p:txBody>
      </p:sp>
    </p:spTree>
    <p:extLst>
      <p:ext uri="{BB962C8B-B14F-4D97-AF65-F5344CB8AC3E}">
        <p14:creationId xmlns:p14="http://schemas.microsoft.com/office/powerpoint/2010/main" val="40385087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3B6A835B-68FA-4A5F-97E5-C6D34908A0D8}" type="slidenum">
              <a:rPr lang="en-GB" altLang="en-US"/>
              <a:pPr>
                <a:defRPr/>
              </a:pPr>
              <a:t>‹#›</a:t>
            </a:fld>
            <a:endParaRPr lang="en-GB" altLang="en-US"/>
          </a:p>
        </p:txBody>
      </p:sp>
    </p:spTree>
    <p:extLst>
      <p:ext uri="{BB962C8B-B14F-4D97-AF65-F5344CB8AC3E}">
        <p14:creationId xmlns:p14="http://schemas.microsoft.com/office/powerpoint/2010/main" val="11578716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8600"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98613"/>
            <a:ext cx="4040187"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sldNum" sz="quarter" idx="10"/>
          </p:nvPr>
        </p:nvSpPr>
        <p:spPr>
          <a:ln/>
        </p:spPr>
        <p:txBody>
          <a:bodyPr/>
          <a:lstStyle>
            <a:lvl1pPr>
              <a:defRPr/>
            </a:lvl1pPr>
          </a:lstStyle>
          <a:p>
            <a:pPr>
              <a:defRPr/>
            </a:pPr>
            <a:fld id="{A5103C32-FFE0-4087-9463-D6DAEB4A13DE}" type="slidenum">
              <a:rPr lang="en-GB" altLang="en-US"/>
              <a:pPr>
                <a:defRPr/>
              </a:pPr>
              <a:t>‹#›</a:t>
            </a:fld>
            <a:endParaRPr lang="en-GB" altLang="en-US"/>
          </a:p>
        </p:txBody>
      </p:sp>
    </p:spTree>
    <p:extLst>
      <p:ext uri="{BB962C8B-B14F-4D97-AF65-F5344CB8AC3E}">
        <p14:creationId xmlns:p14="http://schemas.microsoft.com/office/powerpoint/2010/main" val="354289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sldNum" sz="quarter" idx="10"/>
          </p:nvPr>
        </p:nvSpPr>
        <p:spPr>
          <a:ln/>
        </p:spPr>
        <p:txBody>
          <a:bodyPr/>
          <a:lstStyle>
            <a:lvl1pPr>
              <a:defRPr/>
            </a:lvl1pPr>
          </a:lstStyle>
          <a:p>
            <a:pPr>
              <a:defRPr/>
            </a:pPr>
            <a:fld id="{8A0C6577-C8E2-4098-A30C-8DEE7F855C3F}" type="slidenum">
              <a:rPr lang="en-GB" altLang="en-US"/>
              <a:pPr>
                <a:defRPr/>
              </a:pPr>
              <a:t>‹#›</a:t>
            </a:fld>
            <a:endParaRPr lang="en-GB" altLang="en-US"/>
          </a:p>
        </p:txBody>
      </p:sp>
    </p:spTree>
    <p:extLst>
      <p:ext uri="{BB962C8B-B14F-4D97-AF65-F5344CB8AC3E}">
        <p14:creationId xmlns:p14="http://schemas.microsoft.com/office/powerpoint/2010/main" val="8050144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sldNum" sz="quarter" idx="10"/>
          </p:nvPr>
        </p:nvSpPr>
        <p:spPr>
          <a:ln/>
        </p:spPr>
        <p:txBody>
          <a:bodyPr/>
          <a:lstStyle>
            <a:lvl1pPr>
              <a:defRPr/>
            </a:lvl1pPr>
          </a:lstStyle>
          <a:p>
            <a:pPr>
              <a:defRPr/>
            </a:pPr>
            <a:fld id="{B07C0728-C3C9-47AB-859A-1BB8D029A9B2}" type="slidenum">
              <a:rPr lang="en-GB" altLang="en-US"/>
              <a:pPr>
                <a:defRPr/>
              </a:pPr>
              <a:t>‹#›</a:t>
            </a:fld>
            <a:endParaRPr lang="en-GB" altLang="en-US"/>
          </a:p>
        </p:txBody>
      </p:sp>
    </p:spTree>
    <p:extLst>
      <p:ext uri="{BB962C8B-B14F-4D97-AF65-F5344CB8AC3E}">
        <p14:creationId xmlns:p14="http://schemas.microsoft.com/office/powerpoint/2010/main" val="287796955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sldNum" sz="quarter" idx="10"/>
          </p:nvPr>
        </p:nvSpPr>
        <p:spPr>
          <a:ln/>
        </p:spPr>
        <p:txBody>
          <a:bodyPr/>
          <a:lstStyle>
            <a:lvl1pPr>
              <a:defRPr/>
            </a:lvl1pPr>
          </a:lstStyle>
          <a:p>
            <a:pPr>
              <a:defRPr/>
            </a:pPr>
            <a:fld id="{CAE976B1-688C-4932-8CF1-4CCA5695EBEA}" type="slidenum">
              <a:rPr lang="en-GB" altLang="en-US"/>
              <a:pPr>
                <a:defRPr/>
              </a:pPr>
              <a:t>‹#›</a:t>
            </a:fld>
            <a:endParaRPr lang="en-GB" altLang="en-US"/>
          </a:p>
        </p:txBody>
      </p:sp>
    </p:spTree>
    <p:extLst>
      <p:ext uri="{BB962C8B-B14F-4D97-AF65-F5344CB8AC3E}">
        <p14:creationId xmlns:p14="http://schemas.microsoft.com/office/powerpoint/2010/main" val="19303570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7322ADAC-42E4-4A7D-BA0B-38615CA7DAD7}" type="slidenum">
              <a:rPr lang="en-GB" altLang="en-US"/>
              <a:pPr>
                <a:defRPr/>
              </a:pPr>
              <a:t>‹#›</a:t>
            </a:fld>
            <a:endParaRPr lang="en-GB" altLang="en-US"/>
          </a:p>
        </p:txBody>
      </p:sp>
    </p:spTree>
    <p:extLst>
      <p:ext uri="{BB962C8B-B14F-4D97-AF65-F5344CB8AC3E}">
        <p14:creationId xmlns:p14="http://schemas.microsoft.com/office/powerpoint/2010/main" val="33104219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544C4977-6065-43A8-B215-DA9106340122}" type="slidenum">
              <a:rPr lang="en-GB" altLang="en-US"/>
              <a:pPr>
                <a:defRPr/>
              </a:pPr>
              <a:t>‹#›</a:t>
            </a:fld>
            <a:endParaRPr lang="en-GB" altLang="en-US"/>
          </a:p>
        </p:txBody>
      </p:sp>
    </p:spTree>
    <p:extLst>
      <p:ext uri="{BB962C8B-B14F-4D97-AF65-F5344CB8AC3E}">
        <p14:creationId xmlns:p14="http://schemas.microsoft.com/office/powerpoint/2010/main" val="27030305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935C9C07-0E1E-46A0-BEC0-B983AC9BAC87}" type="slidenum">
              <a:rPr lang="en-GB" altLang="en-US"/>
              <a:pPr>
                <a:defRPr/>
              </a:pPr>
              <a:t>‹#›</a:t>
            </a:fld>
            <a:endParaRPr lang="en-GB" altLang="en-US"/>
          </a:p>
        </p:txBody>
      </p:sp>
    </p:spTree>
    <p:extLst>
      <p:ext uri="{BB962C8B-B14F-4D97-AF65-F5344CB8AC3E}">
        <p14:creationId xmlns:p14="http://schemas.microsoft.com/office/powerpoint/2010/main" val="18351788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A5F14930-5612-473F-8C72-623F5529ECFE}" type="slidenum">
              <a:rPr lang="en-GB" altLang="en-US"/>
              <a:pPr>
                <a:defRPr/>
              </a:pPr>
              <a:t>‹#›</a:t>
            </a:fld>
            <a:endParaRPr lang="en-GB" altLang="en-US"/>
          </a:p>
        </p:txBody>
      </p:sp>
    </p:spTree>
    <p:extLst>
      <p:ext uri="{BB962C8B-B14F-4D97-AF65-F5344CB8AC3E}">
        <p14:creationId xmlns:p14="http://schemas.microsoft.com/office/powerpoint/2010/main" val="80244791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455613"/>
            <a:ext cx="6021387"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sldNum" sz="quarter" idx="10"/>
          </p:nvPr>
        </p:nvSpPr>
        <p:spPr>
          <a:ln/>
        </p:spPr>
        <p:txBody>
          <a:bodyPr/>
          <a:lstStyle>
            <a:lvl1pPr>
              <a:defRPr/>
            </a:lvl1pPr>
          </a:lstStyle>
          <a:p>
            <a:pPr>
              <a:defRPr/>
            </a:pPr>
            <a:fld id="{20D3D9A7-3974-4259-8726-58D89E6E5EE0}" type="slidenum">
              <a:rPr lang="en-GB" altLang="en-US"/>
              <a:pPr>
                <a:defRPr/>
              </a:pPr>
              <a:t>‹#›</a:t>
            </a:fld>
            <a:endParaRPr lang="en-GB" altLang="en-US"/>
          </a:p>
        </p:txBody>
      </p:sp>
    </p:spTree>
    <p:extLst>
      <p:ext uri="{BB962C8B-B14F-4D97-AF65-F5344CB8AC3E}">
        <p14:creationId xmlns:p14="http://schemas.microsoft.com/office/powerpoint/2010/main" val="17793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2B92D287-EC3F-4BCF-8307-DE455CD6C756}" type="slidenum">
              <a:rPr lang="en-GB" altLang="en-US"/>
              <a:pPr>
                <a:defRPr/>
              </a:pPr>
              <a:t>‹#›</a:t>
            </a:fld>
            <a:endParaRPr lang="en-GB" altLang="en-US"/>
          </a:p>
        </p:txBody>
      </p:sp>
    </p:spTree>
    <p:extLst>
      <p:ext uri="{BB962C8B-B14F-4D97-AF65-F5344CB8AC3E}">
        <p14:creationId xmlns:p14="http://schemas.microsoft.com/office/powerpoint/2010/main" val="355962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6099E901-B8E5-49D9-A7C2-76D1A84B82E0}" type="slidenum">
              <a:rPr lang="en-GB" altLang="en-US"/>
              <a:pPr>
                <a:defRPr/>
              </a:pPr>
              <a:t>‹#›</a:t>
            </a:fld>
            <a:endParaRPr lang="en-GB" altLang="en-US"/>
          </a:p>
        </p:txBody>
      </p:sp>
    </p:spTree>
    <p:extLst>
      <p:ext uri="{BB962C8B-B14F-4D97-AF65-F5344CB8AC3E}">
        <p14:creationId xmlns:p14="http://schemas.microsoft.com/office/powerpoint/2010/main" val="3868832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993D0DE7-4C90-45C3-8B5C-364209C74C43}" type="slidenum">
              <a:rPr lang="en-GB" altLang="en-US"/>
              <a:pPr>
                <a:defRPr/>
              </a:pPr>
              <a:t>‹#›</a:t>
            </a:fld>
            <a:endParaRPr lang="en-GB" altLang="en-US"/>
          </a:p>
        </p:txBody>
      </p:sp>
    </p:spTree>
    <p:extLst>
      <p:ext uri="{BB962C8B-B14F-4D97-AF65-F5344CB8AC3E}">
        <p14:creationId xmlns:p14="http://schemas.microsoft.com/office/powerpoint/2010/main" val="381895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emf"/><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emf"/><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gray">
          <a:xfrm>
            <a:off x="455613" y="455613"/>
            <a:ext cx="8231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1027" name="Rectangle 35"/>
          <p:cNvSpPr>
            <a:spLocks noGrp="1" noChangeArrowheads="1"/>
          </p:cNvSpPr>
          <p:nvPr>
            <p:ph type="body" idx="1"/>
          </p:nvPr>
        </p:nvSpPr>
        <p:spPr bwMode="auto">
          <a:xfrm>
            <a:off x="455613" y="1598613"/>
            <a:ext cx="823118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w="12700">
            <a:noFill/>
            <a:miter lim="800000"/>
            <a:headEnd/>
            <a:tailEnd/>
          </a:ln>
          <a:effectLst/>
        </p:spPr>
        <p:txBody>
          <a:bodyPr vert="horz" wrap="square" lIns="0" tIns="0" rIns="0" bIns="0" numCol="1" anchor="b" anchorCtr="0" compatLnSpc="1">
            <a:prstTxWarp prst="textNoShape">
              <a:avLst/>
            </a:prstTxWarp>
          </a:bodyPr>
          <a:lstStyle>
            <a:lvl1pPr eaLnBrk="0" hangingPunct="0">
              <a:defRPr sz="800"/>
            </a:lvl1pPr>
          </a:lstStyle>
          <a:p>
            <a:pPr>
              <a:defRPr/>
            </a:pPr>
            <a:fld id="{D2D1F8F3-A7F1-41AF-B431-564FBEC39280}" type="slidenum">
              <a:rPr lang="en-GB" altLang="en-US"/>
              <a:pPr>
                <a:defRPr/>
              </a:pPr>
              <a:t>‹#›</a:t>
            </a:fld>
            <a:endParaRPr lang="en-GB" altLang="en-US"/>
          </a:p>
        </p:txBody>
      </p:sp>
      <p:pic>
        <p:nvPicPr>
          <p:cNvPr id="1029" name="Picture 62" descr="CharlesRiver_logo_4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81813" y="6297613"/>
            <a:ext cx="1782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4" r:id="rId1"/>
    <p:sldLayoutId id="2147484494" r:id="rId2"/>
    <p:sldLayoutId id="2147484495" r:id="rId3"/>
    <p:sldLayoutId id="2147484496" r:id="rId4"/>
    <p:sldLayoutId id="2147484497" r:id="rId5"/>
    <p:sldLayoutId id="2147484498" r:id="rId6"/>
    <p:sldLayoutId id="2147484499" r:id="rId7"/>
    <p:sldLayoutId id="2147484500" r:id="rId8"/>
    <p:sldLayoutId id="2147484501" r:id="rId9"/>
    <p:sldLayoutId id="2147484502" r:id="rId10"/>
    <p:sldLayoutId id="2147484503" r:id="rId11"/>
  </p:sldLayoutIdLst>
  <p:hf hdr="0" ftr="0" dt="0"/>
  <p:txStyles>
    <p:titleStyle>
      <a:lvl1pPr algn="l" defTabSz="806450" rtl="0" eaLnBrk="0" fontAlgn="base" hangingPunct="0">
        <a:spcBef>
          <a:spcPct val="0"/>
        </a:spcBef>
        <a:spcAft>
          <a:spcPct val="0"/>
        </a:spcAft>
        <a:defRPr>
          <a:solidFill>
            <a:schemeClr val="tx1"/>
          </a:solidFill>
          <a:latin typeface="+mj-lt"/>
          <a:ea typeface="+mj-ea"/>
          <a:cs typeface="+mj-cs"/>
        </a:defRPr>
      </a:lvl1pPr>
      <a:lvl2pPr algn="l" defTabSz="806450" rtl="0" eaLnBrk="0" fontAlgn="base" hangingPunct="0">
        <a:spcBef>
          <a:spcPct val="0"/>
        </a:spcBef>
        <a:spcAft>
          <a:spcPct val="0"/>
        </a:spcAft>
        <a:defRPr>
          <a:solidFill>
            <a:schemeClr val="tx1"/>
          </a:solidFill>
          <a:latin typeface="Arial" charset="0"/>
        </a:defRPr>
      </a:lvl2pPr>
      <a:lvl3pPr algn="l" defTabSz="806450" rtl="0" eaLnBrk="0" fontAlgn="base" hangingPunct="0">
        <a:spcBef>
          <a:spcPct val="0"/>
        </a:spcBef>
        <a:spcAft>
          <a:spcPct val="0"/>
        </a:spcAft>
        <a:defRPr>
          <a:solidFill>
            <a:schemeClr val="tx1"/>
          </a:solidFill>
          <a:latin typeface="Arial" charset="0"/>
        </a:defRPr>
      </a:lvl3pPr>
      <a:lvl4pPr algn="l" defTabSz="806450" rtl="0" eaLnBrk="0" fontAlgn="base" hangingPunct="0">
        <a:spcBef>
          <a:spcPct val="0"/>
        </a:spcBef>
        <a:spcAft>
          <a:spcPct val="0"/>
        </a:spcAft>
        <a:defRPr>
          <a:solidFill>
            <a:schemeClr val="tx1"/>
          </a:solidFill>
          <a:latin typeface="Arial" charset="0"/>
        </a:defRPr>
      </a:lvl4pPr>
      <a:lvl5pPr algn="l" defTabSz="806450" rtl="0" eaLnBrk="0" fontAlgn="base" hangingPunct="0">
        <a:spcBef>
          <a:spcPct val="0"/>
        </a:spcBef>
        <a:spcAft>
          <a:spcPct val="0"/>
        </a:spcAft>
        <a:defRPr>
          <a:solidFill>
            <a:schemeClr val="tx1"/>
          </a:solidFill>
          <a:latin typeface="Arial" charset="0"/>
        </a:defRPr>
      </a:lvl5pPr>
      <a:lvl6pPr marL="457200" algn="l" defTabSz="806450" rtl="0" eaLnBrk="0" fontAlgn="base" hangingPunct="0">
        <a:spcBef>
          <a:spcPct val="0"/>
        </a:spcBef>
        <a:spcAft>
          <a:spcPct val="0"/>
        </a:spcAft>
        <a:defRPr>
          <a:solidFill>
            <a:schemeClr val="tx1"/>
          </a:solidFill>
          <a:latin typeface="Arial" charset="0"/>
        </a:defRPr>
      </a:lvl6pPr>
      <a:lvl7pPr marL="914400" algn="l" defTabSz="806450" rtl="0" eaLnBrk="0" fontAlgn="base" hangingPunct="0">
        <a:spcBef>
          <a:spcPct val="0"/>
        </a:spcBef>
        <a:spcAft>
          <a:spcPct val="0"/>
        </a:spcAft>
        <a:defRPr>
          <a:solidFill>
            <a:schemeClr val="tx1"/>
          </a:solidFill>
          <a:latin typeface="Arial" charset="0"/>
        </a:defRPr>
      </a:lvl7pPr>
      <a:lvl8pPr marL="1371600" algn="l" defTabSz="806450" rtl="0" eaLnBrk="0" fontAlgn="base" hangingPunct="0">
        <a:spcBef>
          <a:spcPct val="0"/>
        </a:spcBef>
        <a:spcAft>
          <a:spcPct val="0"/>
        </a:spcAft>
        <a:defRPr>
          <a:solidFill>
            <a:schemeClr val="tx1"/>
          </a:solidFill>
          <a:latin typeface="Arial" charset="0"/>
        </a:defRPr>
      </a:lvl8pPr>
      <a:lvl9pPr marL="1828800" algn="l" defTabSz="806450" rtl="0" eaLnBrk="0" fontAlgn="base" hangingPunct="0">
        <a:spcBef>
          <a:spcPct val="0"/>
        </a:spcBef>
        <a:spcAft>
          <a:spcPct val="0"/>
        </a:spcAft>
        <a:defRPr>
          <a:solidFill>
            <a:schemeClr val="tx1"/>
          </a:solidFill>
          <a:latin typeface="Arial" charset="0"/>
        </a:defRPr>
      </a:lvl9pPr>
    </p:titleStyle>
    <p:bodyStyle>
      <a:lvl1pPr marL="227013" indent="-227013" algn="l" defTabSz="830263" rtl="0" eaLnBrk="0" fontAlgn="base" hangingPunct="0">
        <a:spcBef>
          <a:spcPct val="30000"/>
        </a:spcBef>
        <a:spcAft>
          <a:spcPct val="0"/>
        </a:spcAft>
        <a:buChar char="•"/>
        <a:defRPr sz="1400">
          <a:solidFill>
            <a:schemeClr val="tx1"/>
          </a:solidFill>
          <a:latin typeface="+mn-lt"/>
          <a:ea typeface="+mn-ea"/>
          <a:cs typeface="+mn-cs"/>
        </a:defRPr>
      </a:lvl1pPr>
      <a:lvl2pPr marL="574675" indent="-233363" algn="l" defTabSz="830263" rtl="0" eaLnBrk="0" fontAlgn="base" hangingPunct="0">
        <a:spcBef>
          <a:spcPct val="30000"/>
        </a:spcBef>
        <a:spcAft>
          <a:spcPct val="0"/>
        </a:spcAft>
        <a:buChar char="–"/>
        <a:defRPr sz="1400">
          <a:solidFill>
            <a:schemeClr val="tx1"/>
          </a:solidFill>
          <a:latin typeface="+mn-lt"/>
        </a:defRPr>
      </a:lvl2pPr>
      <a:lvl3pPr marL="914400" indent="-225425" algn="l" defTabSz="830263" rtl="0" eaLnBrk="0" fontAlgn="base" hangingPunct="0">
        <a:spcBef>
          <a:spcPct val="30000"/>
        </a:spcBef>
        <a:spcAft>
          <a:spcPct val="0"/>
        </a:spcAft>
        <a:buChar char="•"/>
        <a:defRPr sz="1400">
          <a:solidFill>
            <a:schemeClr val="tx1"/>
          </a:solidFill>
          <a:latin typeface="+mn-lt"/>
        </a:defRPr>
      </a:lvl3pPr>
      <a:lvl4pPr marL="1254125" indent="-225425" algn="l" defTabSz="830263" rtl="0" eaLnBrk="0" fontAlgn="base" hangingPunct="0">
        <a:spcBef>
          <a:spcPct val="30000"/>
        </a:spcBef>
        <a:spcAft>
          <a:spcPct val="0"/>
        </a:spcAft>
        <a:buChar char="–"/>
        <a:defRPr sz="1400">
          <a:solidFill>
            <a:schemeClr val="tx1"/>
          </a:solidFill>
          <a:latin typeface="+mn-lt"/>
        </a:defRPr>
      </a:lvl4pPr>
      <a:lvl5pPr marL="1601788" indent="-233363" algn="l" defTabSz="830263" rtl="0" eaLnBrk="0" fontAlgn="base" hangingPunct="0">
        <a:spcBef>
          <a:spcPct val="30000"/>
        </a:spcBef>
        <a:spcAft>
          <a:spcPct val="0"/>
        </a:spcAft>
        <a:buFont typeface="Arial" charset="0"/>
        <a:buChar char="·"/>
        <a:defRPr sz="1400">
          <a:solidFill>
            <a:schemeClr val="tx1"/>
          </a:solidFill>
          <a:latin typeface="+mn-lt"/>
        </a:defRPr>
      </a:lvl5pPr>
      <a:lvl6pPr marL="2058988" indent="-233363" algn="l" defTabSz="830263" rtl="0" fontAlgn="base">
        <a:spcBef>
          <a:spcPct val="30000"/>
        </a:spcBef>
        <a:spcAft>
          <a:spcPct val="0"/>
        </a:spcAft>
        <a:buFont typeface="Arial" charset="0"/>
        <a:buChar char="·"/>
        <a:defRPr sz="1400">
          <a:solidFill>
            <a:schemeClr val="tx1"/>
          </a:solidFill>
          <a:latin typeface="+mn-lt"/>
        </a:defRPr>
      </a:lvl6pPr>
      <a:lvl7pPr marL="2516188" indent="-233363" algn="l" defTabSz="830263" rtl="0" fontAlgn="base">
        <a:spcBef>
          <a:spcPct val="30000"/>
        </a:spcBef>
        <a:spcAft>
          <a:spcPct val="0"/>
        </a:spcAft>
        <a:buFont typeface="Arial" charset="0"/>
        <a:buChar char="·"/>
        <a:defRPr sz="1400">
          <a:solidFill>
            <a:schemeClr val="tx1"/>
          </a:solidFill>
          <a:latin typeface="+mn-lt"/>
        </a:defRPr>
      </a:lvl7pPr>
      <a:lvl8pPr marL="2973388" indent="-233363" algn="l" defTabSz="830263" rtl="0" fontAlgn="base">
        <a:spcBef>
          <a:spcPct val="30000"/>
        </a:spcBef>
        <a:spcAft>
          <a:spcPct val="0"/>
        </a:spcAft>
        <a:buFont typeface="Arial" charset="0"/>
        <a:buChar char="·"/>
        <a:defRPr sz="1400">
          <a:solidFill>
            <a:schemeClr val="tx1"/>
          </a:solidFill>
          <a:latin typeface="+mn-lt"/>
        </a:defRPr>
      </a:lvl8pPr>
      <a:lvl9pPr marL="3430588" indent="-233363" algn="l" defTabSz="830263" rtl="0" fontAlgn="base">
        <a:spcBef>
          <a:spcPct val="3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9"/>
          <p:cNvSpPr>
            <a:spLocks noGrp="1" noChangeArrowheads="1"/>
          </p:cNvSpPr>
          <p:nvPr>
            <p:ph type="title"/>
          </p:nvPr>
        </p:nvSpPr>
        <p:spPr bwMode="gray">
          <a:xfrm>
            <a:off x="455613" y="455613"/>
            <a:ext cx="8231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2051" name="Rectangle 35"/>
          <p:cNvSpPr>
            <a:spLocks noGrp="1" noChangeArrowheads="1"/>
          </p:cNvSpPr>
          <p:nvPr>
            <p:ph type="body" idx="1"/>
          </p:nvPr>
        </p:nvSpPr>
        <p:spPr bwMode="auto">
          <a:xfrm>
            <a:off x="455613" y="1598613"/>
            <a:ext cx="823118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w="12700">
            <a:noFill/>
            <a:miter lim="800000"/>
            <a:headEnd/>
            <a:tailEnd/>
          </a:ln>
          <a:effectLst/>
        </p:spPr>
        <p:txBody>
          <a:bodyPr vert="horz" wrap="square" lIns="0" tIns="0" rIns="0" bIns="0" numCol="1" anchor="b" anchorCtr="0" compatLnSpc="1">
            <a:prstTxWarp prst="textNoShape">
              <a:avLst/>
            </a:prstTxWarp>
          </a:bodyPr>
          <a:lstStyle>
            <a:lvl1pPr eaLnBrk="0" hangingPunct="0">
              <a:defRPr sz="800">
                <a:solidFill>
                  <a:srgbClr val="000000"/>
                </a:solidFill>
              </a:defRPr>
            </a:lvl1pPr>
          </a:lstStyle>
          <a:p>
            <a:pPr>
              <a:defRPr/>
            </a:pPr>
            <a:fld id="{F41DD7BE-A975-40C0-84A4-03D5517104A0}" type="slidenum">
              <a:rPr lang="en-GB" altLang="en-US"/>
              <a:pPr>
                <a:defRPr/>
              </a:pPr>
              <a:t>‹#›</a:t>
            </a:fld>
            <a:endParaRPr lang="en-GB" altLang="en-US"/>
          </a:p>
        </p:txBody>
      </p:sp>
      <p:pic>
        <p:nvPicPr>
          <p:cNvPr id="2053" name="Picture 62" descr="CharlesRiver_logo_4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81813" y="6297613"/>
            <a:ext cx="1782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04" r:id="rId2"/>
    <p:sldLayoutId id="2147484505" r:id="rId3"/>
    <p:sldLayoutId id="2147484506" r:id="rId4"/>
    <p:sldLayoutId id="2147484507" r:id="rId5"/>
    <p:sldLayoutId id="2147484508" r:id="rId6"/>
    <p:sldLayoutId id="2147484509" r:id="rId7"/>
    <p:sldLayoutId id="2147484510" r:id="rId8"/>
    <p:sldLayoutId id="2147484511" r:id="rId9"/>
    <p:sldLayoutId id="2147484512" r:id="rId10"/>
    <p:sldLayoutId id="2147484513" r:id="rId11"/>
  </p:sldLayoutIdLst>
  <p:hf hdr="0" ftr="0" dt="0"/>
  <p:txStyles>
    <p:titleStyle>
      <a:lvl1pPr algn="l" defTabSz="806450" rtl="0" eaLnBrk="0" fontAlgn="base" hangingPunct="0">
        <a:spcBef>
          <a:spcPct val="0"/>
        </a:spcBef>
        <a:spcAft>
          <a:spcPct val="0"/>
        </a:spcAft>
        <a:defRPr>
          <a:solidFill>
            <a:schemeClr val="tx1"/>
          </a:solidFill>
          <a:latin typeface="+mj-lt"/>
          <a:ea typeface="+mj-ea"/>
          <a:cs typeface="+mj-cs"/>
        </a:defRPr>
      </a:lvl1pPr>
      <a:lvl2pPr algn="l" defTabSz="806450" rtl="0" eaLnBrk="0" fontAlgn="base" hangingPunct="0">
        <a:spcBef>
          <a:spcPct val="0"/>
        </a:spcBef>
        <a:spcAft>
          <a:spcPct val="0"/>
        </a:spcAft>
        <a:defRPr>
          <a:solidFill>
            <a:schemeClr val="tx1"/>
          </a:solidFill>
          <a:latin typeface="Arial" charset="0"/>
        </a:defRPr>
      </a:lvl2pPr>
      <a:lvl3pPr algn="l" defTabSz="806450" rtl="0" eaLnBrk="0" fontAlgn="base" hangingPunct="0">
        <a:spcBef>
          <a:spcPct val="0"/>
        </a:spcBef>
        <a:spcAft>
          <a:spcPct val="0"/>
        </a:spcAft>
        <a:defRPr>
          <a:solidFill>
            <a:schemeClr val="tx1"/>
          </a:solidFill>
          <a:latin typeface="Arial" charset="0"/>
        </a:defRPr>
      </a:lvl3pPr>
      <a:lvl4pPr algn="l" defTabSz="806450" rtl="0" eaLnBrk="0" fontAlgn="base" hangingPunct="0">
        <a:spcBef>
          <a:spcPct val="0"/>
        </a:spcBef>
        <a:spcAft>
          <a:spcPct val="0"/>
        </a:spcAft>
        <a:defRPr>
          <a:solidFill>
            <a:schemeClr val="tx1"/>
          </a:solidFill>
          <a:latin typeface="Arial" charset="0"/>
        </a:defRPr>
      </a:lvl4pPr>
      <a:lvl5pPr algn="l" defTabSz="806450" rtl="0" eaLnBrk="0" fontAlgn="base" hangingPunct="0">
        <a:spcBef>
          <a:spcPct val="0"/>
        </a:spcBef>
        <a:spcAft>
          <a:spcPct val="0"/>
        </a:spcAft>
        <a:defRPr>
          <a:solidFill>
            <a:schemeClr val="tx1"/>
          </a:solidFill>
          <a:latin typeface="Arial" charset="0"/>
        </a:defRPr>
      </a:lvl5pPr>
      <a:lvl6pPr marL="457200" algn="l" defTabSz="806450" rtl="0" eaLnBrk="0" fontAlgn="base" hangingPunct="0">
        <a:spcBef>
          <a:spcPct val="0"/>
        </a:spcBef>
        <a:spcAft>
          <a:spcPct val="0"/>
        </a:spcAft>
        <a:defRPr>
          <a:solidFill>
            <a:schemeClr val="tx1"/>
          </a:solidFill>
          <a:latin typeface="Arial" charset="0"/>
        </a:defRPr>
      </a:lvl6pPr>
      <a:lvl7pPr marL="914400" algn="l" defTabSz="806450" rtl="0" eaLnBrk="0" fontAlgn="base" hangingPunct="0">
        <a:spcBef>
          <a:spcPct val="0"/>
        </a:spcBef>
        <a:spcAft>
          <a:spcPct val="0"/>
        </a:spcAft>
        <a:defRPr>
          <a:solidFill>
            <a:schemeClr val="tx1"/>
          </a:solidFill>
          <a:latin typeface="Arial" charset="0"/>
        </a:defRPr>
      </a:lvl7pPr>
      <a:lvl8pPr marL="1371600" algn="l" defTabSz="806450" rtl="0" eaLnBrk="0" fontAlgn="base" hangingPunct="0">
        <a:spcBef>
          <a:spcPct val="0"/>
        </a:spcBef>
        <a:spcAft>
          <a:spcPct val="0"/>
        </a:spcAft>
        <a:defRPr>
          <a:solidFill>
            <a:schemeClr val="tx1"/>
          </a:solidFill>
          <a:latin typeface="Arial" charset="0"/>
        </a:defRPr>
      </a:lvl8pPr>
      <a:lvl9pPr marL="1828800" algn="l" defTabSz="806450" rtl="0" eaLnBrk="0" fontAlgn="base" hangingPunct="0">
        <a:spcBef>
          <a:spcPct val="0"/>
        </a:spcBef>
        <a:spcAft>
          <a:spcPct val="0"/>
        </a:spcAft>
        <a:defRPr>
          <a:solidFill>
            <a:schemeClr val="tx1"/>
          </a:solidFill>
          <a:latin typeface="Arial" charset="0"/>
        </a:defRPr>
      </a:lvl9pPr>
    </p:titleStyle>
    <p:bodyStyle>
      <a:lvl1pPr marL="227013" indent="-227013" algn="l" defTabSz="830263" rtl="0" eaLnBrk="0" fontAlgn="base" hangingPunct="0">
        <a:spcBef>
          <a:spcPct val="30000"/>
        </a:spcBef>
        <a:spcAft>
          <a:spcPct val="0"/>
        </a:spcAft>
        <a:buChar char="•"/>
        <a:defRPr sz="1400">
          <a:solidFill>
            <a:schemeClr val="tx1"/>
          </a:solidFill>
          <a:latin typeface="+mn-lt"/>
          <a:ea typeface="+mn-ea"/>
          <a:cs typeface="+mn-cs"/>
        </a:defRPr>
      </a:lvl1pPr>
      <a:lvl2pPr marL="574675" indent="-233363" algn="l" defTabSz="830263" rtl="0" eaLnBrk="0" fontAlgn="base" hangingPunct="0">
        <a:spcBef>
          <a:spcPct val="30000"/>
        </a:spcBef>
        <a:spcAft>
          <a:spcPct val="0"/>
        </a:spcAft>
        <a:buChar char="–"/>
        <a:defRPr sz="1400">
          <a:solidFill>
            <a:schemeClr val="tx1"/>
          </a:solidFill>
          <a:latin typeface="+mn-lt"/>
        </a:defRPr>
      </a:lvl2pPr>
      <a:lvl3pPr marL="914400" indent="-225425" algn="l" defTabSz="830263" rtl="0" eaLnBrk="0" fontAlgn="base" hangingPunct="0">
        <a:spcBef>
          <a:spcPct val="30000"/>
        </a:spcBef>
        <a:spcAft>
          <a:spcPct val="0"/>
        </a:spcAft>
        <a:buChar char="•"/>
        <a:defRPr sz="1400">
          <a:solidFill>
            <a:schemeClr val="tx1"/>
          </a:solidFill>
          <a:latin typeface="+mn-lt"/>
        </a:defRPr>
      </a:lvl3pPr>
      <a:lvl4pPr marL="1254125" indent="-225425" algn="l" defTabSz="830263" rtl="0" eaLnBrk="0" fontAlgn="base" hangingPunct="0">
        <a:spcBef>
          <a:spcPct val="30000"/>
        </a:spcBef>
        <a:spcAft>
          <a:spcPct val="0"/>
        </a:spcAft>
        <a:buChar char="–"/>
        <a:defRPr sz="1400">
          <a:solidFill>
            <a:schemeClr val="tx1"/>
          </a:solidFill>
          <a:latin typeface="+mn-lt"/>
        </a:defRPr>
      </a:lvl4pPr>
      <a:lvl5pPr marL="1601788" indent="-233363" algn="l" defTabSz="830263" rtl="0" eaLnBrk="0" fontAlgn="base" hangingPunct="0">
        <a:spcBef>
          <a:spcPct val="30000"/>
        </a:spcBef>
        <a:spcAft>
          <a:spcPct val="0"/>
        </a:spcAft>
        <a:buFont typeface="Arial" charset="0"/>
        <a:buChar char="·"/>
        <a:defRPr sz="1400">
          <a:solidFill>
            <a:schemeClr val="tx1"/>
          </a:solidFill>
          <a:latin typeface="+mn-lt"/>
        </a:defRPr>
      </a:lvl5pPr>
      <a:lvl6pPr marL="2058988" indent="-233363" algn="l" defTabSz="830263" rtl="0" fontAlgn="base">
        <a:spcBef>
          <a:spcPct val="30000"/>
        </a:spcBef>
        <a:spcAft>
          <a:spcPct val="0"/>
        </a:spcAft>
        <a:buFont typeface="Arial" charset="0"/>
        <a:buChar char="·"/>
        <a:defRPr sz="1400">
          <a:solidFill>
            <a:schemeClr val="tx1"/>
          </a:solidFill>
          <a:latin typeface="+mn-lt"/>
        </a:defRPr>
      </a:lvl6pPr>
      <a:lvl7pPr marL="2516188" indent="-233363" algn="l" defTabSz="830263" rtl="0" fontAlgn="base">
        <a:spcBef>
          <a:spcPct val="30000"/>
        </a:spcBef>
        <a:spcAft>
          <a:spcPct val="0"/>
        </a:spcAft>
        <a:buFont typeface="Arial" charset="0"/>
        <a:buChar char="·"/>
        <a:defRPr sz="1400">
          <a:solidFill>
            <a:schemeClr val="tx1"/>
          </a:solidFill>
          <a:latin typeface="+mn-lt"/>
        </a:defRPr>
      </a:lvl7pPr>
      <a:lvl8pPr marL="2973388" indent="-233363" algn="l" defTabSz="830263" rtl="0" fontAlgn="base">
        <a:spcBef>
          <a:spcPct val="30000"/>
        </a:spcBef>
        <a:spcAft>
          <a:spcPct val="0"/>
        </a:spcAft>
        <a:buFont typeface="Arial" charset="0"/>
        <a:buChar char="·"/>
        <a:defRPr sz="1400">
          <a:solidFill>
            <a:schemeClr val="tx1"/>
          </a:solidFill>
          <a:latin typeface="+mn-lt"/>
        </a:defRPr>
      </a:lvl8pPr>
      <a:lvl9pPr marL="3430588" indent="-233363" algn="l" defTabSz="830263" rtl="0" fontAlgn="base">
        <a:spcBef>
          <a:spcPct val="3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9"/>
          <p:cNvSpPr>
            <a:spLocks noGrp="1" noChangeArrowheads="1"/>
          </p:cNvSpPr>
          <p:nvPr>
            <p:ph type="title"/>
          </p:nvPr>
        </p:nvSpPr>
        <p:spPr bwMode="gray">
          <a:xfrm>
            <a:off x="455613" y="455613"/>
            <a:ext cx="8231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3075" name="Rectangle 35"/>
          <p:cNvSpPr>
            <a:spLocks noGrp="1" noChangeArrowheads="1"/>
          </p:cNvSpPr>
          <p:nvPr>
            <p:ph type="body" idx="1"/>
          </p:nvPr>
        </p:nvSpPr>
        <p:spPr bwMode="auto">
          <a:xfrm>
            <a:off x="455613" y="1598613"/>
            <a:ext cx="823118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w="12700">
            <a:noFill/>
            <a:miter lim="800000"/>
            <a:headEnd/>
            <a:tailEnd/>
          </a:ln>
          <a:effectLst/>
        </p:spPr>
        <p:txBody>
          <a:bodyPr vert="horz" wrap="square" lIns="0" tIns="0" rIns="0" bIns="0" numCol="1" anchor="b" anchorCtr="0" compatLnSpc="1">
            <a:prstTxWarp prst="textNoShape">
              <a:avLst/>
            </a:prstTxWarp>
          </a:bodyPr>
          <a:lstStyle>
            <a:lvl1pPr eaLnBrk="0" hangingPunct="0">
              <a:defRPr sz="800">
                <a:solidFill>
                  <a:srgbClr val="000000"/>
                </a:solidFill>
              </a:defRPr>
            </a:lvl1pPr>
          </a:lstStyle>
          <a:p>
            <a:pPr>
              <a:defRPr/>
            </a:pPr>
            <a:fld id="{D416307A-3EFA-4821-ADCA-D9AA15805D21}" type="slidenum">
              <a:rPr lang="en-GB" altLang="en-US"/>
              <a:pPr>
                <a:defRPr/>
              </a:pPr>
              <a:t>‹#›</a:t>
            </a:fld>
            <a:endParaRPr lang="en-GB" altLang="en-US"/>
          </a:p>
        </p:txBody>
      </p:sp>
      <p:pic>
        <p:nvPicPr>
          <p:cNvPr id="3077" name="Picture 62" descr="CharlesRiver_logo_4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81813" y="6297613"/>
            <a:ext cx="1782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6"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Lst>
  <p:hf hdr="0" ftr="0" dt="0"/>
  <p:txStyles>
    <p:titleStyle>
      <a:lvl1pPr algn="l" defTabSz="806450" rtl="0" eaLnBrk="0" fontAlgn="base" hangingPunct="0">
        <a:spcBef>
          <a:spcPct val="0"/>
        </a:spcBef>
        <a:spcAft>
          <a:spcPct val="0"/>
        </a:spcAft>
        <a:defRPr>
          <a:solidFill>
            <a:schemeClr val="tx1"/>
          </a:solidFill>
          <a:latin typeface="+mj-lt"/>
          <a:ea typeface="+mj-ea"/>
          <a:cs typeface="+mj-cs"/>
        </a:defRPr>
      </a:lvl1pPr>
      <a:lvl2pPr algn="l" defTabSz="806450" rtl="0" eaLnBrk="0" fontAlgn="base" hangingPunct="0">
        <a:spcBef>
          <a:spcPct val="0"/>
        </a:spcBef>
        <a:spcAft>
          <a:spcPct val="0"/>
        </a:spcAft>
        <a:defRPr>
          <a:solidFill>
            <a:schemeClr val="tx1"/>
          </a:solidFill>
          <a:latin typeface="Arial" charset="0"/>
        </a:defRPr>
      </a:lvl2pPr>
      <a:lvl3pPr algn="l" defTabSz="806450" rtl="0" eaLnBrk="0" fontAlgn="base" hangingPunct="0">
        <a:spcBef>
          <a:spcPct val="0"/>
        </a:spcBef>
        <a:spcAft>
          <a:spcPct val="0"/>
        </a:spcAft>
        <a:defRPr>
          <a:solidFill>
            <a:schemeClr val="tx1"/>
          </a:solidFill>
          <a:latin typeface="Arial" charset="0"/>
        </a:defRPr>
      </a:lvl3pPr>
      <a:lvl4pPr algn="l" defTabSz="806450" rtl="0" eaLnBrk="0" fontAlgn="base" hangingPunct="0">
        <a:spcBef>
          <a:spcPct val="0"/>
        </a:spcBef>
        <a:spcAft>
          <a:spcPct val="0"/>
        </a:spcAft>
        <a:defRPr>
          <a:solidFill>
            <a:schemeClr val="tx1"/>
          </a:solidFill>
          <a:latin typeface="Arial" charset="0"/>
        </a:defRPr>
      </a:lvl4pPr>
      <a:lvl5pPr algn="l" defTabSz="806450" rtl="0" eaLnBrk="0" fontAlgn="base" hangingPunct="0">
        <a:spcBef>
          <a:spcPct val="0"/>
        </a:spcBef>
        <a:spcAft>
          <a:spcPct val="0"/>
        </a:spcAft>
        <a:defRPr>
          <a:solidFill>
            <a:schemeClr val="tx1"/>
          </a:solidFill>
          <a:latin typeface="Arial" charset="0"/>
        </a:defRPr>
      </a:lvl5pPr>
      <a:lvl6pPr marL="457200" algn="l" defTabSz="806450" rtl="0" eaLnBrk="0" fontAlgn="base" hangingPunct="0">
        <a:spcBef>
          <a:spcPct val="0"/>
        </a:spcBef>
        <a:spcAft>
          <a:spcPct val="0"/>
        </a:spcAft>
        <a:defRPr>
          <a:solidFill>
            <a:schemeClr val="tx1"/>
          </a:solidFill>
          <a:latin typeface="Arial" charset="0"/>
        </a:defRPr>
      </a:lvl6pPr>
      <a:lvl7pPr marL="914400" algn="l" defTabSz="806450" rtl="0" eaLnBrk="0" fontAlgn="base" hangingPunct="0">
        <a:spcBef>
          <a:spcPct val="0"/>
        </a:spcBef>
        <a:spcAft>
          <a:spcPct val="0"/>
        </a:spcAft>
        <a:defRPr>
          <a:solidFill>
            <a:schemeClr val="tx1"/>
          </a:solidFill>
          <a:latin typeface="Arial" charset="0"/>
        </a:defRPr>
      </a:lvl7pPr>
      <a:lvl8pPr marL="1371600" algn="l" defTabSz="806450" rtl="0" eaLnBrk="0" fontAlgn="base" hangingPunct="0">
        <a:spcBef>
          <a:spcPct val="0"/>
        </a:spcBef>
        <a:spcAft>
          <a:spcPct val="0"/>
        </a:spcAft>
        <a:defRPr>
          <a:solidFill>
            <a:schemeClr val="tx1"/>
          </a:solidFill>
          <a:latin typeface="Arial" charset="0"/>
        </a:defRPr>
      </a:lvl8pPr>
      <a:lvl9pPr marL="1828800" algn="l" defTabSz="806450" rtl="0" eaLnBrk="0" fontAlgn="base" hangingPunct="0">
        <a:spcBef>
          <a:spcPct val="0"/>
        </a:spcBef>
        <a:spcAft>
          <a:spcPct val="0"/>
        </a:spcAft>
        <a:defRPr>
          <a:solidFill>
            <a:schemeClr val="tx1"/>
          </a:solidFill>
          <a:latin typeface="Arial" charset="0"/>
        </a:defRPr>
      </a:lvl9pPr>
    </p:titleStyle>
    <p:bodyStyle>
      <a:lvl1pPr marL="227013" indent="-227013" algn="l" defTabSz="830263" rtl="0" eaLnBrk="0" fontAlgn="base" hangingPunct="0">
        <a:spcBef>
          <a:spcPct val="30000"/>
        </a:spcBef>
        <a:spcAft>
          <a:spcPct val="0"/>
        </a:spcAft>
        <a:buChar char="•"/>
        <a:defRPr sz="1400">
          <a:solidFill>
            <a:schemeClr val="tx1"/>
          </a:solidFill>
          <a:latin typeface="+mn-lt"/>
          <a:ea typeface="+mn-ea"/>
          <a:cs typeface="+mn-cs"/>
        </a:defRPr>
      </a:lvl1pPr>
      <a:lvl2pPr marL="574675" indent="-233363" algn="l" defTabSz="830263" rtl="0" eaLnBrk="0" fontAlgn="base" hangingPunct="0">
        <a:spcBef>
          <a:spcPct val="30000"/>
        </a:spcBef>
        <a:spcAft>
          <a:spcPct val="0"/>
        </a:spcAft>
        <a:buChar char="–"/>
        <a:defRPr sz="1400">
          <a:solidFill>
            <a:schemeClr val="tx1"/>
          </a:solidFill>
          <a:latin typeface="+mn-lt"/>
        </a:defRPr>
      </a:lvl2pPr>
      <a:lvl3pPr marL="914400" indent="-225425" algn="l" defTabSz="830263" rtl="0" eaLnBrk="0" fontAlgn="base" hangingPunct="0">
        <a:spcBef>
          <a:spcPct val="30000"/>
        </a:spcBef>
        <a:spcAft>
          <a:spcPct val="0"/>
        </a:spcAft>
        <a:buChar char="•"/>
        <a:defRPr sz="1400">
          <a:solidFill>
            <a:schemeClr val="tx1"/>
          </a:solidFill>
          <a:latin typeface="+mn-lt"/>
        </a:defRPr>
      </a:lvl3pPr>
      <a:lvl4pPr marL="1254125" indent="-225425" algn="l" defTabSz="830263" rtl="0" eaLnBrk="0" fontAlgn="base" hangingPunct="0">
        <a:spcBef>
          <a:spcPct val="30000"/>
        </a:spcBef>
        <a:spcAft>
          <a:spcPct val="0"/>
        </a:spcAft>
        <a:buChar char="–"/>
        <a:defRPr sz="1400">
          <a:solidFill>
            <a:schemeClr val="tx1"/>
          </a:solidFill>
          <a:latin typeface="+mn-lt"/>
        </a:defRPr>
      </a:lvl4pPr>
      <a:lvl5pPr marL="1601788" indent="-233363" algn="l" defTabSz="830263" rtl="0" eaLnBrk="0" fontAlgn="base" hangingPunct="0">
        <a:spcBef>
          <a:spcPct val="30000"/>
        </a:spcBef>
        <a:spcAft>
          <a:spcPct val="0"/>
        </a:spcAft>
        <a:buFont typeface="Arial" charset="0"/>
        <a:buChar char="·"/>
        <a:defRPr sz="1400">
          <a:solidFill>
            <a:schemeClr val="tx1"/>
          </a:solidFill>
          <a:latin typeface="+mn-lt"/>
        </a:defRPr>
      </a:lvl5pPr>
      <a:lvl6pPr marL="2058988" indent="-233363" algn="l" defTabSz="830263" rtl="0" fontAlgn="base">
        <a:spcBef>
          <a:spcPct val="30000"/>
        </a:spcBef>
        <a:spcAft>
          <a:spcPct val="0"/>
        </a:spcAft>
        <a:buFont typeface="Arial" charset="0"/>
        <a:buChar char="·"/>
        <a:defRPr sz="1400">
          <a:solidFill>
            <a:schemeClr val="tx1"/>
          </a:solidFill>
          <a:latin typeface="+mn-lt"/>
        </a:defRPr>
      </a:lvl6pPr>
      <a:lvl7pPr marL="2516188" indent="-233363" algn="l" defTabSz="830263" rtl="0" fontAlgn="base">
        <a:spcBef>
          <a:spcPct val="30000"/>
        </a:spcBef>
        <a:spcAft>
          <a:spcPct val="0"/>
        </a:spcAft>
        <a:buFont typeface="Arial" charset="0"/>
        <a:buChar char="·"/>
        <a:defRPr sz="1400">
          <a:solidFill>
            <a:schemeClr val="tx1"/>
          </a:solidFill>
          <a:latin typeface="+mn-lt"/>
        </a:defRPr>
      </a:lvl7pPr>
      <a:lvl8pPr marL="2973388" indent="-233363" algn="l" defTabSz="830263" rtl="0" fontAlgn="base">
        <a:spcBef>
          <a:spcPct val="30000"/>
        </a:spcBef>
        <a:spcAft>
          <a:spcPct val="0"/>
        </a:spcAft>
        <a:buFont typeface="Arial" charset="0"/>
        <a:buChar char="·"/>
        <a:defRPr sz="1400">
          <a:solidFill>
            <a:schemeClr val="tx1"/>
          </a:solidFill>
          <a:latin typeface="+mn-lt"/>
        </a:defRPr>
      </a:lvl8pPr>
      <a:lvl9pPr marL="3430588" indent="-233363" algn="l" defTabSz="830263" rtl="0" fontAlgn="base">
        <a:spcBef>
          <a:spcPct val="3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9"/>
          <p:cNvSpPr>
            <a:spLocks noGrp="1" noChangeArrowheads="1"/>
          </p:cNvSpPr>
          <p:nvPr>
            <p:ph type="title"/>
          </p:nvPr>
        </p:nvSpPr>
        <p:spPr bwMode="gray">
          <a:xfrm>
            <a:off x="455613" y="455613"/>
            <a:ext cx="8231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4099" name="Rectangle 35"/>
          <p:cNvSpPr>
            <a:spLocks noGrp="1" noChangeArrowheads="1"/>
          </p:cNvSpPr>
          <p:nvPr>
            <p:ph type="body" idx="1"/>
          </p:nvPr>
        </p:nvSpPr>
        <p:spPr bwMode="auto">
          <a:xfrm>
            <a:off x="455613" y="1598613"/>
            <a:ext cx="823118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w="12700">
            <a:noFill/>
            <a:miter lim="800000"/>
            <a:headEnd/>
            <a:tailEnd/>
          </a:ln>
          <a:effectLst/>
        </p:spPr>
        <p:txBody>
          <a:bodyPr vert="horz" wrap="square" lIns="0" tIns="0" rIns="0" bIns="0" numCol="1" anchor="b" anchorCtr="0" compatLnSpc="1">
            <a:prstTxWarp prst="textNoShape">
              <a:avLst/>
            </a:prstTxWarp>
          </a:bodyPr>
          <a:lstStyle>
            <a:lvl1pPr eaLnBrk="0" hangingPunct="0">
              <a:defRPr sz="800">
                <a:solidFill>
                  <a:srgbClr val="000000"/>
                </a:solidFill>
              </a:defRPr>
            </a:lvl1pPr>
          </a:lstStyle>
          <a:p>
            <a:pPr>
              <a:defRPr/>
            </a:pPr>
            <a:fld id="{74321808-5129-491F-B626-E622B763A730}" type="slidenum">
              <a:rPr lang="en-GB" altLang="en-US"/>
              <a:pPr>
                <a:defRPr/>
              </a:pPr>
              <a:t>‹#›</a:t>
            </a:fld>
            <a:endParaRPr lang="en-GB" altLang="en-US"/>
          </a:p>
        </p:txBody>
      </p:sp>
      <p:pic>
        <p:nvPicPr>
          <p:cNvPr id="4101" name="Picture 62" descr="CharlesRiver_logo_4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81813" y="6297613"/>
            <a:ext cx="1782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7" r:id="rId1"/>
    <p:sldLayoutId id="2147484524" r:id="rId2"/>
    <p:sldLayoutId id="2147484525" r:id="rId3"/>
    <p:sldLayoutId id="2147484526" r:id="rId4"/>
    <p:sldLayoutId id="2147484527" r:id="rId5"/>
    <p:sldLayoutId id="2147484528" r:id="rId6"/>
    <p:sldLayoutId id="2147484529" r:id="rId7"/>
    <p:sldLayoutId id="2147484530" r:id="rId8"/>
    <p:sldLayoutId id="2147484531" r:id="rId9"/>
    <p:sldLayoutId id="2147484532" r:id="rId10"/>
    <p:sldLayoutId id="2147484533" r:id="rId11"/>
  </p:sldLayoutIdLst>
  <p:hf hdr="0" ftr="0" dt="0"/>
  <p:txStyles>
    <p:titleStyle>
      <a:lvl1pPr algn="l" defTabSz="806450" rtl="0" eaLnBrk="0" fontAlgn="base" hangingPunct="0">
        <a:spcBef>
          <a:spcPct val="0"/>
        </a:spcBef>
        <a:spcAft>
          <a:spcPct val="0"/>
        </a:spcAft>
        <a:defRPr>
          <a:solidFill>
            <a:schemeClr val="tx1"/>
          </a:solidFill>
          <a:latin typeface="+mj-lt"/>
          <a:ea typeface="+mj-ea"/>
          <a:cs typeface="+mj-cs"/>
        </a:defRPr>
      </a:lvl1pPr>
      <a:lvl2pPr algn="l" defTabSz="806450" rtl="0" eaLnBrk="0" fontAlgn="base" hangingPunct="0">
        <a:spcBef>
          <a:spcPct val="0"/>
        </a:spcBef>
        <a:spcAft>
          <a:spcPct val="0"/>
        </a:spcAft>
        <a:defRPr>
          <a:solidFill>
            <a:schemeClr val="tx1"/>
          </a:solidFill>
          <a:latin typeface="Arial" charset="0"/>
        </a:defRPr>
      </a:lvl2pPr>
      <a:lvl3pPr algn="l" defTabSz="806450" rtl="0" eaLnBrk="0" fontAlgn="base" hangingPunct="0">
        <a:spcBef>
          <a:spcPct val="0"/>
        </a:spcBef>
        <a:spcAft>
          <a:spcPct val="0"/>
        </a:spcAft>
        <a:defRPr>
          <a:solidFill>
            <a:schemeClr val="tx1"/>
          </a:solidFill>
          <a:latin typeface="Arial" charset="0"/>
        </a:defRPr>
      </a:lvl3pPr>
      <a:lvl4pPr algn="l" defTabSz="806450" rtl="0" eaLnBrk="0" fontAlgn="base" hangingPunct="0">
        <a:spcBef>
          <a:spcPct val="0"/>
        </a:spcBef>
        <a:spcAft>
          <a:spcPct val="0"/>
        </a:spcAft>
        <a:defRPr>
          <a:solidFill>
            <a:schemeClr val="tx1"/>
          </a:solidFill>
          <a:latin typeface="Arial" charset="0"/>
        </a:defRPr>
      </a:lvl4pPr>
      <a:lvl5pPr algn="l" defTabSz="806450" rtl="0" eaLnBrk="0" fontAlgn="base" hangingPunct="0">
        <a:spcBef>
          <a:spcPct val="0"/>
        </a:spcBef>
        <a:spcAft>
          <a:spcPct val="0"/>
        </a:spcAft>
        <a:defRPr>
          <a:solidFill>
            <a:schemeClr val="tx1"/>
          </a:solidFill>
          <a:latin typeface="Arial" charset="0"/>
        </a:defRPr>
      </a:lvl5pPr>
      <a:lvl6pPr marL="457200" algn="l" defTabSz="806450" rtl="0" eaLnBrk="0" fontAlgn="base" hangingPunct="0">
        <a:spcBef>
          <a:spcPct val="0"/>
        </a:spcBef>
        <a:spcAft>
          <a:spcPct val="0"/>
        </a:spcAft>
        <a:defRPr>
          <a:solidFill>
            <a:schemeClr val="tx1"/>
          </a:solidFill>
          <a:latin typeface="Arial" charset="0"/>
        </a:defRPr>
      </a:lvl6pPr>
      <a:lvl7pPr marL="914400" algn="l" defTabSz="806450" rtl="0" eaLnBrk="0" fontAlgn="base" hangingPunct="0">
        <a:spcBef>
          <a:spcPct val="0"/>
        </a:spcBef>
        <a:spcAft>
          <a:spcPct val="0"/>
        </a:spcAft>
        <a:defRPr>
          <a:solidFill>
            <a:schemeClr val="tx1"/>
          </a:solidFill>
          <a:latin typeface="Arial" charset="0"/>
        </a:defRPr>
      </a:lvl7pPr>
      <a:lvl8pPr marL="1371600" algn="l" defTabSz="806450" rtl="0" eaLnBrk="0" fontAlgn="base" hangingPunct="0">
        <a:spcBef>
          <a:spcPct val="0"/>
        </a:spcBef>
        <a:spcAft>
          <a:spcPct val="0"/>
        </a:spcAft>
        <a:defRPr>
          <a:solidFill>
            <a:schemeClr val="tx1"/>
          </a:solidFill>
          <a:latin typeface="Arial" charset="0"/>
        </a:defRPr>
      </a:lvl8pPr>
      <a:lvl9pPr marL="1828800" algn="l" defTabSz="806450" rtl="0" eaLnBrk="0" fontAlgn="base" hangingPunct="0">
        <a:spcBef>
          <a:spcPct val="0"/>
        </a:spcBef>
        <a:spcAft>
          <a:spcPct val="0"/>
        </a:spcAft>
        <a:defRPr>
          <a:solidFill>
            <a:schemeClr val="tx1"/>
          </a:solidFill>
          <a:latin typeface="Arial" charset="0"/>
        </a:defRPr>
      </a:lvl9pPr>
    </p:titleStyle>
    <p:bodyStyle>
      <a:lvl1pPr marL="227013" indent="-227013" algn="l" defTabSz="830263" rtl="0" eaLnBrk="0" fontAlgn="base" hangingPunct="0">
        <a:spcBef>
          <a:spcPct val="30000"/>
        </a:spcBef>
        <a:spcAft>
          <a:spcPct val="0"/>
        </a:spcAft>
        <a:buChar char="•"/>
        <a:defRPr sz="1400">
          <a:solidFill>
            <a:schemeClr val="tx1"/>
          </a:solidFill>
          <a:latin typeface="+mn-lt"/>
          <a:ea typeface="+mn-ea"/>
          <a:cs typeface="+mn-cs"/>
        </a:defRPr>
      </a:lvl1pPr>
      <a:lvl2pPr marL="574675" indent="-233363" algn="l" defTabSz="830263" rtl="0" eaLnBrk="0" fontAlgn="base" hangingPunct="0">
        <a:spcBef>
          <a:spcPct val="30000"/>
        </a:spcBef>
        <a:spcAft>
          <a:spcPct val="0"/>
        </a:spcAft>
        <a:buChar char="–"/>
        <a:defRPr sz="1400">
          <a:solidFill>
            <a:schemeClr val="tx1"/>
          </a:solidFill>
          <a:latin typeface="+mn-lt"/>
        </a:defRPr>
      </a:lvl2pPr>
      <a:lvl3pPr marL="914400" indent="-225425" algn="l" defTabSz="830263" rtl="0" eaLnBrk="0" fontAlgn="base" hangingPunct="0">
        <a:spcBef>
          <a:spcPct val="30000"/>
        </a:spcBef>
        <a:spcAft>
          <a:spcPct val="0"/>
        </a:spcAft>
        <a:buChar char="•"/>
        <a:defRPr sz="1400">
          <a:solidFill>
            <a:schemeClr val="tx1"/>
          </a:solidFill>
          <a:latin typeface="+mn-lt"/>
        </a:defRPr>
      </a:lvl3pPr>
      <a:lvl4pPr marL="1254125" indent="-225425" algn="l" defTabSz="830263" rtl="0" eaLnBrk="0" fontAlgn="base" hangingPunct="0">
        <a:spcBef>
          <a:spcPct val="30000"/>
        </a:spcBef>
        <a:spcAft>
          <a:spcPct val="0"/>
        </a:spcAft>
        <a:buChar char="–"/>
        <a:defRPr sz="1400">
          <a:solidFill>
            <a:schemeClr val="tx1"/>
          </a:solidFill>
          <a:latin typeface="+mn-lt"/>
        </a:defRPr>
      </a:lvl4pPr>
      <a:lvl5pPr marL="1601788" indent="-233363" algn="l" defTabSz="830263" rtl="0" eaLnBrk="0" fontAlgn="base" hangingPunct="0">
        <a:spcBef>
          <a:spcPct val="30000"/>
        </a:spcBef>
        <a:spcAft>
          <a:spcPct val="0"/>
        </a:spcAft>
        <a:buFont typeface="Arial" charset="0"/>
        <a:buChar char="·"/>
        <a:defRPr sz="1400">
          <a:solidFill>
            <a:schemeClr val="tx1"/>
          </a:solidFill>
          <a:latin typeface="+mn-lt"/>
        </a:defRPr>
      </a:lvl5pPr>
      <a:lvl6pPr marL="2058988" indent="-233363" algn="l" defTabSz="830263" rtl="0" fontAlgn="base">
        <a:spcBef>
          <a:spcPct val="30000"/>
        </a:spcBef>
        <a:spcAft>
          <a:spcPct val="0"/>
        </a:spcAft>
        <a:buFont typeface="Arial" charset="0"/>
        <a:buChar char="·"/>
        <a:defRPr sz="1400">
          <a:solidFill>
            <a:schemeClr val="tx1"/>
          </a:solidFill>
          <a:latin typeface="+mn-lt"/>
        </a:defRPr>
      </a:lvl6pPr>
      <a:lvl7pPr marL="2516188" indent="-233363" algn="l" defTabSz="830263" rtl="0" fontAlgn="base">
        <a:spcBef>
          <a:spcPct val="30000"/>
        </a:spcBef>
        <a:spcAft>
          <a:spcPct val="0"/>
        </a:spcAft>
        <a:buFont typeface="Arial" charset="0"/>
        <a:buChar char="·"/>
        <a:defRPr sz="1400">
          <a:solidFill>
            <a:schemeClr val="tx1"/>
          </a:solidFill>
          <a:latin typeface="+mn-lt"/>
        </a:defRPr>
      </a:lvl7pPr>
      <a:lvl8pPr marL="2973388" indent="-233363" algn="l" defTabSz="830263" rtl="0" fontAlgn="base">
        <a:spcBef>
          <a:spcPct val="30000"/>
        </a:spcBef>
        <a:spcAft>
          <a:spcPct val="0"/>
        </a:spcAft>
        <a:buFont typeface="Arial" charset="0"/>
        <a:buChar char="·"/>
        <a:defRPr sz="1400">
          <a:solidFill>
            <a:schemeClr val="tx1"/>
          </a:solidFill>
          <a:latin typeface="+mn-lt"/>
        </a:defRPr>
      </a:lvl8pPr>
      <a:lvl9pPr marL="3430588" indent="-233363" algn="l" defTabSz="830263" rtl="0" fontAlgn="base">
        <a:spcBef>
          <a:spcPct val="3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9"/>
          <p:cNvSpPr>
            <a:spLocks noGrp="1" noChangeArrowheads="1"/>
          </p:cNvSpPr>
          <p:nvPr>
            <p:ph type="title"/>
          </p:nvPr>
        </p:nvSpPr>
        <p:spPr bwMode="gray">
          <a:xfrm>
            <a:off x="455613" y="455613"/>
            <a:ext cx="8231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5123" name="Rectangle 35"/>
          <p:cNvSpPr>
            <a:spLocks noGrp="1" noChangeArrowheads="1"/>
          </p:cNvSpPr>
          <p:nvPr>
            <p:ph type="body" idx="1"/>
          </p:nvPr>
        </p:nvSpPr>
        <p:spPr bwMode="auto">
          <a:xfrm>
            <a:off x="455613" y="1598613"/>
            <a:ext cx="823118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w="12700">
            <a:noFill/>
            <a:miter lim="800000"/>
            <a:headEnd/>
            <a:tailEnd/>
          </a:ln>
          <a:effectLst/>
        </p:spPr>
        <p:txBody>
          <a:bodyPr vert="horz" wrap="square" lIns="0" tIns="0" rIns="0" bIns="0" numCol="1" anchor="b" anchorCtr="0" compatLnSpc="1">
            <a:prstTxWarp prst="textNoShape">
              <a:avLst/>
            </a:prstTxWarp>
          </a:bodyPr>
          <a:lstStyle>
            <a:lvl1pPr eaLnBrk="0" hangingPunct="0">
              <a:defRPr sz="800">
                <a:solidFill>
                  <a:srgbClr val="000000"/>
                </a:solidFill>
              </a:defRPr>
            </a:lvl1pPr>
          </a:lstStyle>
          <a:p>
            <a:pPr>
              <a:defRPr/>
            </a:pPr>
            <a:fld id="{38FE0EC4-F18D-47E7-BC9C-1CE4420CFEDB}" type="slidenum">
              <a:rPr lang="en-GB" altLang="en-US"/>
              <a:pPr>
                <a:defRPr/>
              </a:pPr>
              <a:t>‹#›</a:t>
            </a:fld>
            <a:endParaRPr lang="en-GB" altLang="en-US"/>
          </a:p>
        </p:txBody>
      </p:sp>
      <p:pic>
        <p:nvPicPr>
          <p:cNvPr id="5125" name="Picture 62" descr="CharlesRiver_logo_4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81813" y="6297613"/>
            <a:ext cx="1782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8" r:id="rId1"/>
    <p:sldLayoutId id="2147484534" r:id="rId2"/>
    <p:sldLayoutId id="2147484535" r:id="rId3"/>
    <p:sldLayoutId id="2147484536" r:id="rId4"/>
    <p:sldLayoutId id="2147484537" r:id="rId5"/>
    <p:sldLayoutId id="2147484538" r:id="rId6"/>
    <p:sldLayoutId id="2147484539" r:id="rId7"/>
    <p:sldLayoutId id="2147484540" r:id="rId8"/>
    <p:sldLayoutId id="2147484541" r:id="rId9"/>
    <p:sldLayoutId id="2147484542" r:id="rId10"/>
    <p:sldLayoutId id="2147484543" r:id="rId11"/>
  </p:sldLayoutIdLst>
  <p:hf hdr="0" ftr="0" dt="0"/>
  <p:txStyles>
    <p:titleStyle>
      <a:lvl1pPr algn="l" defTabSz="806450" rtl="0" eaLnBrk="0" fontAlgn="base" hangingPunct="0">
        <a:spcBef>
          <a:spcPct val="0"/>
        </a:spcBef>
        <a:spcAft>
          <a:spcPct val="0"/>
        </a:spcAft>
        <a:defRPr>
          <a:solidFill>
            <a:schemeClr val="tx1"/>
          </a:solidFill>
          <a:latin typeface="+mj-lt"/>
          <a:ea typeface="+mj-ea"/>
          <a:cs typeface="+mj-cs"/>
        </a:defRPr>
      </a:lvl1pPr>
      <a:lvl2pPr algn="l" defTabSz="806450" rtl="0" eaLnBrk="0" fontAlgn="base" hangingPunct="0">
        <a:spcBef>
          <a:spcPct val="0"/>
        </a:spcBef>
        <a:spcAft>
          <a:spcPct val="0"/>
        </a:spcAft>
        <a:defRPr>
          <a:solidFill>
            <a:schemeClr val="tx1"/>
          </a:solidFill>
          <a:latin typeface="Arial" charset="0"/>
        </a:defRPr>
      </a:lvl2pPr>
      <a:lvl3pPr algn="l" defTabSz="806450" rtl="0" eaLnBrk="0" fontAlgn="base" hangingPunct="0">
        <a:spcBef>
          <a:spcPct val="0"/>
        </a:spcBef>
        <a:spcAft>
          <a:spcPct val="0"/>
        </a:spcAft>
        <a:defRPr>
          <a:solidFill>
            <a:schemeClr val="tx1"/>
          </a:solidFill>
          <a:latin typeface="Arial" charset="0"/>
        </a:defRPr>
      </a:lvl3pPr>
      <a:lvl4pPr algn="l" defTabSz="806450" rtl="0" eaLnBrk="0" fontAlgn="base" hangingPunct="0">
        <a:spcBef>
          <a:spcPct val="0"/>
        </a:spcBef>
        <a:spcAft>
          <a:spcPct val="0"/>
        </a:spcAft>
        <a:defRPr>
          <a:solidFill>
            <a:schemeClr val="tx1"/>
          </a:solidFill>
          <a:latin typeface="Arial" charset="0"/>
        </a:defRPr>
      </a:lvl4pPr>
      <a:lvl5pPr algn="l" defTabSz="806450" rtl="0" eaLnBrk="0" fontAlgn="base" hangingPunct="0">
        <a:spcBef>
          <a:spcPct val="0"/>
        </a:spcBef>
        <a:spcAft>
          <a:spcPct val="0"/>
        </a:spcAft>
        <a:defRPr>
          <a:solidFill>
            <a:schemeClr val="tx1"/>
          </a:solidFill>
          <a:latin typeface="Arial" charset="0"/>
        </a:defRPr>
      </a:lvl5pPr>
      <a:lvl6pPr marL="457200" algn="l" defTabSz="806450" rtl="0" eaLnBrk="0" fontAlgn="base" hangingPunct="0">
        <a:spcBef>
          <a:spcPct val="0"/>
        </a:spcBef>
        <a:spcAft>
          <a:spcPct val="0"/>
        </a:spcAft>
        <a:defRPr>
          <a:solidFill>
            <a:schemeClr val="tx1"/>
          </a:solidFill>
          <a:latin typeface="Arial" charset="0"/>
        </a:defRPr>
      </a:lvl6pPr>
      <a:lvl7pPr marL="914400" algn="l" defTabSz="806450" rtl="0" eaLnBrk="0" fontAlgn="base" hangingPunct="0">
        <a:spcBef>
          <a:spcPct val="0"/>
        </a:spcBef>
        <a:spcAft>
          <a:spcPct val="0"/>
        </a:spcAft>
        <a:defRPr>
          <a:solidFill>
            <a:schemeClr val="tx1"/>
          </a:solidFill>
          <a:latin typeface="Arial" charset="0"/>
        </a:defRPr>
      </a:lvl7pPr>
      <a:lvl8pPr marL="1371600" algn="l" defTabSz="806450" rtl="0" eaLnBrk="0" fontAlgn="base" hangingPunct="0">
        <a:spcBef>
          <a:spcPct val="0"/>
        </a:spcBef>
        <a:spcAft>
          <a:spcPct val="0"/>
        </a:spcAft>
        <a:defRPr>
          <a:solidFill>
            <a:schemeClr val="tx1"/>
          </a:solidFill>
          <a:latin typeface="Arial" charset="0"/>
        </a:defRPr>
      </a:lvl8pPr>
      <a:lvl9pPr marL="1828800" algn="l" defTabSz="806450" rtl="0" eaLnBrk="0" fontAlgn="base" hangingPunct="0">
        <a:spcBef>
          <a:spcPct val="0"/>
        </a:spcBef>
        <a:spcAft>
          <a:spcPct val="0"/>
        </a:spcAft>
        <a:defRPr>
          <a:solidFill>
            <a:schemeClr val="tx1"/>
          </a:solidFill>
          <a:latin typeface="Arial" charset="0"/>
        </a:defRPr>
      </a:lvl9pPr>
    </p:titleStyle>
    <p:bodyStyle>
      <a:lvl1pPr marL="227013" indent="-227013" algn="l" defTabSz="830263" rtl="0" eaLnBrk="0" fontAlgn="base" hangingPunct="0">
        <a:spcBef>
          <a:spcPct val="30000"/>
        </a:spcBef>
        <a:spcAft>
          <a:spcPct val="0"/>
        </a:spcAft>
        <a:buChar char="•"/>
        <a:defRPr sz="1400">
          <a:solidFill>
            <a:schemeClr val="tx1"/>
          </a:solidFill>
          <a:latin typeface="+mn-lt"/>
          <a:ea typeface="+mn-ea"/>
          <a:cs typeface="+mn-cs"/>
        </a:defRPr>
      </a:lvl1pPr>
      <a:lvl2pPr marL="574675" indent="-233363" algn="l" defTabSz="830263" rtl="0" eaLnBrk="0" fontAlgn="base" hangingPunct="0">
        <a:spcBef>
          <a:spcPct val="30000"/>
        </a:spcBef>
        <a:spcAft>
          <a:spcPct val="0"/>
        </a:spcAft>
        <a:buChar char="–"/>
        <a:defRPr sz="1400">
          <a:solidFill>
            <a:schemeClr val="tx1"/>
          </a:solidFill>
          <a:latin typeface="+mn-lt"/>
        </a:defRPr>
      </a:lvl2pPr>
      <a:lvl3pPr marL="914400" indent="-225425" algn="l" defTabSz="830263" rtl="0" eaLnBrk="0" fontAlgn="base" hangingPunct="0">
        <a:spcBef>
          <a:spcPct val="30000"/>
        </a:spcBef>
        <a:spcAft>
          <a:spcPct val="0"/>
        </a:spcAft>
        <a:buChar char="•"/>
        <a:defRPr sz="1400">
          <a:solidFill>
            <a:schemeClr val="tx1"/>
          </a:solidFill>
          <a:latin typeface="+mn-lt"/>
        </a:defRPr>
      </a:lvl3pPr>
      <a:lvl4pPr marL="1254125" indent="-225425" algn="l" defTabSz="830263" rtl="0" eaLnBrk="0" fontAlgn="base" hangingPunct="0">
        <a:spcBef>
          <a:spcPct val="30000"/>
        </a:spcBef>
        <a:spcAft>
          <a:spcPct val="0"/>
        </a:spcAft>
        <a:buChar char="–"/>
        <a:defRPr sz="1400">
          <a:solidFill>
            <a:schemeClr val="tx1"/>
          </a:solidFill>
          <a:latin typeface="+mn-lt"/>
        </a:defRPr>
      </a:lvl4pPr>
      <a:lvl5pPr marL="1601788" indent="-233363" algn="l" defTabSz="830263" rtl="0" eaLnBrk="0" fontAlgn="base" hangingPunct="0">
        <a:spcBef>
          <a:spcPct val="30000"/>
        </a:spcBef>
        <a:spcAft>
          <a:spcPct val="0"/>
        </a:spcAft>
        <a:buFont typeface="Arial" charset="0"/>
        <a:buChar char="·"/>
        <a:defRPr sz="1400">
          <a:solidFill>
            <a:schemeClr val="tx1"/>
          </a:solidFill>
          <a:latin typeface="+mn-lt"/>
        </a:defRPr>
      </a:lvl5pPr>
      <a:lvl6pPr marL="2058988" indent="-233363" algn="l" defTabSz="830263" rtl="0" fontAlgn="base">
        <a:spcBef>
          <a:spcPct val="30000"/>
        </a:spcBef>
        <a:spcAft>
          <a:spcPct val="0"/>
        </a:spcAft>
        <a:buFont typeface="Arial" charset="0"/>
        <a:buChar char="·"/>
        <a:defRPr sz="1400">
          <a:solidFill>
            <a:schemeClr val="tx1"/>
          </a:solidFill>
          <a:latin typeface="+mn-lt"/>
        </a:defRPr>
      </a:lvl6pPr>
      <a:lvl7pPr marL="2516188" indent="-233363" algn="l" defTabSz="830263" rtl="0" fontAlgn="base">
        <a:spcBef>
          <a:spcPct val="30000"/>
        </a:spcBef>
        <a:spcAft>
          <a:spcPct val="0"/>
        </a:spcAft>
        <a:buFont typeface="Arial" charset="0"/>
        <a:buChar char="·"/>
        <a:defRPr sz="1400">
          <a:solidFill>
            <a:schemeClr val="tx1"/>
          </a:solidFill>
          <a:latin typeface="+mn-lt"/>
        </a:defRPr>
      </a:lvl7pPr>
      <a:lvl8pPr marL="2973388" indent="-233363" algn="l" defTabSz="830263" rtl="0" fontAlgn="base">
        <a:spcBef>
          <a:spcPct val="30000"/>
        </a:spcBef>
        <a:spcAft>
          <a:spcPct val="0"/>
        </a:spcAft>
        <a:buFont typeface="Arial" charset="0"/>
        <a:buChar char="·"/>
        <a:defRPr sz="1400">
          <a:solidFill>
            <a:schemeClr val="tx1"/>
          </a:solidFill>
          <a:latin typeface="+mn-lt"/>
        </a:defRPr>
      </a:lvl8pPr>
      <a:lvl9pPr marL="3430588" indent="-233363" algn="l" defTabSz="830263" rtl="0" fontAlgn="base">
        <a:spcBef>
          <a:spcPct val="3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9"/>
          <p:cNvSpPr>
            <a:spLocks noGrp="1" noChangeArrowheads="1"/>
          </p:cNvSpPr>
          <p:nvPr>
            <p:ph type="title"/>
          </p:nvPr>
        </p:nvSpPr>
        <p:spPr bwMode="gray">
          <a:xfrm>
            <a:off x="455613" y="455613"/>
            <a:ext cx="82311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6147" name="Rectangle 35"/>
          <p:cNvSpPr>
            <a:spLocks noGrp="1" noChangeArrowheads="1"/>
          </p:cNvSpPr>
          <p:nvPr>
            <p:ph type="body" idx="1"/>
          </p:nvPr>
        </p:nvSpPr>
        <p:spPr bwMode="auto">
          <a:xfrm>
            <a:off x="455613" y="1598613"/>
            <a:ext cx="8231187"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w="12700">
            <a:noFill/>
            <a:miter lim="800000"/>
            <a:headEnd/>
            <a:tailEnd/>
          </a:ln>
          <a:effectLst/>
        </p:spPr>
        <p:txBody>
          <a:bodyPr vert="horz" wrap="square" lIns="0" tIns="0" rIns="0" bIns="0" numCol="1" anchor="b" anchorCtr="0" compatLnSpc="1">
            <a:prstTxWarp prst="textNoShape">
              <a:avLst/>
            </a:prstTxWarp>
          </a:bodyPr>
          <a:lstStyle>
            <a:lvl1pPr eaLnBrk="0" hangingPunct="0">
              <a:defRPr sz="800">
                <a:solidFill>
                  <a:srgbClr val="000000"/>
                </a:solidFill>
              </a:defRPr>
            </a:lvl1pPr>
          </a:lstStyle>
          <a:p>
            <a:pPr>
              <a:defRPr/>
            </a:pPr>
            <a:fld id="{D27ED448-E744-4CB5-9D94-1C965E1DBD0C}" type="slidenum">
              <a:rPr lang="en-GB" altLang="en-US"/>
              <a:pPr>
                <a:defRPr/>
              </a:pPr>
              <a:t>‹#›</a:t>
            </a:fld>
            <a:endParaRPr lang="en-GB" altLang="en-US"/>
          </a:p>
        </p:txBody>
      </p:sp>
      <p:pic>
        <p:nvPicPr>
          <p:cNvPr id="6149" name="Picture 62" descr="CharlesRiver_logo_4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81813" y="6297613"/>
            <a:ext cx="17827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9" r:id="rId1"/>
    <p:sldLayoutId id="2147484544" r:id="rId2"/>
    <p:sldLayoutId id="2147484545" r:id="rId3"/>
    <p:sldLayoutId id="2147484546" r:id="rId4"/>
    <p:sldLayoutId id="2147484547" r:id="rId5"/>
    <p:sldLayoutId id="2147484548" r:id="rId6"/>
    <p:sldLayoutId id="2147484549" r:id="rId7"/>
    <p:sldLayoutId id="2147484550" r:id="rId8"/>
    <p:sldLayoutId id="2147484551" r:id="rId9"/>
    <p:sldLayoutId id="2147484552" r:id="rId10"/>
    <p:sldLayoutId id="2147484553" r:id="rId11"/>
  </p:sldLayoutIdLst>
  <p:hf hdr="0" ftr="0" dt="0"/>
  <p:txStyles>
    <p:titleStyle>
      <a:lvl1pPr algn="l" defTabSz="806450" rtl="0" eaLnBrk="0" fontAlgn="base" hangingPunct="0">
        <a:spcBef>
          <a:spcPct val="0"/>
        </a:spcBef>
        <a:spcAft>
          <a:spcPct val="0"/>
        </a:spcAft>
        <a:defRPr>
          <a:solidFill>
            <a:schemeClr val="tx1"/>
          </a:solidFill>
          <a:latin typeface="+mj-lt"/>
          <a:ea typeface="+mj-ea"/>
          <a:cs typeface="+mj-cs"/>
        </a:defRPr>
      </a:lvl1pPr>
      <a:lvl2pPr algn="l" defTabSz="806450" rtl="0" eaLnBrk="0" fontAlgn="base" hangingPunct="0">
        <a:spcBef>
          <a:spcPct val="0"/>
        </a:spcBef>
        <a:spcAft>
          <a:spcPct val="0"/>
        </a:spcAft>
        <a:defRPr>
          <a:solidFill>
            <a:schemeClr val="tx1"/>
          </a:solidFill>
          <a:latin typeface="Arial" charset="0"/>
        </a:defRPr>
      </a:lvl2pPr>
      <a:lvl3pPr algn="l" defTabSz="806450" rtl="0" eaLnBrk="0" fontAlgn="base" hangingPunct="0">
        <a:spcBef>
          <a:spcPct val="0"/>
        </a:spcBef>
        <a:spcAft>
          <a:spcPct val="0"/>
        </a:spcAft>
        <a:defRPr>
          <a:solidFill>
            <a:schemeClr val="tx1"/>
          </a:solidFill>
          <a:latin typeface="Arial" charset="0"/>
        </a:defRPr>
      </a:lvl3pPr>
      <a:lvl4pPr algn="l" defTabSz="806450" rtl="0" eaLnBrk="0" fontAlgn="base" hangingPunct="0">
        <a:spcBef>
          <a:spcPct val="0"/>
        </a:spcBef>
        <a:spcAft>
          <a:spcPct val="0"/>
        </a:spcAft>
        <a:defRPr>
          <a:solidFill>
            <a:schemeClr val="tx1"/>
          </a:solidFill>
          <a:latin typeface="Arial" charset="0"/>
        </a:defRPr>
      </a:lvl4pPr>
      <a:lvl5pPr algn="l" defTabSz="806450" rtl="0" eaLnBrk="0" fontAlgn="base" hangingPunct="0">
        <a:spcBef>
          <a:spcPct val="0"/>
        </a:spcBef>
        <a:spcAft>
          <a:spcPct val="0"/>
        </a:spcAft>
        <a:defRPr>
          <a:solidFill>
            <a:schemeClr val="tx1"/>
          </a:solidFill>
          <a:latin typeface="Arial" charset="0"/>
        </a:defRPr>
      </a:lvl5pPr>
      <a:lvl6pPr marL="457200" algn="l" defTabSz="806450" rtl="0" eaLnBrk="0" fontAlgn="base" hangingPunct="0">
        <a:spcBef>
          <a:spcPct val="0"/>
        </a:spcBef>
        <a:spcAft>
          <a:spcPct val="0"/>
        </a:spcAft>
        <a:defRPr>
          <a:solidFill>
            <a:schemeClr val="tx1"/>
          </a:solidFill>
          <a:latin typeface="Arial" charset="0"/>
        </a:defRPr>
      </a:lvl6pPr>
      <a:lvl7pPr marL="914400" algn="l" defTabSz="806450" rtl="0" eaLnBrk="0" fontAlgn="base" hangingPunct="0">
        <a:spcBef>
          <a:spcPct val="0"/>
        </a:spcBef>
        <a:spcAft>
          <a:spcPct val="0"/>
        </a:spcAft>
        <a:defRPr>
          <a:solidFill>
            <a:schemeClr val="tx1"/>
          </a:solidFill>
          <a:latin typeface="Arial" charset="0"/>
        </a:defRPr>
      </a:lvl7pPr>
      <a:lvl8pPr marL="1371600" algn="l" defTabSz="806450" rtl="0" eaLnBrk="0" fontAlgn="base" hangingPunct="0">
        <a:spcBef>
          <a:spcPct val="0"/>
        </a:spcBef>
        <a:spcAft>
          <a:spcPct val="0"/>
        </a:spcAft>
        <a:defRPr>
          <a:solidFill>
            <a:schemeClr val="tx1"/>
          </a:solidFill>
          <a:latin typeface="Arial" charset="0"/>
        </a:defRPr>
      </a:lvl8pPr>
      <a:lvl9pPr marL="1828800" algn="l" defTabSz="806450" rtl="0" eaLnBrk="0" fontAlgn="base" hangingPunct="0">
        <a:spcBef>
          <a:spcPct val="0"/>
        </a:spcBef>
        <a:spcAft>
          <a:spcPct val="0"/>
        </a:spcAft>
        <a:defRPr>
          <a:solidFill>
            <a:schemeClr val="tx1"/>
          </a:solidFill>
          <a:latin typeface="Arial" charset="0"/>
        </a:defRPr>
      </a:lvl9pPr>
    </p:titleStyle>
    <p:bodyStyle>
      <a:lvl1pPr marL="227013" indent="-227013" algn="l" defTabSz="830263" rtl="0" eaLnBrk="0" fontAlgn="base" hangingPunct="0">
        <a:spcBef>
          <a:spcPct val="30000"/>
        </a:spcBef>
        <a:spcAft>
          <a:spcPct val="0"/>
        </a:spcAft>
        <a:buChar char="•"/>
        <a:defRPr sz="1400">
          <a:solidFill>
            <a:schemeClr val="tx1"/>
          </a:solidFill>
          <a:latin typeface="+mn-lt"/>
          <a:ea typeface="+mn-ea"/>
          <a:cs typeface="+mn-cs"/>
        </a:defRPr>
      </a:lvl1pPr>
      <a:lvl2pPr marL="574675" indent="-233363" algn="l" defTabSz="830263" rtl="0" eaLnBrk="0" fontAlgn="base" hangingPunct="0">
        <a:spcBef>
          <a:spcPct val="30000"/>
        </a:spcBef>
        <a:spcAft>
          <a:spcPct val="0"/>
        </a:spcAft>
        <a:buChar char="–"/>
        <a:defRPr sz="1400">
          <a:solidFill>
            <a:schemeClr val="tx1"/>
          </a:solidFill>
          <a:latin typeface="+mn-lt"/>
        </a:defRPr>
      </a:lvl2pPr>
      <a:lvl3pPr marL="914400" indent="-225425" algn="l" defTabSz="830263" rtl="0" eaLnBrk="0" fontAlgn="base" hangingPunct="0">
        <a:spcBef>
          <a:spcPct val="30000"/>
        </a:spcBef>
        <a:spcAft>
          <a:spcPct val="0"/>
        </a:spcAft>
        <a:buChar char="•"/>
        <a:defRPr sz="1400">
          <a:solidFill>
            <a:schemeClr val="tx1"/>
          </a:solidFill>
          <a:latin typeface="+mn-lt"/>
        </a:defRPr>
      </a:lvl3pPr>
      <a:lvl4pPr marL="1254125" indent="-225425" algn="l" defTabSz="830263" rtl="0" eaLnBrk="0" fontAlgn="base" hangingPunct="0">
        <a:spcBef>
          <a:spcPct val="30000"/>
        </a:spcBef>
        <a:spcAft>
          <a:spcPct val="0"/>
        </a:spcAft>
        <a:buChar char="–"/>
        <a:defRPr sz="1400">
          <a:solidFill>
            <a:schemeClr val="tx1"/>
          </a:solidFill>
          <a:latin typeface="+mn-lt"/>
        </a:defRPr>
      </a:lvl4pPr>
      <a:lvl5pPr marL="1601788" indent="-233363" algn="l" defTabSz="830263" rtl="0" eaLnBrk="0" fontAlgn="base" hangingPunct="0">
        <a:spcBef>
          <a:spcPct val="30000"/>
        </a:spcBef>
        <a:spcAft>
          <a:spcPct val="0"/>
        </a:spcAft>
        <a:buFont typeface="Arial" charset="0"/>
        <a:buChar char="·"/>
        <a:defRPr sz="1400">
          <a:solidFill>
            <a:schemeClr val="tx1"/>
          </a:solidFill>
          <a:latin typeface="+mn-lt"/>
        </a:defRPr>
      </a:lvl5pPr>
      <a:lvl6pPr marL="2058988" indent="-233363" algn="l" defTabSz="830263" rtl="0" fontAlgn="base">
        <a:spcBef>
          <a:spcPct val="30000"/>
        </a:spcBef>
        <a:spcAft>
          <a:spcPct val="0"/>
        </a:spcAft>
        <a:buFont typeface="Arial" charset="0"/>
        <a:buChar char="·"/>
        <a:defRPr sz="1400">
          <a:solidFill>
            <a:schemeClr val="tx1"/>
          </a:solidFill>
          <a:latin typeface="+mn-lt"/>
        </a:defRPr>
      </a:lvl6pPr>
      <a:lvl7pPr marL="2516188" indent="-233363" algn="l" defTabSz="830263" rtl="0" fontAlgn="base">
        <a:spcBef>
          <a:spcPct val="30000"/>
        </a:spcBef>
        <a:spcAft>
          <a:spcPct val="0"/>
        </a:spcAft>
        <a:buFont typeface="Arial" charset="0"/>
        <a:buChar char="·"/>
        <a:defRPr sz="1400">
          <a:solidFill>
            <a:schemeClr val="tx1"/>
          </a:solidFill>
          <a:latin typeface="+mn-lt"/>
        </a:defRPr>
      </a:lvl7pPr>
      <a:lvl8pPr marL="2973388" indent="-233363" algn="l" defTabSz="830263" rtl="0" fontAlgn="base">
        <a:spcBef>
          <a:spcPct val="30000"/>
        </a:spcBef>
        <a:spcAft>
          <a:spcPct val="0"/>
        </a:spcAft>
        <a:buFont typeface="Arial" charset="0"/>
        <a:buChar char="·"/>
        <a:defRPr sz="1400">
          <a:solidFill>
            <a:schemeClr val="tx1"/>
          </a:solidFill>
          <a:latin typeface="+mn-lt"/>
        </a:defRPr>
      </a:lvl8pPr>
      <a:lvl9pPr marL="3430588" indent="-233363" algn="l" defTabSz="830263" rtl="0" fontAlgn="base">
        <a:spcBef>
          <a:spcPct val="30000"/>
        </a:spcBef>
        <a:spcAft>
          <a:spcPct val="0"/>
        </a:spcAft>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8"/>
          <p:cNvSpPr>
            <a:spLocks noGrp="1" noChangeArrowheads="1"/>
          </p:cNvSpPr>
          <p:nvPr>
            <p:ph type="ctrTitle"/>
          </p:nvPr>
        </p:nvSpPr>
        <p:spPr>
          <a:xfrm>
            <a:off x="1589088" y="1466850"/>
            <a:ext cx="6430961" cy="1107996"/>
          </a:xfrm>
        </p:spPr>
        <p:txBody>
          <a:bodyPr/>
          <a:lstStyle/>
          <a:p>
            <a:r>
              <a:rPr lang="en-US" altLang="en-US" dirty="0" smtClean="0"/>
              <a:t>Overview of MRN-NEEM Results for the EIPC</a:t>
            </a:r>
            <a:br>
              <a:rPr lang="en-US" altLang="en-US" dirty="0" smtClean="0"/>
            </a:br>
            <a:r>
              <a:rPr lang="en-US" altLang="en-US" dirty="0" smtClean="0"/>
              <a:t>Future 3 Sensitivities, Future 4, and the Future 5 Base and Soft Constraint Cases</a:t>
            </a:r>
            <a:endParaRPr lang="en-GB" altLang="en-US" dirty="0" smtClean="0"/>
          </a:p>
        </p:txBody>
      </p:sp>
      <p:sp>
        <p:nvSpPr>
          <p:cNvPr id="13315" name="Rectangle 19"/>
          <p:cNvSpPr>
            <a:spLocks noGrp="1" noChangeArrowheads="1"/>
          </p:cNvSpPr>
          <p:nvPr>
            <p:ph type="subTitle" idx="1"/>
          </p:nvPr>
        </p:nvSpPr>
        <p:spPr>
          <a:xfrm>
            <a:off x="1589088" y="3430588"/>
            <a:ext cx="6430962" cy="392112"/>
          </a:xfrm>
          <a:ln w="9525"/>
        </p:spPr>
        <p:txBody>
          <a:bodyPr/>
          <a:lstStyle/>
          <a:p>
            <a:pPr eaLnBrk="1" hangingPunct="1"/>
            <a:r>
              <a:rPr lang="en-US" altLang="en-US" sz="1400" dirty="0" smtClean="0"/>
              <a:t>June  28, 2011</a:t>
            </a:r>
          </a:p>
          <a:p>
            <a:pPr eaLnBrk="1" hangingPunct="1"/>
            <a:endParaRPr lang="en-GB" altLang="en-US" sz="1400" dirty="0" smtClean="0"/>
          </a:p>
        </p:txBody>
      </p:sp>
      <p:sp>
        <p:nvSpPr>
          <p:cNvPr id="13316" name="TextBox 1"/>
          <p:cNvSpPr txBox="1">
            <a:spLocks noChangeArrowheads="1"/>
          </p:cNvSpPr>
          <p:nvPr/>
        </p:nvSpPr>
        <p:spPr bwMode="auto">
          <a:xfrm>
            <a:off x="657225" y="6265863"/>
            <a:ext cx="7905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9</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a:t>
            </a:r>
            <a:r>
              <a:rPr lang="en-US" dirty="0"/>
              <a:t>4</a:t>
            </a:r>
            <a:r>
              <a:rPr lang="en-US" dirty="0" smtClean="0"/>
              <a:t> Results</a:t>
            </a:r>
          </a:p>
        </p:txBody>
      </p:sp>
      <p:sp>
        <p:nvSpPr>
          <p:cNvPr id="17412" name="Rectangle 3"/>
          <p:cNvSpPr>
            <a:spLocks noGrp="1" noChangeArrowheads="1"/>
          </p:cNvSpPr>
          <p:nvPr>
            <p:ph type="body" idx="4294967295"/>
          </p:nvPr>
        </p:nvSpPr>
        <p:spPr>
          <a:xfrm>
            <a:off x="457200" y="888683"/>
            <a:ext cx="8231187" cy="4635500"/>
          </a:xfrm>
        </p:spPr>
        <p:txBody>
          <a:bodyPr/>
          <a:lstStyle/>
          <a:p>
            <a:pPr eaLnBrk="1" hangingPunct="1"/>
            <a:r>
              <a:rPr lang="en-US" dirty="0"/>
              <a:t>T</a:t>
            </a:r>
            <a:r>
              <a:rPr lang="en-US" dirty="0" smtClean="0"/>
              <a:t>otal new EI capacity in 2030 is shown below by region for Future 4.</a:t>
            </a:r>
          </a:p>
          <a:p>
            <a:pPr lvl="1" eaLnBrk="1" hangingPunct="1"/>
            <a:r>
              <a:rPr lang="en-US" i="1" dirty="0" smtClean="0">
                <a:solidFill>
                  <a:srgbClr val="0070C0"/>
                </a:solidFill>
              </a:rPr>
              <a:t>Most of the new builds are the “forced builds” included in the Baseline Infrastructure.</a:t>
            </a:r>
            <a:endParaRPr lang="en-US" sz="1200" dirty="0" smtClean="0"/>
          </a:p>
          <a:p>
            <a:pPr marL="341312" lvl="1" indent="0" eaLnBrk="1" hangingPunct="1">
              <a:buNone/>
            </a:pPr>
            <a:endParaRPr lang="en-US" i="1" dirty="0" smtClean="0"/>
          </a:p>
          <a:p>
            <a:pPr lvl="2" eaLnBrk="1" hangingPunct="1"/>
            <a:endParaRPr lang="en-US" dirty="0"/>
          </a:p>
        </p:txBody>
      </p:sp>
      <p:sp>
        <p:nvSpPr>
          <p:cNvPr id="17413" name="Text Box 11"/>
          <p:cNvSpPr txBox="1">
            <a:spLocks noChangeArrowheads="1"/>
          </p:cNvSpPr>
          <p:nvPr/>
        </p:nvSpPr>
        <p:spPr bwMode="gray">
          <a:xfrm>
            <a:off x="1018381" y="1542914"/>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2030 EI Builds by Region:  Future 4 vs. BAU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9392" y="1843731"/>
            <a:ext cx="5743575" cy="432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827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10</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5 Base Case Results</a:t>
            </a:r>
          </a:p>
        </p:txBody>
      </p:sp>
      <p:sp>
        <p:nvSpPr>
          <p:cNvPr id="17412" name="Rectangle 3"/>
          <p:cNvSpPr>
            <a:spLocks noGrp="1" noChangeArrowheads="1"/>
          </p:cNvSpPr>
          <p:nvPr>
            <p:ph type="body" idx="4294967295"/>
          </p:nvPr>
        </p:nvSpPr>
        <p:spPr>
          <a:xfrm>
            <a:off x="455613" y="1271588"/>
            <a:ext cx="8231187" cy="4635500"/>
          </a:xfrm>
        </p:spPr>
        <p:txBody>
          <a:bodyPr/>
          <a:lstStyle/>
          <a:p>
            <a:pPr eaLnBrk="1" hangingPunct="1"/>
            <a:r>
              <a:rPr lang="en-US" dirty="0" smtClean="0"/>
              <a:t>Future 5 has a national RPS target starting at 7.5% in 2015 and reaching 30% in 2030 (MWh basis), with hydro, wind, biomass, solar, geothermal and landfill gas energy counting toward the RPS.</a:t>
            </a:r>
          </a:p>
          <a:p>
            <a:pPr eaLnBrk="1" hangingPunct="1"/>
            <a:r>
              <a:rPr lang="en-US" dirty="0" smtClean="0"/>
              <a:t>The inclusion of the National RPS and the feedbacks between MRN and NEEM result in changes in GDP, gas prices and electricity demand between the BAU (F1S3) and Future </a:t>
            </a:r>
            <a:r>
              <a:rPr lang="en-US" dirty="0"/>
              <a:t>5</a:t>
            </a:r>
            <a:r>
              <a:rPr lang="en-US" dirty="0" smtClean="0"/>
              <a:t> Base Case (F5B).</a:t>
            </a:r>
          </a:p>
          <a:p>
            <a:pPr lvl="1" eaLnBrk="1" hangingPunct="1"/>
            <a:r>
              <a:rPr lang="en-US" i="1" dirty="0" smtClean="0">
                <a:solidFill>
                  <a:srgbClr val="0070C0"/>
                </a:solidFill>
              </a:rPr>
              <a:t>U.S. GDP is about 0.3% lower in F5B than in the BAU in 2030.  </a:t>
            </a:r>
          </a:p>
          <a:p>
            <a:pPr lvl="1" eaLnBrk="1" hangingPunct="1"/>
            <a:r>
              <a:rPr lang="en-US" i="1" dirty="0" smtClean="0">
                <a:solidFill>
                  <a:srgbClr val="0070C0"/>
                </a:solidFill>
              </a:rPr>
              <a:t>Higher electricity prices and lower GDP reduce </a:t>
            </a:r>
            <a:r>
              <a:rPr lang="en-US" i="1" dirty="0">
                <a:solidFill>
                  <a:srgbClr val="0070C0"/>
                </a:solidFill>
              </a:rPr>
              <a:t>e</a:t>
            </a:r>
            <a:r>
              <a:rPr lang="en-US" i="1" dirty="0" smtClean="0">
                <a:solidFill>
                  <a:srgbClr val="0070C0"/>
                </a:solidFill>
              </a:rPr>
              <a:t>lectricity demand in the EI as shown below.</a:t>
            </a:r>
          </a:p>
          <a:p>
            <a:pPr lvl="1" eaLnBrk="1" hangingPunct="1"/>
            <a:endParaRPr lang="en-US" dirty="0">
              <a:solidFill>
                <a:srgbClr val="0070C0"/>
              </a:solidFill>
            </a:endParaRPr>
          </a:p>
          <a:p>
            <a:pPr lvl="1" eaLnBrk="1" hangingPunct="1"/>
            <a:endParaRPr lang="en-US" dirty="0" smtClean="0">
              <a:solidFill>
                <a:srgbClr val="0070C0"/>
              </a:solidFill>
            </a:endParaRPr>
          </a:p>
          <a:p>
            <a:pPr lvl="1" eaLnBrk="1" hangingPunct="1"/>
            <a:endParaRPr lang="en-US" dirty="0" smtClean="0">
              <a:solidFill>
                <a:srgbClr val="0070C0"/>
              </a:solidFill>
            </a:endParaRPr>
          </a:p>
          <a:p>
            <a:pPr lvl="1" eaLnBrk="1" hangingPunct="1"/>
            <a:endParaRPr lang="en-US" dirty="0" smtClean="0">
              <a:solidFill>
                <a:srgbClr val="0070C0"/>
              </a:solidFill>
            </a:endParaRPr>
          </a:p>
          <a:p>
            <a:pPr lvl="1" eaLnBrk="1" hangingPunct="1"/>
            <a:endParaRPr lang="en-US" dirty="0">
              <a:solidFill>
                <a:srgbClr val="0070C0"/>
              </a:solidFill>
            </a:endParaRPr>
          </a:p>
          <a:p>
            <a:pPr lvl="1" eaLnBrk="1" hangingPunct="1"/>
            <a:r>
              <a:rPr lang="en-US" i="1" dirty="0" smtClean="0">
                <a:solidFill>
                  <a:srgbClr val="0070C0"/>
                </a:solidFill>
              </a:rPr>
              <a:t>Beginning in 2020, </a:t>
            </a:r>
            <a:r>
              <a:rPr lang="en-US" i="1" dirty="0">
                <a:solidFill>
                  <a:srgbClr val="0070C0"/>
                </a:solidFill>
              </a:rPr>
              <a:t>g</a:t>
            </a:r>
            <a:r>
              <a:rPr lang="en-US" i="1" dirty="0" smtClean="0">
                <a:solidFill>
                  <a:srgbClr val="0070C0"/>
                </a:solidFill>
              </a:rPr>
              <a:t>as prices decrease somewhat in F5B relative to the BAU (F1S3) as more renewables are installed in place of CCs.  </a:t>
            </a:r>
            <a:endParaRPr lang="en-US" i="1" dirty="0" smtClean="0">
              <a:solidFill>
                <a:srgbClr val="FF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10" name="Table 9"/>
          <p:cNvGraphicFramePr>
            <a:graphicFrameLocks noGrp="1"/>
          </p:cNvGraphicFramePr>
          <p:nvPr>
            <p:extLst>
              <p:ext uri="{D42A27DB-BD31-4B8C-83A1-F6EECF244321}">
                <p14:modId xmlns:p14="http://schemas.microsoft.com/office/powerpoint/2010/main" val="2215208245"/>
              </p:ext>
            </p:extLst>
          </p:nvPr>
        </p:nvGraphicFramePr>
        <p:xfrm>
          <a:off x="2076450" y="4959731"/>
          <a:ext cx="4997823" cy="579459"/>
        </p:xfrm>
        <a:graphic>
          <a:graphicData uri="http://schemas.openxmlformats.org/drawingml/2006/table">
            <a:tbl>
              <a:tblPr firstRow="1" firstCol="1" lastRow="1" lastCol="1" bandRow="1" bandCol="1"/>
              <a:tblGrid>
                <a:gridCol w="1518675">
                  <a:extLst>
                    <a:ext uri="{9D8B030D-6E8A-4147-A177-3AD203B41FA5}">
                      <a16:colId xmlns:a16="http://schemas.microsoft.com/office/drawing/2014/main" val="20000"/>
                    </a:ext>
                  </a:extLst>
                </a:gridCol>
                <a:gridCol w="579858">
                  <a:extLst>
                    <a:ext uri="{9D8B030D-6E8A-4147-A177-3AD203B41FA5}">
                      <a16:colId xmlns:a16="http://schemas.microsoft.com/office/drawing/2014/main" val="20001"/>
                    </a:ext>
                  </a:extLst>
                </a:gridCol>
                <a:gridCol w="579858">
                  <a:extLst>
                    <a:ext uri="{9D8B030D-6E8A-4147-A177-3AD203B41FA5}">
                      <a16:colId xmlns:a16="http://schemas.microsoft.com/office/drawing/2014/main" val="20002"/>
                    </a:ext>
                  </a:extLst>
                </a:gridCol>
                <a:gridCol w="579858">
                  <a:extLst>
                    <a:ext uri="{9D8B030D-6E8A-4147-A177-3AD203B41FA5}">
                      <a16:colId xmlns:a16="http://schemas.microsoft.com/office/drawing/2014/main" val="20003"/>
                    </a:ext>
                  </a:extLst>
                </a:gridCol>
                <a:gridCol w="579858">
                  <a:extLst>
                    <a:ext uri="{9D8B030D-6E8A-4147-A177-3AD203B41FA5}">
                      <a16:colId xmlns:a16="http://schemas.microsoft.com/office/drawing/2014/main" val="20004"/>
                    </a:ext>
                  </a:extLst>
                </a:gridCol>
                <a:gridCol w="579858">
                  <a:extLst>
                    <a:ext uri="{9D8B030D-6E8A-4147-A177-3AD203B41FA5}">
                      <a16:colId xmlns:a16="http://schemas.microsoft.com/office/drawing/2014/main" val="20005"/>
                    </a:ext>
                  </a:extLst>
                </a:gridCol>
                <a:gridCol w="579858">
                  <a:extLst>
                    <a:ext uri="{9D8B030D-6E8A-4147-A177-3AD203B41FA5}">
                      <a16:colId xmlns:a16="http://schemas.microsoft.com/office/drawing/2014/main" val="20006"/>
                    </a:ext>
                  </a:extLst>
                </a:gridCol>
              </a:tblGrid>
              <a:tr h="213617">
                <a:tc>
                  <a:txBody>
                    <a:bodyPr/>
                    <a:lstStyle/>
                    <a:p>
                      <a:pPr marL="0" marR="0" algn="just">
                        <a:lnSpc>
                          <a:spcPts val="1400"/>
                        </a:lnSpc>
                        <a:spcBef>
                          <a:spcPts val="300"/>
                        </a:spcBef>
                        <a:spcAft>
                          <a:spcPts val="300"/>
                        </a:spcAft>
                      </a:pPr>
                      <a:r>
                        <a:rPr lang="en-US" sz="900" dirty="0">
                          <a:effectLst/>
                          <a:latin typeface="Arial"/>
                          <a:ea typeface="Times New Roman"/>
                          <a:cs typeface="Times New Roman"/>
                        </a:rPr>
                        <a:t> </a:t>
                      </a: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2015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2020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2025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2030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2035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2040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extLst>
                  <a:ext uri="{0D108BD9-81ED-4DB2-BD59-A6C34878D82A}">
                    <a16:rowId xmlns:a16="http://schemas.microsoft.com/office/drawing/2014/main" val="10000"/>
                  </a:ext>
                </a:extLst>
              </a:tr>
              <a:tr h="182921">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BAU (F1S3)</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4.84 </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5.22 </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6.07 </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6.56 </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7.25 </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8.02 </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1"/>
                  </a:ext>
                </a:extLst>
              </a:tr>
              <a:tr h="182921">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Future</a:t>
                      </a:r>
                      <a:r>
                        <a:rPr lang="en-US" sz="900" b="1" i="0" baseline="0" dirty="0" smtClean="0">
                          <a:effectLst/>
                          <a:latin typeface="Arial"/>
                          <a:ea typeface="Times New Roman"/>
                          <a:cs typeface="Times New Roman"/>
                        </a:rPr>
                        <a:t> 5 Base (F5B)</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a:t>
                      </a:r>
                      <a:r>
                        <a:rPr lang="en-US" sz="1000" b="0" i="0" u="none" strike="noStrike" dirty="0" smtClean="0">
                          <a:effectLst/>
                          <a:latin typeface="Arial"/>
                        </a:rPr>
                        <a:t>4.87 </a:t>
                      </a:r>
                      <a:endParaRPr lang="en-US" sz="1000" b="0" i="0" u="none" strike="noStrike" dirty="0">
                        <a:effectLst/>
                        <a:latin typeface="Arial"/>
                      </a:endParaRP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a:t>
                      </a:r>
                      <a:r>
                        <a:rPr lang="en-US" sz="1000" b="0" i="0" u="none" strike="noStrike" dirty="0" smtClean="0">
                          <a:effectLst/>
                          <a:latin typeface="Arial"/>
                        </a:rPr>
                        <a:t>5.10 </a:t>
                      </a:r>
                      <a:endParaRPr lang="en-US" sz="1000" b="0" i="0" u="none" strike="noStrike" dirty="0">
                        <a:effectLst/>
                        <a:latin typeface="Arial"/>
                      </a:endParaRP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a:t>
                      </a:r>
                      <a:r>
                        <a:rPr lang="en-US" sz="1000" b="0" i="0" u="none" strike="noStrike" dirty="0" smtClean="0">
                          <a:effectLst/>
                          <a:latin typeface="Arial"/>
                        </a:rPr>
                        <a:t>5.71 </a:t>
                      </a:r>
                      <a:endParaRPr lang="en-US" sz="1000" b="0" i="0" u="none" strike="noStrike" dirty="0">
                        <a:effectLst/>
                        <a:latin typeface="Arial"/>
                      </a:endParaRP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a:t>
                      </a:r>
                      <a:r>
                        <a:rPr lang="en-US" sz="1000" b="0" i="0" u="none" strike="noStrike" dirty="0" smtClean="0">
                          <a:effectLst/>
                          <a:latin typeface="Arial"/>
                        </a:rPr>
                        <a:t>5.84 </a:t>
                      </a:r>
                      <a:endParaRPr lang="en-US" sz="1000" b="0" i="0" u="none" strike="noStrike" dirty="0">
                        <a:effectLst/>
                        <a:latin typeface="Arial"/>
                      </a:endParaRP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a:t>
                      </a:r>
                      <a:r>
                        <a:rPr lang="en-US" sz="1000" b="0" i="0" u="none" strike="noStrike" dirty="0" smtClean="0">
                          <a:effectLst/>
                          <a:latin typeface="Arial"/>
                        </a:rPr>
                        <a:t>6.46 </a:t>
                      </a:r>
                      <a:endParaRPr lang="en-US" sz="1000" b="0" i="0" u="none" strike="noStrike" dirty="0">
                        <a:effectLst/>
                        <a:latin typeface="Arial"/>
                      </a:endParaRP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         </a:t>
                      </a:r>
                      <a:r>
                        <a:rPr lang="en-US" sz="1000" b="0" i="0" u="none" strike="noStrike" dirty="0" smtClean="0">
                          <a:effectLst/>
                          <a:latin typeface="Arial"/>
                        </a:rPr>
                        <a:t>7.26 </a:t>
                      </a:r>
                      <a:endParaRPr lang="en-US" sz="1000" b="0" i="0" u="none" strike="noStrike" dirty="0">
                        <a:effectLst/>
                        <a:latin typeface="Arial"/>
                      </a:endParaRP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34982027"/>
              </p:ext>
            </p:extLst>
          </p:nvPr>
        </p:nvGraphicFramePr>
        <p:xfrm>
          <a:off x="2076450" y="3165866"/>
          <a:ext cx="4997823" cy="762380"/>
        </p:xfrm>
        <a:graphic>
          <a:graphicData uri="http://schemas.openxmlformats.org/drawingml/2006/table">
            <a:tbl>
              <a:tblPr firstRow="1" firstCol="1" lastRow="1" lastCol="1" bandRow="1" bandCol="1"/>
              <a:tblGrid>
                <a:gridCol w="1518675">
                  <a:extLst>
                    <a:ext uri="{9D8B030D-6E8A-4147-A177-3AD203B41FA5}">
                      <a16:colId xmlns:a16="http://schemas.microsoft.com/office/drawing/2014/main" val="20000"/>
                    </a:ext>
                  </a:extLst>
                </a:gridCol>
                <a:gridCol w="579858">
                  <a:extLst>
                    <a:ext uri="{9D8B030D-6E8A-4147-A177-3AD203B41FA5}">
                      <a16:colId xmlns:a16="http://schemas.microsoft.com/office/drawing/2014/main" val="20001"/>
                    </a:ext>
                  </a:extLst>
                </a:gridCol>
                <a:gridCol w="579858">
                  <a:extLst>
                    <a:ext uri="{9D8B030D-6E8A-4147-A177-3AD203B41FA5}">
                      <a16:colId xmlns:a16="http://schemas.microsoft.com/office/drawing/2014/main" val="20002"/>
                    </a:ext>
                  </a:extLst>
                </a:gridCol>
                <a:gridCol w="579858">
                  <a:extLst>
                    <a:ext uri="{9D8B030D-6E8A-4147-A177-3AD203B41FA5}">
                      <a16:colId xmlns:a16="http://schemas.microsoft.com/office/drawing/2014/main" val="20003"/>
                    </a:ext>
                  </a:extLst>
                </a:gridCol>
                <a:gridCol w="579858">
                  <a:extLst>
                    <a:ext uri="{9D8B030D-6E8A-4147-A177-3AD203B41FA5}">
                      <a16:colId xmlns:a16="http://schemas.microsoft.com/office/drawing/2014/main" val="20004"/>
                    </a:ext>
                  </a:extLst>
                </a:gridCol>
                <a:gridCol w="579858">
                  <a:extLst>
                    <a:ext uri="{9D8B030D-6E8A-4147-A177-3AD203B41FA5}">
                      <a16:colId xmlns:a16="http://schemas.microsoft.com/office/drawing/2014/main" val="20005"/>
                    </a:ext>
                  </a:extLst>
                </a:gridCol>
                <a:gridCol w="579858">
                  <a:extLst>
                    <a:ext uri="{9D8B030D-6E8A-4147-A177-3AD203B41FA5}">
                      <a16:colId xmlns:a16="http://schemas.microsoft.com/office/drawing/2014/main" val="20006"/>
                    </a:ext>
                  </a:extLst>
                </a:gridCol>
              </a:tblGrid>
              <a:tr h="213617">
                <a:tc>
                  <a:txBody>
                    <a:bodyPr/>
                    <a:lstStyle/>
                    <a:p>
                      <a:pPr marL="0" marR="0" algn="just">
                        <a:lnSpc>
                          <a:spcPts val="1400"/>
                        </a:lnSpc>
                        <a:spcBef>
                          <a:spcPts val="300"/>
                        </a:spcBef>
                        <a:spcAft>
                          <a:spcPts val="300"/>
                        </a:spcAft>
                      </a:pPr>
                      <a:r>
                        <a:rPr lang="en-US" sz="900" dirty="0">
                          <a:effectLst/>
                          <a:latin typeface="Arial"/>
                          <a:ea typeface="Times New Roman"/>
                          <a:cs typeface="Times New Roman"/>
                        </a:rPr>
                        <a:t> </a:t>
                      </a: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2015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2020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2025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2030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2035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2040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extLst>
                  <a:ext uri="{0D108BD9-81ED-4DB2-BD59-A6C34878D82A}">
                    <a16:rowId xmlns:a16="http://schemas.microsoft.com/office/drawing/2014/main" val="10000"/>
                  </a:ext>
                </a:extLst>
              </a:tr>
              <a:tr h="182921">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BAU (F1S3)</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3,317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effectLst/>
                          <a:latin typeface="Arial"/>
                        </a:rPr>
                        <a:t>3,446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effectLst/>
                          <a:latin typeface="Arial"/>
                        </a:rPr>
                        <a:t>3,572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effectLst/>
                          <a:latin typeface="Arial"/>
                        </a:rPr>
                        <a:t>3,702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effectLst/>
                          <a:latin typeface="Arial"/>
                        </a:rPr>
                        <a:t>3,838</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effectLst/>
                          <a:latin typeface="Arial"/>
                        </a:rPr>
                        <a:t>3,979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1"/>
                  </a:ext>
                </a:extLst>
              </a:tr>
              <a:tr h="182921">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Future</a:t>
                      </a:r>
                      <a:r>
                        <a:rPr lang="en-US" sz="900" b="1" i="0" baseline="0" dirty="0" smtClean="0">
                          <a:effectLst/>
                          <a:latin typeface="Arial"/>
                          <a:ea typeface="Times New Roman"/>
                          <a:cs typeface="Times New Roman"/>
                        </a:rPr>
                        <a:t> 5 Base (F5B)</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3,310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3,389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3,512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3,609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3,757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3,895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2"/>
                  </a:ext>
                </a:extLst>
              </a:tr>
              <a:tr h="182921">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   %</a:t>
                      </a:r>
                      <a:r>
                        <a:rPr lang="en-US" sz="900" b="1" i="0" baseline="0" dirty="0" smtClean="0">
                          <a:effectLst/>
                          <a:latin typeface="Arial"/>
                          <a:ea typeface="Times New Roman"/>
                          <a:cs typeface="Times New Roman"/>
                        </a:rPr>
                        <a:t> </a:t>
                      </a:r>
                      <a:r>
                        <a:rPr lang="en-US" sz="900" b="1" i="0" dirty="0" smtClean="0">
                          <a:effectLst/>
                          <a:latin typeface="Arial"/>
                          <a:ea typeface="Times New Roman"/>
                          <a:cs typeface="Times New Roman"/>
                        </a:rPr>
                        <a:t>Reduction from BAU</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0.2%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1.7%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1.7%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2.5%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2.1%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Arial"/>
                        </a:rPr>
                        <a:t>2.1%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extBox 3"/>
          <p:cNvSpPr txBox="1"/>
          <p:nvPr/>
        </p:nvSpPr>
        <p:spPr>
          <a:xfrm>
            <a:off x="3006049" y="4598586"/>
            <a:ext cx="2985113" cy="276999"/>
          </a:xfrm>
          <a:prstGeom prst="rect">
            <a:avLst/>
          </a:prstGeom>
          <a:noFill/>
        </p:spPr>
        <p:txBody>
          <a:bodyPr wrap="none" rtlCol="0">
            <a:spAutoFit/>
          </a:bodyPr>
          <a:lstStyle/>
          <a:p>
            <a:r>
              <a:rPr lang="en-US" sz="1200" b="1" dirty="0" smtClean="0"/>
              <a:t>Gas Prices (2010 $/</a:t>
            </a:r>
            <a:r>
              <a:rPr lang="en-US" sz="1200" b="1" dirty="0" err="1" smtClean="0"/>
              <a:t>mmBtu</a:t>
            </a:r>
            <a:r>
              <a:rPr lang="en-US" sz="1200" b="1" dirty="0" smtClean="0"/>
              <a:t> Henry Hub)</a:t>
            </a:r>
            <a:endParaRPr lang="en-US" sz="1200" b="1" dirty="0"/>
          </a:p>
        </p:txBody>
      </p:sp>
      <p:sp>
        <p:nvSpPr>
          <p:cNvPr id="13" name="TextBox 12"/>
          <p:cNvSpPr txBox="1"/>
          <p:nvPr/>
        </p:nvSpPr>
        <p:spPr>
          <a:xfrm>
            <a:off x="3379548" y="2829607"/>
            <a:ext cx="2238113" cy="276999"/>
          </a:xfrm>
          <a:prstGeom prst="rect">
            <a:avLst/>
          </a:prstGeom>
          <a:noFill/>
        </p:spPr>
        <p:txBody>
          <a:bodyPr wrap="none" rtlCol="0">
            <a:spAutoFit/>
          </a:bodyPr>
          <a:lstStyle/>
          <a:p>
            <a:r>
              <a:rPr lang="en-US" sz="1200" b="1" dirty="0" smtClean="0"/>
              <a:t>El Electricity Demand (TWh)</a:t>
            </a:r>
            <a:endParaRPr lang="en-US" sz="1200" b="1" dirty="0"/>
          </a:p>
        </p:txBody>
      </p:sp>
    </p:spTree>
    <p:extLst>
      <p:ext uri="{BB962C8B-B14F-4D97-AF65-F5344CB8AC3E}">
        <p14:creationId xmlns:p14="http://schemas.microsoft.com/office/powerpoint/2010/main" val="3148759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11</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Summary of Results – Future 5 Base Case</a:t>
            </a:r>
          </a:p>
        </p:txBody>
      </p:sp>
      <p:sp>
        <p:nvSpPr>
          <p:cNvPr id="17412" name="Rectangle 3"/>
          <p:cNvSpPr>
            <a:spLocks noGrp="1" noChangeArrowheads="1"/>
          </p:cNvSpPr>
          <p:nvPr>
            <p:ph type="body" idx="4294967295"/>
          </p:nvPr>
        </p:nvSpPr>
        <p:spPr>
          <a:xfrm>
            <a:off x="455613" y="1271588"/>
            <a:ext cx="8231187" cy="4635500"/>
          </a:xfrm>
        </p:spPr>
        <p:txBody>
          <a:bodyPr/>
          <a:lstStyle/>
          <a:p>
            <a:pPr eaLnBrk="1" hangingPunct="1"/>
            <a:r>
              <a:rPr lang="en-US" dirty="0" smtClean="0"/>
              <a:t>For Future 5 Base Case, additional on-shore wind is constructed to meet the national RPS. </a:t>
            </a:r>
          </a:p>
          <a:p>
            <a:pPr lvl="1" eaLnBrk="1" hangingPunct="1"/>
            <a:r>
              <a:rPr lang="en-US" dirty="0" smtClean="0">
                <a:solidFill>
                  <a:srgbClr val="0070C0"/>
                </a:solidFill>
              </a:rPr>
              <a:t>Relative to the BAU (F1S3), the additional wind replaces new CCs and coal. </a:t>
            </a:r>
          </a:p>
          <a:p>
            <a:pPr lvl="1" eaLnBrk="1" hangingPunct="1"/>
            <a:r>
              <a:rPr lang="en-US" dirty="0" smtClean="0">
                <a:solidFill>
                  <a:srgbClr val="0070C0"/>
                </a:solidFill>
              </a:rPr>
              <a:t>On-shore wind continues to dominate the renewable options, as its economics tend to be more favorable than other renewable types in a “national RPS”. </a:t>
            </a:r>
          </a:p>
          <a:p>
            <a:pPr marL="341312" lvl="1" indent="0" eaLnBrk="1" hangingPunct="1">
              <a:buNone/>
            </a:pPr>
            <a:endParaRPr lang="en-US" i="1" dirty="0" smtClean="0"/>
          </a:p>
        </p:txBody>
      </p:sp>
      <p:sp>
        <p:nvSpPr>
          <p:cNvPr id="17413" name="Text Box 11"/>
          <p:cNvSpPr txBox="1">
            <a:spLocks noChangeArrowheads="1"/>
          </p:cNvSpPr>
          <p:nvPr/>
        </p:nvSpPr>
        <p:spPr bwMode="gray">
          <a:xfrm>
            <a:off x="823914" y="2821748"/>
            <a:ext cx="7281862"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Future </a:t>
            </a:r>
            <a:r>
              <a:rPr lang="en-US" sz="1200" b="1" dirty="0">
                <a:solidFill>
                  <a:srgbClr val="000000"/>
                </a:solidFill>
              </a:rPr>
              <a:t>5</a:t>
            </a:r>
            <a:r>
              <a:rPr lang="en-US" sz="1200" b="1" dirty="0" smtClean="0">
                <a:solidFill>
                  <a:srgbClr val="000000"/>
                </a:solidFill>
              </a:rPr>
              <a:t> Base Case: </a:t>
            </a:r>
            <a:r>
              <a:rPr lang="en-US" sz="1200" b="1" dirty="0">
                <a:solidFill>
                  <a:srgbClr val="000000"/>
                </a:solidFill>
              </a:rPr>
              <a:t>New </a:t>
            </a:r>
            <a:r>
              <a:rPr lang="en-US" sz="1200" b="1" dirty="0" smtClean="0">
                <a:solidFill>
                  <a:srgbClr val="000000"/>
                </a:solidFill>
              </a:rPr>
              <a:t>Builds/Retirements </a:t>
            </a:r>
            <a:r>
              <a:rPr lang="en-US" sz="1200" b="1" dirty="0">
                <a:solidFill>
                  <a:srgbClr val="000000"/>
                </a:solidFill>
              </a:rPr>
              <a:t>by </a:t>
            </a:r>
            <a:r>
              <a:rPr lang="en-US" sz="1200" b="1" dirty="0" smtClean="0">
                <a:solidFill>
                  <a:srgbClr val="000000"/>
                </a:solidFill>
              </a:rPr>
              <a:t>Type </a:t>
            </a:r>
            <a:r>
              <a:rPr lang="en-US" sz="1200" b="1" dirty="0">
                <a:solidFill>
                  <a:srgbClr val="000000"/>
                </a:solidFill>
              </a:rPr>
              <a:t>for the </a:t>
            </a:r>
            <a:r>
              <a:rPr lang="en-US" sz="1200" b="1" dirty="0" smtClean="0">
                <a:solidFill>
                  <a:srgbClr val="000000"/>
                </a:solidFill>
              </a:rPr>
              <a:t>EI in 2015</a:t>
            </a:r>
            <a:r>
              <a:rPr lang="en-US" sz="1200" b="1" dirty="0">
                <a:solidFill>
                  <a:srgbClr val="000000"/>
                </a:solidFill>
              </a:rPr>
              <a:t>, 2020 and 2030 </a:t>
            </a:r>
            <a:r>
              <a:rPr lang="en-US" sz="1200" b="1" i="1" dirty="0">
                <a:solidFill>
                  <a:srgbClr val="000000"/>
                </a:solidFill>
              </a:rPr>
              <a:t>(GW)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92954090"/>
              </p:ext>
            </p:extLst>
          </p:nvPr>
        </p:nvGraphicFramePr>
        <p:xfrm>
          <a:off x="1073944" y="3233738"/>
          <a:ext cx="6777035" cy="2667000"/>
        </p:xfrm>
        <a:graphic>
          <a:graphicData uri="http://schemas.openxmlformats.org/drawingml/2006/table">
            <a:tbl>
              <a:tblPr firstRow="1" firstCol="1" lastRow="1" lastCol="1" bandRow="1" bandCol="1"/>
              <a:tblGrid>
                <a:gridCol w="1671467">
                  <a:extLst>
                    <a:ext uri="{9D8B030D-6E8A-4147-A177-3AD203B41FA5}">
                      <a16:colId xmlns:a16="http://schemas.microsoft.com/office/drawing/2014/main" val="20000"/>
                    </a:ext>
                  </a:extLst>
                </a:gridCol>
                <a:gridCol w="638196">
                  <a:extLst>
                    <a:ext uri="{9D8B030D-6E8A-4147-A177-3AD203B41FA5}">
                      <a16:colId xmlns:a16="http://schemas.microsoft.com/office/drawing/2014/main" val="20001"/>
                    </a:ext>
                  </a:extLst>
                </a:gridCol>
                <a:gridCol w="638196">
                  <a:extLst>
                    <a:ext uri="{9D8B030D-6E8A-4147-A177-3AD203B41FA5}">
                      <a16:colId xmlns:a16="http://schemas.microsoft.com/office/drawing/2014/main" val="20002"/>
                    </a:ext>
                  </a:extLst>
                </a:gridCol>
                <a:gridCol w="638196">
                  <a:extLst>
                    <a:ext uri="{9D8B030D-6E8A-4147-A177-3AD203B41FA5}">
                      <a16:colId xmlns:a16="http://schemas.microsoft.com/office/drawing/2014/main" val="20003"/>
                    </a:ext>
                  </a:extLst>
                </a:gridCol>
                <a:gridCol w="638196">
                  <a:extLst>
                    <a:ext uri="{9D8B030D-6E8A-4147-A177-3AD203B41FA5}">
                      <a16:colId xmlns:a16="http://schemas.microsoft.com/office/drawing/2014/main" val="20004"/>
                    </a:ext>
                  </a:extLst>
                </a:gridCol>
                <a:gridCol w="638196">
                  <a:extLst>
                    <a:ext uri="{9D8B030D-6E8A-4147-A177-3AD203B41FA5}">
                      <a16:colId xmlns:a16="http://schemas.microsoft.com/office/drawing/2014/main" val="20005"/>
                    </a:ext>
                  </a:extLst>
                </a:gridCol>
                <a:gridCol w="638196">
                  <a:extLst>
                    <a:ext uri="{9D8B030D-6E8A-4147-A177-3AD203B41FA5}">
                      <a16:colId xmlns:a16="http://schemas.microsoft.com/office/drawing/2014/main" val="20006"/>
                    </a:ext>
                  </a:extLst>
                </a:gridCol>
                <a:gridCol w="638196">
                  <a:extLst>
                    <a:ext uri="{9D8B030D-6E8A-4147-A177-3AD203B41FA5}">
                      <a16:colId xmlns:a16="http://schemas.microsoft.com/office/drawing/2014/main" val="20007"/>
                    </a:ext>
                  </a:extLst>
                </a:gridCol>
                <a:gridCol w="638196">
                  <a:extLst>
                    <a:ext uri="{9D8B030D-6E8A-4147-A177-3AD203B41FA5}">
                      <a16:colId xmlns:a16="http://schemas.microsoft.com/office/drawing/2014/main" val="20008"/>
                    </a:ext>
                  </a:extLst>
                </a:gridCol>
              </a:tblGrid>
              <a:tr h="141501">
                <a:tc>
                  <a:txBody>
                    <a:bodyPr/>
                    <a:lstStyle/>
                    <a:p>
                      <a:pPr marL="0" marR="0" algn="just">
                        <a:lnSpc>
                          <a:spcPts val="1400"/>
                        </a:lnSpc>
                        <a:spcBef>
                          <a:spcPts val="300"/>
                        </a:spcBef>
                        <a:spcAft>
                          <a:spcPts val="300"/>
                        </a:spcAft>
                      </a:pPr>
                      <a:endParaRPr lang="en-US" sz="90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rowSpan="2">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2010</a:t>
                      </a:r>
                      <a:r>
                        <a:rPr lang="en-US" sz="900" b="1" baseline="0" dirty="0" smtClean="0">
                          <a:solidFill>
                            <a:schemeClr val="accent3"/>
                          </a:solidFill>
                          <a:effectLst/>
                          <a:latin typeface="Arial"/>
                          <a:ea typeface="Times New Roman"/>
                          <a:cs typeface="Times New Roman"/>
                        </a:rPr>
                        <a:t> In-service</a:t>
                      </a:r>
                      <a:endParaRPr lang="en-US" sz="900"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gridSpan="3">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 Additions ----------</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hMerge="1">
                  <a:txBody>
                    <a:bodyPr/>
                    <a:lstStyle/>
                    <a:p>
                      <a:pPr marL="0" marR="0" algn="ctr">
                        <a:lnSpc>
                          <a:spcPts val="1400"/>
                        </a:lnSpc>
                        <a:spcBef>
                          <a:spcPts val="300"/>
                        </a:spcBef>
                        <a:spcAft>
                          <a:spcPts val="300"/>
                        </a:spcAft>
                      </a:pPr>
                      <a:endParaRPr lang="en-US" sz="1000" dirty="0">
                        <a:solidFill>
                          <a:schemeClr val="accent3"/>
                        </a:solidFill>
                        <a:effectLst/>
                        <a:latin typeface="Arial"/>
                        <a:ea typeface="Times New Roman"/>
                        <a:cs typeface="Times New Roman"/>
                      </a:endParaRPr>
                    </a:p>
                  </a:txBody>
                  <a:tcPr marL="68584" marR="68584"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hMerge="1">
                  <a:txBody>
                    <a:bodyPr/>
                    <a:lstStyle/>
                    <a:p>
                      <a:pPr marL="0" marR="0" algn="ctr">
                        <a:lnSpc>
                          <a:spcPts val="1400"/>
                        </a:lnSpc>
                        <a:spcBef>
                          <a:spcPts val="300"/>
                        </a:spcBef>
                        <a:spcAft>
                          <a:spcPts val="300"/>
                        </a:spcAft>
                      </a:pPr>
                      <a:endParaRPr lang="en-US" sz="1000" dirty="0">
                        <a:solidFill>
                          <a:schemeClr val="accent3"/>
                        </a:solidFill>
                        <a:effectLst/>
                        <a:latin typeface="Arial"/>
                        <a:ea typeface="Times New Roman"/>
                        <a:cs typeface="Times New Roman"/>
                      </a:endParaRPr>
                    </a:p>
                  </a:txBody>
                  <a:tcPr marL="68584" marR="68584"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gridSpan="3">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a:t>
                      </a:r>
                      <a:r>
                        <a:rPr lang="en-US" sz="900" b="1" baseline="0" dirty="0" smtClean="0">
                          <a:solidFill>
                            <a:schemeClr val="accent3"/>
                          </a:solidFill>
                          <a:effectLst/>
                          <a:latin typeface="Arial"/>
                          <a:ea typeface="Times New Roman"/>
                          <a:cs typeface="Times New Roman"/>
                        </a:rPr>
                        <a:t> </a:t>
                      </a:r>
                      <a:r>
                        <a:rPr lang="en-US" sz="900" b="1" dirty="0" smtClean="0">
                          <a:solidFill>
                            <a:schemeClr val="accent3"/>
                          </a:solidFill>
                          <a:effectLst/>
                          <a:latin typeface="Arial"/>
                          <a:ea typeface="Times New Roman"/>
                          <a:cs typeface="Times New Roman"/>
                        </a:rPr>
                        <a:t>Retirements --------</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hMerge="1">
                  <a:txBody>
                    <a:bodyPr/>
                    <a:lstStyle/>
                    <a:p>
                      <a:pPr marL="0" marR="0" algn="just">
                        <a:lnSpc>
                          <a:spcPts val="1400"/>
                        </a:lnSpc>
                        <a:spcBef>
                          <a:spcPts val="100"/>
                        </a:spcBef>
                        <a:spcAft>
                          <a:spcPts val="100"/>
                        </a:spcAft>
                      </a:pPr>
                      <a:endParaRPr lang="en-US" sz="1000" dirty="0">
                        <a:effectLst/>
                        <a:latin typeface="Arial"/>
                        <a:ea typeface="Times New Roman"/>
                        <a:cs typeface="Times New Roman"/>
                      </a:endParaRPr>
                    </a:p>
                  </a:txBody>
                  <a:tcPr marL="68584" marR="68584"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hMerge="1">
                  <a:txBody>
                    <a:bodyPr/>
                    <a:lstStyle/>
                    <a:p>
                      <a:pPr marL="0" marR="0" algn="just">
                        <a:lnSpc>
                          <a:spcPts val="1400"/>
                        </a:lnSpc>
                        <a:spcBef>
                          <a:spcPts val="100"/>
                        </a:spcBef>
                        <a:spcAft>
                          <a:spcPts val="100"/>
                        </a:spcAft>
                      </a:pPr>
                      <a:endParaRPr lang="en-US" sz="1000" dirty="0">
                        <a:effectLst/>
                        <a:latin typeface="Arial"/>
                        <a:ea typeface="Times New Roman"/>
                        <a:cs typeface="Times New Roman"/>
                      </a:endParaRPr>
                    </a:p>
                  </a:txBody>
                  <a:tcPr marL="68584" marR="68584"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rowSpan="2">
                  <a:txBody>
                    <a:bodyPr/>
                    <a:lstStyle/>
                    <a:p>
                      <a:pPr marL="0" marR="0" algn="ctr">
                        <a:lnSpc>
                          <a:spcPts val="1400"/>
                        </a:lnSpc>
                        <a:spcBef>
                          <a:spcPts val="100"/>
                        </a:spcBef>
                        <a:spcAft>
                          <a:spcPts val="100"/>
                        </a:spcAft>
                      </a:pPr>
                      <a:r>
                        <a:rPr lang="en-US" sz="900" b="1" dirty="0" smtClean="0">
                          <a:solidFill>
                            <a:srgbClr val="FFFFFF"/>
                          </a:solidFill>
                          <a:effectLst/>
                          <a:latin typeface="Arial"/>
                          <a:ea typeface="Times New Roman"/>
                          <a:cs typeface="Times New Roman"/>
                        </a:rPr>
                        <a:t>2030 </a:t>
                      </a:r>
                      <a:r>
                        <a:rPr lang="en-US" sz="900" b="1" baseline="0" dirty="0" smtClean="0">
                          <a:solidFill>
                            <a:srgbClr val="FFFFFF"/>
                          </a:solidFill>
                          <a:effectLst/>
                          <a:latin typeface="Arial"/>
                          <a:ea typeface="Times New Roman"/>
                          <a:cs typeface="Times New Roman"/>
                        </a:rPr>
                        <a:t> </a:t>
                      </a:r>
                      <a:r>
                        <a:rPr lang="en-US" sz="900" b="1" dirty="0" smtClean="0">
                          <a:solidFill>
                            <a:srgbClr val="FFFFFF"/>
                          </a:solidFill>
                          <a:effectLst/>
                          <a:latin typeface="Arial"/>
                          <a:ea typeface="Times New Roman"/>
                          <a:cs typeface="Times New Roman"/>
                        </a:rPr>
                        <a:t>In-service</a:t>
                      </a:r>
                      <a:endParaRPr lang="en-US" sz="900" dirty="0">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extLst>
                  <a:ext uri="{0D108BD9-81ED-4DB2-BD59-A6C34878D82A}">
                    <a16:rowId xmlns:a16="http://schemas.microsoft.com/office/drawing/2014/main" val="10000"/>
                  </a:ext>
                </a:extLst>
              </a:tr>
              <a:tr h="128218">
                <a:tc>
                  <a:txBody>
                    <a:bodyPr/>
                    <a:lstStyle/>
                    <a:p>
                      <a:pPr marL="0" marR="0" algn="just">
                        <a:lnSpc>
                          <a:spcPts val="1400"/>
                        </a:lnSpc>
                        <a:spcBef>
                          <a:spcPts val="300"/>
                        </a:spcBef>
                        <a:spcAft>
                          <a:spcPts val="300"/>
                        </a:spcAft>
                      </a:pPr>
                      <a:r>
                        <a:rPr lang="en-US" sz="900" dirty="0">
                          <a:effectLst/>
                          <a:latin typeface="Arial"/>
                          <a:ea typeface="Times New Roman"/>
                          <a:cs typeface="Times New Roman"/>
                        </a:rPr>
                        <a:t> </a:t>
                      </a: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vMerge="1">
                  <a:txBody>
                    <a:bodyPr/>
                    <a:lstStyle/>
                    <a:p>
                      <a:pPr marL="0" marR="0" algn="ctr">
                        <a:lnSpc>
                          <a:spcPts val="1400"/>
                        </a:lnSpc>
                        <a:spcBef>
                          <a:spcPts val="300"/>
                        </a:spcBef>
                        <a:spcAft>
                          <a:spcPts val="300"/>
                        </a:spcAft>
                      </a:pPr>
                      <a:endParaRPr lang="en-US" sz="1000" dirty="0">
                        <a:solidFill>
                          <a:schemeClr val="accent3"/>
                        </a:solidFill>
                        <a:effectLst/>
                        <a:latin typeface="Arial"/>
                        <a:ea typeface="Times New Roman"/>
                        <a:cs typeface="Times New Roman"/>
                      </a:endParaRPr>
                    </a:p>
                  </a:txBody>
                  <a:tcPr marL="68584" marR="68584"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2015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2020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300"/>
                        </a:spcBef>
                        <a:spcAft>
                          <a:spcPts val="300"/>
                        </a:spcAft>
                      </a:pPr>
                      <a:r>
                        <a:rPr lang="en-US" sz="900" b="1" dirty="0" smtClean="0">
                          <a:solidFill>
                            <a:schemeClr val="accent3"/>
                          </a:solidFill>
                          <a:effectLst/>
                          <a:latin typeface="Arial"/>
                          <a:ea typeface="Times New Roman"/>
                          <a:cs typeface="Times New Roman"/>
                        </a:rPr>
                        <a:t>2030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2015</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2020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lgn="ctr">
                        <a:lnSpc>
                          <a:spcPts val="1400"/>
                        </a:lnSpc>
                        <a:spcBef>
                          <a:spcPts val="100"/>
                        </a:spcBef>
                        <a:spcAft>
                          <a:spcPts val="100"/>
                        </a:spcAft>
                      </a:pPr>
                      <a:r>
                        <a:rPr lang="en-US" sz="900" b="1" dirty="0" smtClean="0">
                          <a:solidFill>
                            <a:schemeClr val="accent3"/>
                          </a:solidFill>
                          <a:effectLst/>
                          <a:latin typeface="Arial"/>
                          <a:ea typeface="Times New Roman"/>
                          <a:cs typeface="Times New Roman"/>
                        </a:rPr>
                        <a:t>2030</a:t>
                      </a:r>
                      <a:endParaRPr lang="en-US" sz="900" b="1" dirty="0">
                        <a:solidFill>
                          <a:schemeClr val="accent3"/>
                        </a:solidFill>
                        <a:effectLst/>
                        <a:latin typeface="Arial"/>
                        <a:ea typeface="Times New Roman"/>
                        <a:cs typeface="Times New Roman"/>
                      </a:endParaRPr>
                    </a:p>
                  </a:txBody>
                  <a:tcPr marL="68590" marR="68590" marT="0"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vMerge="1">
                  <a:txBody>
                    <a:bodyPr/>
                    <a:lstStyle/>
                    <a:p>
                      <a:pPr marL="0" marR="0" algn="ctr">
                        <a:lnSpc>
                          <a:spcPts val="1400"/>
                        </a:lnSpc>
                        <a:spcBef>
                          <a:spcPts val="100"/>
                        </a:spcBef>
                        <a:spcAft>
                          <a:spcPts val="100"/>
                        </a:spcAft>
                      </a:pPr>
                      <a:endParaRPr lang="en-US" sz="1000" dirty="0">
                        <a:effectLst/>
                        <a:latin typeface="Arial"/>
                        <a:ea typeface="Times New Roman"/>
                        <a:cs typeface="Times New Roman"/>
                      </a:endParaRPr>
                    </a:p>
                  </a:txBody>
                  <a:tcPr marL="68584" marR="68584"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extLst>
                  <a:ext uri="{0D108BD9-81ED-4DB2-BD59-A6C34878D82A}">
                    <a16:rowId xmlns:a16="http://schemas.microsoft.com/office/drawing/2014/main" val="10001"/>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Coal</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271.9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69.4</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25.8</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176.7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2"/>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Nuclear</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99.8</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4.5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105.0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3"/>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CC</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132.7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28.1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2.8</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4.8</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166.6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4"/>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CT</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120.3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4.7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4.4</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2.4</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135.7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5"/>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Steam Oil/Gas</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74.5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34.9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37.6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6"/>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Hydro</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44.6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5.7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52.4</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7"/>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On-shore</a:t>
                      </a:r>
                      <a:r>
                        <a:rPr lang="en-US" sz="900" b="1" i="0" baseline="0" dirty="0" smtClean="0">
                          <a:effectLst/>
                          <a:latin typeface="Arial"/>
                          <a:ea typeface="Times New Roman"/>
                          <a:cs typeface="Times New Roman"/>
                        </a:rPr>
                        <a:t> Wind</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18.7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22.2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38.0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157.4</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236.3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8"/>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Off-shore</a:t>
                      </a:r>
                      <a:r>
                        <a:rPr lang="en-US" sz="900" b="1" i="0" baseline="0" dirty="0" smtClean="0">
                          <a:effectLst/>
                          <a:latin typeface="Arial"/>
                          <a:ea typeface="Times New Roman"/>
                          <a:cs typeface="Times New Roman"/>
                        </a:rPr>
                        <a:t> Wind</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09"/>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Other Renewables</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3.6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3.2</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4.3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13.4</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0"/>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New HQ/Maritimes</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1"/>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Other</a:t>
                      </a:r>
                      <a:endParaRPr lang="en-US" sz="900" b="1"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2"/>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Total</a:t>
                      </a:r>
                      <a:endParaRPr lang="en-US" sz="900" i="0" dirty="0">
                        <a:effectLst/>
                        <a:latin typeface="Arial"/>
                        <a:ea typeface="Times New Roman"/>
                        <a:cs typeface="Times New Roman"/>
                      </a:endParaRP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783.3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69.0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64.9</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175.6</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111.5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27.3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11.7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942.5</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28575"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3"/>
                  </a:ext>
                </a:extLst>
              </a:tr>
              <a:tr h="109794">
                <a:tc>
                  <a:txBody>
                    <a:bodyPr/>
                    <a:lstStyle/>
                    <a:p>
                      <a:pPr marL="0" marR="0" algn="just">
                        <a:lnSpc>
                          <a:spcPts val="1400"/>
                        </a:lnSpc>
                        <a:spcBef>
                          <a:spcPts val="300"/>
                        </a:spcBef>
                        <a:spcAft>
                          <a:spcPts val="300"/>
                        </a:spcAft>
                      </a:pPr>
                      <a:r>
                        <a:rPr lang="en-US" sz="900" b="1" i="0" dirty="0" smtClean="0">
                          <a:effectLst/>
                          <a:latin typeface="Arial"/>
                          <a:ea typeface="Times New Roman"/>
                          <a:cs typeface="Times New Roman"/>
                        </a:rPr>
                        <a:t>DR</a:t>
                      </a:r>
                    </a:p>
                  </a:txBody>
                  <a:tcPr marL="68590" marR="68590"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33.1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-1.3</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16.8</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22.1</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0.0</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Arial"/>
                        </a:rPr>
                        <a:t>70.7</a:t>
                      </a:r>
                    </a:p>
                  </a:txBody>
                  <a:tcPr marL="9525" marR="9525" marT="9525" marB="0" anchor="b">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28575"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spTree>
    <p:extLst>
      <p:ext uri="{BB962C8B-B14F-4D97-AF65-F5344CB8AC3E}">
        <p14:creationId xmlns:p14="http://schemas.microsoft.com/office/powerpoint/2010/main" val="418969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12</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5 Results</a:t>
            </a:r>
          </a:p>
        </p:txBody>
      </p:sp>
      <p:sp>
        <p:nvSpPr>
          <p:cNvPr id="17412" name="Rectangle 3"/>
          <p:cNvSpPr>
            <a:spLocks noGrp="1" noChangeArrowheads="1"/>
          </p:cNvSpPr>
          <p:nvPr>
            <p:ph type="body" idx="4294967295"/>
          </p:nvPr>
        </p:nvSpPr>
        <p:spPr>
          <a:xfrm>
            <a:off x="457200" y="888683"/>
            <a:ext cx="8231187" cy="4635500"/>
          </a:xfrm>
        </p:spPr>
        <p:txBody>
          <a:bodyPr/>
          <a:lstStyle/>
          <a:p>
            <a:pPr eaLnBrk="1" hangingPunct="1"/>
            <a:r>
              <a:rPr lang="en-US" dirty="0"/>
              <a:t>T</a:t>
            </a:r>
            <a:r>
              <a:rPr lang="en-US" dirty="0" smtClean="0"/>
              <a:t>otal EI capacity in 2030 is shown below by type for Future 5 in comparison to prior Futures.</a:t>
            </a:r>
          </a:p>
          <a:p>
            <a:pPr lvl="1" eaLnBrk="1" hangingPunct="1"/>
            <a:r>
              <a:rPr lang="en-US" i="1" dirty="0" smtClean="0">
                <a:solidFill>
                  <a:srgbClr val="0070C0"/>
                </a:solidFill>
              </a:rPr>
              <a:t>Compared to the BAU, additional on-shore wind replaces coal and CCs by 2030.  </a:t>
            </a:r>
            <a:endParaRPr lang="en-US" sz="1200" dirty="0" smtClean="0"/>
          </a:p>
          <a:p>
            <a:pPr lvl="1" eaLnBrk="1" hangingPunct="1"/>
            <a:r>
              <a:rPr lang="en-US" i="1" dirty="0" smtClean="0">
                <a:solidFill>
                  <a:srgbClr val="0070C0"/>
                </a:solidFill>
              </a:rPr>
              <a:t>In F5S1 and F5S2, the overall builds do not change significantly from F5B, except less total wind capacity can be built to meet the same RPS as “better wind” locations can be reached.</a:t>
            </a:r>
            <a:endParaRPr lang="en-US" i="1" dirty="0" smtClean="0"/>
          </a:p>
          <a:p>
            <a:pPr lvl="2" eaLnBrk="1" hangingPunct="1"/>
            <a:endParaRPr lang="en-US" dirty="0"/>
          </a:p>
        </p:txBody>
      </p:sp>
      <p:sp>
        <p:nvSpPr>
          <p:cNvPr id="17413" name="Text Box 11"/>
          <p:cNvSpPr txBox="1">
            <a:spLocks noChangeArrowheads="1"/>
          </p:cNvSpPr>
          <p:nvPr/>
        </p:nvSpPr>
        <p:spPr bwMode="gray">
          <a:xfrm>
            <a:off x="1008856" y="2175617"/>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Installed 2030 EI Capacity by Type:  Future 5 vs. BAU and Future 2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3" name="Table 2"/>
          <p:cNvGraphicFramePr>
            <a:graphicFrameLocks noGrp="1"/>
          </p:cNvGraphicFramePr>
          <p:nvPr>
            <p:extLst>
              <p:ext uri="{D42A27DB-BD31-4B8C-83A1-F6EECF244321}">
                <p14:modId xmlns:p14="http://schemas.microsoft.com/office/powerpoint/2010/main" val="2059194670"/>
              </p:ext>
            </p:extLst>
          </p:nvPr>
        </p:nvGraphicFramePr>
        <p:xfrm>
          <a:off x="1993107" y="2616200"/>
          <a:ext cx="4775199" cy="3400425"/>
        </p:xfrm>
        <a:graphic>
          <a:graphicData uri="http://schemas.openxmlformats.org/drawingml/2006/table">
            <a:tbl>
              <a:tblPr/>
              <a:tblGrid>
                <a:gridCol w="1210480">
                  <a:extLst>
                    <a:ext uri="{9D8B030D-6E8A-4147-A177-3AD203B41FA5}">
                      <a16:colId xmlns:a16="http://schemas.microsoft.com/office/drawing/2014/main" val="20000"/>
                    </a:ext>
                  </a:extLst>
                </a:gridCol>
                <a:gridCol w="546463">
                  <a:extLst>
                    <a:ext uri="{9D8B030D-6E8A-4147-A177-3AD203B41FA5}">
                      <a16:colId xmlns:a16="http://schemas.microsoft.com/office/drawing/2014/main" val="20001"/>
                    </a:ext>
                  </a:extLst>
                </a:gridCol>
                <a:gridCol w="101668">
                  <a:extLst>
                    <a:ext uri="{9D8B030D-6E8A-4147-A177-3AD203B41FA5}">
                      <a16:colId xmlns:a16="http://schemas.microsoft.com/office/drawing/2014/main" val="20002"/>
                    </a:ext>
                  </a:extLst>
                </a:gridCol>
                <a:gridCol w="409848">
                  <a:extLst>
                    <a:ext uri="{9D8B030D-6E8A-4147-A177-3AD203B41FA5}">
                      <a16:colId xmlns:a16="http://schemas.microsoft.com/office/drawing/2014/main" val="20003"/>
                    </a:ext>
                  </a:extLst>
                </a:gridCol>
                <a:gridCol w="352659">
                  <a:extLst>
                    <a:ext uri="{9D8B030D-6E8A-4147-A177-3AD203B41FA5}">
                      <a16:colId xmlns:a16="http://schemas.microsoft.com/office/drawing/2014/main" val="20004"/>
                    </a:ext>
                  </a:extLst>
                </a:gridCol>
                <a:gridCol w="381253">
                  <a:extLst>
                    <a:ext uri="{9D8B030D-6E8A-4147-A177-3AD203B41FA5}">
                      <a16:colId xmlns:a16="http://schemas.microsoft.com/office/drawing/2014/main" val="20005"/>
                    </a:ext>
                  </a:extLst>
                </a:gridCol>
                <a:gridCol w="352659">
                  <a:extLst>
                    <a:ext uri="{9D8B030D-6E8A-4147-A177-3AD203B41FA5}">
                      <a16:colId xmlns:a16="http://schemas.microsoft.com/office/drawing/2014/main" val="20006"/>
                    </a:ext>
                  </a:extLst>
                </a:gridCol>
                <a:gridCol w="381253">
                  <a:extLst>
                    <a:ext uri="{9D8B030D-6E8A-4147-A177-3AD203B41FA5}">
                      <a16:colId xmlns:a16="http://schemas.microsoft.com/office/drawing/2014/main" val="20007"/>
                    </a:ext>
                  </a:extLst>
                </a:gridCol>
                <a:gridCol w="362191">
                  <a:extLst>
                    <a:ext uri="{9D8B030D-6E8A-4147-A177-3AD203B41FA5}">
                      <a16:colId xmlns:a16="http://schemas.microsoft.com/office/drawing/2014/main" val="20008"/>
                    </a:ext>
                  </a:extLst>
                </a:gridCol>
                <a:gridCol w="333597">
                  <a:extLst>
                    <a:ext uri="{9D8B030D-6E8A-4147-A177-3AD203B41FA5}">
                      <a16:colId xmlns:a16="http://schemas.microsoft.com/office/drawing/2014/main" val="20009"/>
                    </a:ext>
                  </a:extLst>
                </a:gridCol>
                <a:gridCol w="343128">
                  <a:extLst>
                    <a:ext uri="{9D8B030D-6E8A-4147-A177-3AD203B41FA5}">
                      <a16:colId xmlns:a16="http://schemas.microsoft.com/office/drawing/2014/main" val="20010"/>
                    </a:ext>
                  </a:extLst>
                </a:gridCol>
              </a:tblGrid>
              <a:tr h="161925">
                <a:tc>
                  <a:txBody>
                    <a:bodyPr/>
                    <a:lstStyle/>
                    <a:p>
                      <a:pPr algn="l" fontAlgn="b"/>
                      <a:endParaRPr lang="en-US" sz="900" b="0" i="0" u="none" strike="noStrike" dirty="0">
                        <a:solidFill>
                          <a:srgbClr val="00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900" b="1" i="0" u="none" strike="noStrike">
                          <a:solidFill>
                            <a:srgbClr val="000000"/>
                          </a:solidFill>
                          <a:effectLst/>
                          <a:latin typeface="Arial"/>
                        </a:rPr>
                        <a:t>  Installed Capacity in 2030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F1S3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F2S11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F5B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F5S1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F5S2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Total</a:t>
                      </a: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BAU</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Fed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Hard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Reg</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Hard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Nat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2010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Base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CO2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Limit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CO2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Limit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RPS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Soft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Soft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1925">
                <a:tc>
                  <a:txBody>
                    <a:bodyPr/>
                    <a:lstStyle/>
                    <a:p>
                      <a:pPr algn="l" fontAlgn="b"/>
                      <a:r>
                        <a:rPr lang="en-US" sz="900" b="1" i="0" u="none" strike="noStrike">
                          <a:solidFill>
                            <a:srgbClr val="000000"/>
                          </a:solidFill>
                          <a:effectLst/>
                          <a:latin typeface="Arial"/>
                        </a:rPr>
                        <a:t>Coal</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272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Arial"/>
                        </a:rPr>
                        <a:t>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177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61925">
                <a:tc>
                  <a:txBody>
                    <a:bodyPr/>
                    <a:lstStyle/>
                    <a:p>
                      <a:pPr algn="l" fontAlgn="b"/>
                      <a:r>
                        <a:rPr lang="en-US" sz="900" b="1" i="0" u="none" strike="noStrike">
                          <a:solidFill>
                            <a:srgbClr val="000000"/>
                          </a:solidFill>
                          <a:effectLst/>
                          <a:latin typeface="Arial"/>
                        </a:rPr>
                        <a:t>Nuclear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161925">
                <a:tc>
                  <a:txBody>
                    <a:bodyPr/>
                    <a:lstStyle/>
                    <a:p>
                      <a:pPr algn="l" fontAlgn="b"/>
                      <a:r>
                        <a:rPr lang="en-US" sz="900" b="1" i="0" u="none" strike="noStrike">
                          <a:solidFill>
                            <a:srgbClr val="000000"/>
                          </a:solidFill>
                          <a:effectLst/>
                          <a:latin typeface="Arial"/>
                        </a:rPr>
                        <a:t>CC</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133</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202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246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167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167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167</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161925">
                <a:tc>
                  <a:txBody>
                    <a:bodyPr/>
                    <a:lstStyle/>
                    <a:p>
                      <a:pPr algn="l" fontAlgn="b"/>
                      <a:r>
                        <a:rPr lang="en-US" sz="900" b="1" i="0" u="none" strike="noStrike">
                          <a:solidFill>
                            <a:srgbClr val="000000"/>
                          </a:solidFill>
                          <a:effectLst/>
                          <a:latin typeface="Arial"/>
                        </a:rPr>
                        <a:t>CT</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143</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161925">
                <a:tc>
                  <a:txBody>
                    <a:bodyPr/>
                    <a:lstStyle/>
                    <a:p>
                      <a:pPr algn="l" fontAlgn="b"/>
                      <a:r>
                        <a:rPr lang="en-US" sz="900" b="1" i="0" u="none" strike="noStrike">
                          <a:solidFill>
                            <a:srgbClr val="000000"/>
                          </a:solidFill>
                          <a:effectLst/>
                          <a:latin typeface="Arial"/>
                        </a:rPr>
                        <a:t>Steam Oil/Gas</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75</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39</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161925">
                <a:tc>
                  <a:txBody>
                    <a:bodyPr/>
                    <a:lstStyle/>
                    <a:p>
                      <a:pPr algn="l" fontAlgn="b"/>
                      <a:r>
                        <a:rPr lang="en-US" sz="900" b="1" i="0" u="none" strike="noStrike">
                          <a:solidFill>
                            <a:srgbClr val="000000"/>
                          </a:solidFill>
                          <a:effectLst/>
                          <a:latin typeface="Arial"/>
                        </a:rPr>
                        <a:t>Hydro</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45</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161925">
                <a:tc>
                  <a:txBody>
                    <a:bodyPr/>
                    <a:lstStyle/>
                    <a:p>
                      <a:pPr algn="l" fontAlgn="b"/>
                      <a:r>
                        <a:rPr lang="en-US" sz="900" b="1" i="0" u="none" strike="noStrike">
                          <a:solidFill>
                            <a:srgbClr val="000000"/>
                          </a:solidFill>
                          <a:effectLst/>
                          <a:latin typeface="Arial"/>
                        </a:rPr>
                        <a:t>On-Shore Wind</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282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317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216</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161925">
                <a:tc>
                  <a:txBody>
                    <a:bodyPr/>
                    <a:lstStyle/>
                    <a:p>
                      <a:pPr algn="l" fontAlgn="b"/>
                      <a:r>
                        <a:rPr lang="en-US" sz="900" b="1" i="0" u="none" strike="noStrike">
                          <a:solidFill>
                            <a:srgbClr val="000000"/>
                          </a:solidFill>
                          <a:effectLst/>
                          <a:latin typeface="Arial"/>
                        </a:rPr>
                        <a:t>Off-Shore Wind</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161925">
                <a:tc>
                  <a:txBody>
                    <a:bodyPr/>
                    <a:lstStyle/>
                    <a:p>
                      <a:pPr algn="l" fontAlgn="b"/>
                      <a:r>
                        <a:rPr lang="en-US" sz="900" b="1" i="0" u="none" strike="noStrike">
                          <a:solidFill>
                            <a:srgbClr val="000000"/>
                          </a:solidFill>
                          <a:effectLst/>
                          <a:latin typeface="Arial"/>
                        </a:rPr>
                        <a:t>Other Renewable</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161925">
                <a:tc>
                  <a:txBody>
                    <a:bodyPr/>
                    <a:lstStyle/>
                    <a:p>
                      <a:pPr algn="l" fontAlgn="b"/>
                      <a:r>
                        <a:rPr lang="en-US" sz="900" b="1" i="0" u="none" strike="noStrike">
                          <a:solidFill>
                            <a:srgbClr val="000000"/>
                          </a:solidFill>
                          <a:effectLst/>
                          <a:latin typeface="Arial"/>
                        </a:rPr>
                        <a:t>New HQ/Maritimes</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a:t>
                      </a: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161925">
                <a:tc>
                  <a:txBody>
                    <a:bodyPr/>
                    <a:lstStyle/>
                    <a:p>
                      <a:pPr algn="l" fontAlgn="b"/>
                      <a:r>
                        <a:rPr lang="en-US" sz="900" b="1" i="0" u="none" strike="noStrike">
                          <a:solidFill>
                            <a:srgbClr val="000000"/>
                          </a:solidFill>
                          <a:effectLst/>
                          <a:latin typeface="Arial"/>
                        </a:rPr>
                        <a:t>Other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1925">
                <a:tc>
                  <a:txBody>
                    <a:bodyPr/>
                    <a:lstStyle/>
                    <a:p>
                      <a:pPr algn="l" fontAlgn="b"/>
                      <a:r>
                        <a:rPr lang="en-US" sz="900" b="1" i="0" u="none" strike="noStrike">
                          <a:solidFill>
                            <a:srgbClr val="000000"/>
                          </a:solidFill>
                          <a:effectLst/>
                          <a:latin typeface="Arial"/>
                        </a:rPr>
                        <a:t>Total w/o 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783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942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161925">
                <a:tc>
                  <a:txBody>
                    <a:bodyPr/>
                    <a:lstStyle/>
                    <a:p>
                      <a:pPr algn="l" fontAlgn="b"/>
                      <a:r>
                        <a:rPr lang="en-US" sz="900" b="1" i="0" u="none" strike="noStrike">
                          <a:solidFill>
                            <a:srgbClr val="000000"/>
                          </a:solidFill>
                          <a:effectLst/>
                          <a:latin typeface="Arial"/>
                        </a:rPr>
                        <a:t>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61925">
                <a:tc>
                  <a:txBody>
                    <a:bodyPr/>
                    <a:lstStyle/>
                    <a:p>
                      <a:pPr algn="l" fontAlgn="b"/>
                      <a:r>
                        <a:rPr lang="en-US" sz="900" b="1" i="0" u="none" strike="noStrike">
                          <a:solidFill>
                            <a:srgbClr val="000000"/>
                          </a:solidFill>
                          <a:effectLst/>
                          <a:latin typeface="Arial"/>
                        </a:rPr>
                        <a:t>Total w/DR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816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971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1002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1004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
                  </a:ext>
                </a:extLst>
              </a:tr>
              <a:tr h="161925">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18"/>
                  </a:ext>
                </a:extLst>
              </a:tr>
              <a:tr h="161925">
                <a:tc gridSpan="2">
                  <a:txBody>
                    <a:bodyPr/>
                    <a:lstStyle/>
                    <a:p>
                      <a:pPr algn="l" fontAlgn="b"/>
                      <a:r>
                        <a:rPr lang="en-US" sz="900" b="1" i="0" u="none" strike="noStrike">
                          <a:solidFill>
                            <a:srgbClr val="000000"/>
                          </a:solidFill>
                          <a:effectLst/>
                          <a:latin typeface="Arial"/>
                        </a:rPr>
                        <a:t>EI Demand 2030 (TWh)</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3702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3248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3248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3248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3248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3609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3609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3609</a:t>
                      </a:r>
                    </a:p>
                  </a:txBody>
                  <a:tcPr marL="9525" marR="9525" marT="9525" marB="0" anchor="b">
                    <a:lnL>
                      <a:noFill/>
                    </a:lnL>
                    <a:lnR>
                      <a:noFill/>
                    </a:lnR>
                    <a:lnT>
                      <a:noFill/>
                    </a:lnT>
                    <a:lnB>
                      <a:noFill/>
                    </a:lnB>
                  </a:tcPr>
                </a:tc>
                <a:extLst>
                  <a:ext uri="{0D108BD9-81ED-4DB2-BD59-A6C34878D82A}">
                    <a16:rowId xmlns:a16="http://schemas.microsoft.com/office/drawing/2014/main" val="10019"/>
                  </a:ext>
                </a:extLst>
              </a:tr>
              <a:tr h="161925">
                <a:tc>
                  <a:txBody>
                    <a:bodyPr/>
                    <a:lstStyle/>
                    <a:p>
                      <a:pPr algn="l" fontAlgn="b"/>
                      <a:r>
                        <a:rPr lang="en-US" sz="900" b="1" i="1" u="none" strike="noStrike">
                          <a:solidFill>
                            <a:srgbClr val="000000"/>
                          </a:solidFill>
                          <a:effectLst/>
                          <a:latin typeface="Arial"/>
                        </a:rPr>
                        <a:t>   Change from F1S3</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-3%</a:t>
                      </a:r>
                    </a:p>
                  </a:txBody>
                  <a:tcPr marL="9525" marR="9525" marT="9525" marB="0" anchor="b">
                    <a:lnL>
                      <a:noFill/>
                    </a:lnL>
                    <a:lnR>
                      <a:noFill/>
                    </a:lnR>
                    <a:lnT>
                      <a:noFill/>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426840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13</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5 Results (cont.)</a:t>
            </a:r>
          </a:p>
        </p:txBody>
      </p:sp>
      <p:sp>
        <p:nvSpPr>
          <p:cNvPr id="17412" name="Rectangle 3"/>
          <p:cNvSpPr>
            <a:spLocks noGrp="1" noChangeArrowheads="1"/>
          </p:cNvSpPr>
          <p:nvPr>
            <p:ph type="body" idx="4294967295"/>
          </p:nvPr>
        </p:nvSpPr>
        <p:spPr>
          <a:xfrm>
            <a:off x="450848" y="744538"/>
            <a:ext cx="8231187" cy="4635500"/>
          </a:xfrm>
        </p:spPr>
        <p:txBody>
          <a:bodyPr/>
          <a:lstStyle/>
          <a:p>
            <a:pPr eaLnBrk="1" hangingPunct="1"/>
            <a:r>
              <a:rPr lang="en-US" dirty="0" smtClean="0"/>
              <a:t>EI new capacity builds through 2030 are shown below by NEEM region for Future 5 vs. the BAU.</a:t>
            </a:r>
          </a:p>
          <a:p>
            <a:pPr lvl="1" eaLnBrk="1" hangingPunct="1"/>
            <a:r>
              <a:rPr lang="en-US" i="1" dirty="0" smtClean="0">
                <a:solidFill>
                  <a:srgbClr val="0070C0"/>
                </a:solidFill>
              </a:rPr>
              <a:t>In F5S1 &amp; F5S2, wind moves toward the “better” locations in SPP to meet the same RPS targets.</a:t>
            </a:r>
          </a:p>
          <a:p>
            <a:pPr lvl="2" eaLnBrk="1" hangingPunct="1"/>
            <a:r>
              <a:rPr lang="en-US" sz="1200" dirty="0" smtClean="0"/>
              <a:t>In F5S2, NE (SPP-Nebraska) sees a large increase and MISO_W a large decrease.  PJM_ROM sees an increase back to BAU levels, as the MISO and PJM_ROR wind decreases.</a:t>
            </a:r>
          </a:p>
          <a:p>
            <a:pPr lvl="2" eaLnBrk="1" hangingPunct="1"/>
            <a:endParaRPr lang="en-US" dirty="0"/>
          </a:p>
        </p:txBody>
      </p:sp>
      <p:sp>
        <p:nvSpPr>
          <p:cNvPr id="17413" name="Text Box 11"/>
          <p:cNvSpPr txBox="1">
            <a:spLocks noChangeArrowheads="1"/>
          </p:cNvSpPr>
          <p:nvPr/>
        </p:nvSpPr>
        <p:spPr bwMode="gray">
          <a:xfrm>
            <a:off x="1008855" y="1722404"/>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2030 EI Capacity by Region:  Future 5 vs. BAU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3" name="Table 2"/>
          <p:cNvGraphicFramePr>
            <a:graphicFrameLocks noGrp="1"/>
          </p:cNvGraphicFramePr>
          <p:nvPr>
            <p:extLst>
              <p:ext uri="{D42A27DB-BD31-4B8C-83A1-F6EECF244321}">
                <p14:modId xmlns:p14="http://schemas.microsoft.com/office/powerpoint/2010/main" val="174766228"/>
              </p:ext>
            </p:extLst>
          </p:nvPr>
        </p:nvGraphicFramePr>
        <p:xfrm>
          <a:off x="1980042" y="2056601"/>
          <a:ext cx="5172800" cy="4219587"/>
        </p:xfrm>
        <a:graphic>
          <a:graphicData uri="http://schemas.openxmlformats.org/drawingml/2006/table">
            <a:tbl>
              <a:tblPr/>
              <a:tblGrid>
                <a:gridCol w="423683">
                  <a:extLst>
                    <a:ext uri="{9D8B030D-6E8A-4147-A177-3AD203B41FA5}">
                      <a16:colId xmlns:a16="http://schemas.microsoft.com/office/drawing/2014/main" val="20000"/>
                    </a:ext>
                  </a:extLst>
                </a:gridCol>
                <a:gridCol w="299070">
                  <a:extLst>
                    <a:ext uri="{9D8B030D-6E8A-4147-A177-3AD203B41FA5}">
                      <a16:colId xmlns:a16="http://schemas.microsoft.com/office/drawing/2014/main" val="20001"/>
                    </a:ext>
                  </a:extLst>
                </a:gridCol>
                <a:gridCol w="365530">
                  <a:extLst>
                    <a:ext uri="{9D8B030D-6E8A-4147-A177-3AD203B41FA5}">
                      <a16:colId xmlns:a16="http://schemas.microsoft.com/office/drawing/2014/main" val="20002"/>
                    </a:ext>
                  </a:extLst>
                </a:gridCol>
                <a:gridCol w="265840">
                  <a:extLst>
                    <a:ext uri="{9D8B030D-6E8A-4147-A177-3AD203B41FA5}">
                      <a16:colId xmlns:a16="http://schemas.microsoft.com/office/drawing/2014/main" val="20003"/>
                    </a:ext>
                  </a:extLst>
                </a:gridCol>
                <a:gridCol w="290762">
                  <a:extLst>
                    <a:ext uri="{9D8B030D-6E8A-4147-A177-3AD203B41FA5}">
                      <a16:colId xmlns:a16="http://schemas.microsoft.com/office/drawing/2014/main" val="20004"/>
                    </a:ext>
                  </a:extLst>
                </a:gridCol>
                <a:gridCol w="265840">
                  <a:extLst>
                    <a:ext uri="{9D8B030D-6E8A-4147-A177-3AD203B41FA5}">
                      <a16:colId xmlns:a16="http://schemas.microsoft.com/office/drawing/2014/main" val="20005"/>
                    </a:ext>
                  </a:extLst>
                </a:gridCol>
                <a:gridCol w="290762">
                  <a:extLst>
                    <a:ext uri="{9D8B030D-6E8A-4147-A177-3AD203B41FA5}">
                      <a16:colId xmlns:a16="http://schemas.microsoft.com/office/drawing/2014/main" val="20006"/>
                    </a:ext>
                  </a:extLst>
                </a:gridCol>
                <a:gridCol w="88613">
                  <a:extLst>
                    <a:ext uri="{9D8B030D-6E8A-4147-A177-3AD203B41FA5}">
                      <a16:colId xmlns:a16="http://schemas.microsoft.com/office/drawing/2014/main" val="20007"/>
                    </a:ext>
                  </a:extLst>
                </a:gridCol>
                <a:gridCol w="290762">
                  <a:extLst>
                    <a:ext uri="{9D8B030D-6E8A-4147-A177-3AD203B41FA5}">
                      <a16:colId xmlns:a16="http://schemas.microsoft.com/office/drawing/2014/main" val="20008"/>
                    </a:ext>
                  </a:extLst>
                </a:gridCol>
                <a:gridCol w="265840">
                  <a:extLst>
                    <a:ext uri="{9D8B030D-6E8A-4147-A177-3AD203B41FA5}">
                      <a16:colId xmlns:a16="http://schemas.microsoft.com/office/drawing/2014/main" val="20009"/>
                    </a:ext>
                  </a:extLst>
                </a:gridCol>
                <a:gridCol w="290762">
                  <a:extLst>
                    <a:ext uri="{9D8B030D-6E8A-4147-A177-3AD203B41FA5}">
                      <a16:colId xmlns:a16="http://schemas.microsoft.com/office/drawing/2014/main" val="20010"/>
                    </a:ext>
                  </a:extLst>
                </a:gridCol>
                <a:gridCol w="265840">
                  <a:extLst>
                    <a:ext uri="{9D8B030D-6E8A-4147-A177-3AD203B41FA5}">
                      <a16:colId xmlns:a16="http://schemas.microsoft.com/office/drawing/2014/main" val="20011"/>
                    </a:ext>
                  </a:extLst>
                </a:gridCol>
                <a:gridCol w="290762">
                  <a:extLst>
                    <a:ext uri="{9D8B030D-6E8A-4147-A177-3AD203B41FA5}">
                      <a16:colId xmlns:a16="http://schemas.microsoft.com/office/drawing/2014/main" val="20012"/>
                    </a:ext>
                  </a:extLst>
                </a:gridCol>
                <a:gridCol w="66460">
                  <a:extLst>
                    <a:ext uri="{9D8B030D-6E8A-4147-A177-3AD203B41FA5}">
                      <a16:colId xmlns:a16="http://schemas.microsoft.com/office/drawing/2014/main" val="20013"/>
                    </a:ext>
                  </a:extLst>
                </a:gridCol>
                <a:gridCol w="299070">
                  <a:extLst>
                    <a:ext uri="{9D8B030D-6E8A-4147-A177-3AD203B41FA5}">
                      <a16:colId xmlns:a16="http://schemas.microsoft.com/office/drawing/2014/main" val="20014"/>
                    </a:ext>
                  </a:extLst>
                </a:gridCol>
                <a:gridCol w="265840">
                  <a:extLst>
                    <a:ext uri="{9D8B030D-6E8A-4147-A177-3AD203B41FA5}">
                      <a16:colId xmlns:a16="http://schemas.microsoft.com/office/drawing/2014/main" val="20015"/>
                    </a:ext>
                  </a:extLst>
                </a:gridCol>
                <a:gridCol w="290762">
                  <a:extLst>
                    <a:ext uri="{9D8B030D-6E8A-4147-A177-3AD203B41FA5}">
                      <a16:colId xmlns:a16="http://schemas.microsoft.com/office/drawing/2014/main" val="20016"/>
                    </a:ext>
                  </a:extLst>
                </a:gridCol>
                <a:gridCol w="265840">
                  <a:extLst>
                    <a:ext uri="{9D8B030D-6E8A-4147-A177-3AD203B41FA5}">
                      <a16:colId xmlns:a16="http://schemas.microsoft.com/office/drawing/2014/main" val="20017"/>
                    </a:ext>
                  </a:extLst>
                </a:gridCol>
                <a:gridCol w="290762">
                  <a:extLst>
                    <a:ext uri="{9D8B030D-6E8A-4147-A177-3AD203B41FA5}">
                      <a16:colId xmlns:a16="http://schemas.microsoft.com/office/drawing/2014/main" val="20018"/>
                    </a:ext>
                  </a:extLst>
                </a:gridCol>
              </a:tblGrid>
              <a:tr h="141835">
                <a:tc>
                  <a:txBody>
                    <a:bodyPr/>
                    <a:lstStyle/>
                    <a:p>
                      <a:pPr algn="l" fontAlgn="b"/>
                      <a:endParaRPr lang="en-US" sz="800" b="0" i="0" u="none" strike="noStrike" dirty="0">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800" b="1" i="0" u="none" strike="noStrike">
                        <a:solidFill>
                          <a:srgbClr val="000000"/>
                        </a:solidFill>
                        <a:effectLst/>
                        <a:latin typeface="Arial"/>
                      </a:endParaRPr>
                    </a:p>
                  </a:txBody>
                  <a:tcPr marL="8343" marR="8343" marT="8343"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800" b="1" i="0" u="none" strike="noStrike">
                          <a:solidFill>
                            <a:srgbClr val="000000"/>
                          </a:solidFill>
                          <a:effectLst/>
                          <a:latin typeface="Arial"/>
                        </a:rPr>
                        <a:t>  Cum New Builds in 2030</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Arial"/>
                      </a:endParaRP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800" b="1" i="0" u="none" strike="noStrike">
                          <a:solidFill>
                            <a:srgbClr val="000000"/>
                          </a:solidFill>
                          <a:effectLst/>
                          <a:latin typeface="Arial"/>
                        </a:rPr>
                        <a:t>   Cum New CCs in 2030</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effectLst/>
                        <a:latin typeface="Arial"/>
                      </a:endParaRP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en-US" sz="800" b="1" i="0" u="none" strike="noStrike">
                          <a:solidFill>
                            <a:srgbClr val="000000"/>
                          </a:solidFill>
                          <a:effectLst/>
                          <a:latin typeface="Arial"/>
                        </a:rPr>
                        <a:t>Cum New On-Sh Wind 2030</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F1S3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F2B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F5S1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F5S2</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F1S3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F2B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F5S1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F5S2</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F1S3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F2B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F5S1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F5S2</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BAU</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Fed</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Nat</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25%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BAU</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Fed</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Nat</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25%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BAU</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Fed</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Nat</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25%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Base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RPS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Base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dirty="0">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RPS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Base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RPS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1835">
                <a:tc>
                  <a:txBody>
                    <a:bodyPr/>
                    <a:lstStyle/>
                    <a:p>
                      <a:pPr algn="l" fontAlgn="b"/>
                      <a:r>
                        <a:rPr lang="en-US" sz="800" b="1" i="0" u="none" strike="noStrike">
                          <a:solidFill>
                            <a:srgbClr val="000000"/>
                          </a:solidFill>
                          <a:effectLst/>
                          <a:latin typeface="Arial"/>
                        </a:rPr>
                        <a:t>ENT</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41835">
                <a:tc>
                  <a:txBody>
                    <a:bodyPr/>
                    <a:lstStyle/>
                    <a:p>
                      <a:pPr algn="l" fontAlgn="b"/>
                      <a:r>
                        <a:rPr lang="en-US" sz="800" b="1" i="0" u="none" strike="noStrike">
                          <a:solidFill>
                            <a:srgbClr val="000000"/>
                          </a:solidFill>
                          <a:effectLst/>
                          <a:latin typeface="Arial"/>
                        </a:rPr>
                        <a:t>FRCC</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5"/>
                  </a:ext>
                </a:extLst>
              </a:tr>
              <a:tr h="141835">
                <a:tc>
                  <a:txBody>
                    <a:bodyPr/>
                    <a:lstStyle/>
                    <a:p>
                      <a:pPr algn="l" fontAlgn="b"/>
                      <a:r>
                        <a:rPr lang="en-US" sz="800" b="1" i="0" u="none" strike="noStrike">
                          <a:solidFill>
                            <a:srgbClr val="000000"/>
                          </a:solidFill>
                          <a:effectLst/>
                          <a:latin typeface="Arial"/>
                        </a:rPr>
                        <a:t>IESO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06"/>
                  </a:ext>
                </a:extLst>
              </a:tr>
              <a:tr h="141835">
                <a:tc gridSpan="2">
                  <a:txBody>
                    <a:bodyPr/>
                    <a:lstStyle/>
                    <a:p>
                      <a:pPr algn="l" fontAlgn="b"/>
                      <a:r>
                        <a:rPr lang="en-US" sz="800" b="1" i="0" u="none" strike="noStrike">
                          <a:solidFill>
                            <a:srgbClr val="000000"/>
                          </a:solidFill>
                          <a:effectLst/>
                          <a:latin typeface="Arial"/>
                        </a:rPr>
                        <a:t>MAPP_CA</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7"/>
                  </a:ext>
                </a:extLst>
              </a:tr>
              <a:tr h="141835">
                <a:tc gridSpan="2">
                  <a:txBody>
                    <a:bodyPr/>
                    <a:lstStyle/>
                    <a:p>
                      <a:pPr algn="l" fontAlgn="b"/>
                      <a:r>
                        <a:rPr lang="en-US" sz="800" b="1" i="0" u="none" strike="noStrike">
                          <a:solidFill>
                            <a:srgbClr val="000000"/>
                          </a:solidFill>
                          <a:effectLst/>
                          <a:latin typeface="Arial"/>
                        </a:rPr>
                        <a:t>MAPP_US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extLst>
                  <a:ext uri="{0D108BD9-81ED-4DB2-BD59-A6C34878D82A}">
                    <a16:rowId xmlns:a16="http://schemas.microsoft.com/office/drawing/2014/main" val="10008"/>
                  </a:ext>
                </a:extLst>
              </a:tr>
              <a:tr h="141835">
                <a:tc gridSpan="2">
                  <a:txBody>
                    <a:bodyPr/>
                    <a:lstStyle/>
                    <a:p>
                      <a:pPr algn="l" fontAlgn="b"/>
                      <a:r>
                        <a:rPr lang="en-US" sz="800" b="1" i="0" u="none" strike="noStrike">
                          <a:solidFill>
                            <a:srgbClr val="000000"/>
                          </a:solidFill>
                          <a:effectLst/>
                          <a:latin typeface="Arial"/>
                        </a:rPr>
                        <a:t>MISO_IN</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9"/>
                  </a:ext>
                </a:extLst>
              </a:tr>
              <a:tr h="141835">
                <a:tc gridSpan="2">
                  <a:txBody>
                    <a:bodyPr/>
                    <a:lstStyle/>
                    <a:p>
                      <a:pPr algn="l" fontAlgn="b"/>
                      <a:r>
                        <a:rPr lang="en-US" sz="800" b="1" i="0" u="none" strike="noStrike">
                          <a:solidFill>
                            <a:srgbClr val="000000"/>
                          </a:solidFill>
                          <a:effectLst/>
                          <a:latin typeface="Arial"/>
                        </a:rPr>
                        <a:t>MISO_MI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10"/>
                  </a:ext>
                </a:extLst>
              </a:tr>
              <a:tr h="141835">
                <a:tc gridSpan="2">
                  <a:txBody>
                    <a:bodyPr/>
                    <a:lstStyle/>
                    <a:p>
                      <a:pPr algn="l" fontAlgn="b"/>
                      <a:r>
                        <a:rPr lang="en-US" sz="800" b="1" i="0" u="none" strike="noStrike">
                          <a:solidFill>
                            <a:srgbClr val="000000"/>
                          </a:solidFill>
                          <a:effectLst/>
                          <a:latin typeface="Arial"/>
                        </a:rPr>
                        <a:t>MISO_MO-IL</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1"/>
                  </a:ext>
                </a:extLst>
              </a:tr>
              <a:tr h="141835">
                <a:tc gridSpan="2">
                  <a:txBody>
                    <a:bodyPr/>
                    <a:lstStyle/>
                    <a:p>
                      <a:pPr algn="l" fontAlgn="b"/>
                      <a:r>
                        <a:rPr lang="en-US" sz="800" b="1" i="0" u="none" strike="noStrike">
                          <a:solidFill>
                            <a:srgbClr val="000000"/>
                          </a:solidFill>
                          <a:effectLst/>
                          <a:latin typeface="Arial"/>
                        </a:rPr>
                        <a:t>MISO_W</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extLst>
                  <a:ext uri="{0D108BD9-81ED-4DB2-BD59-A6C34878D82A}">
                    <a16:rowId xmlns:a16="http://schemas.microsoft.com/office/drawing/2014/main" val="10012"/>
                  </a:ext>
                </a:extLst>
              </a:tr>
              <a:tr h="141835">
                <a:tc gridSpan="2">
                  <a:txBody>
                    <a:bodyPr/>
                    <a:lstStyle/>
                    <a:p>
                      <a:pPr algn="l" fontAlgn="b"/>
                      <a:r>
                        <a:rPr lang="en-US" sz="800" b="1" i="0" u="none" strike="noStrike">
                          <a:solidFill>
                            <a:srgbClr val="000000"/>
                          </a:solidFill>
                          <a:effectLst/>
                          <a:latin typeface="Arial"/>
                        </a:rPr>
                        <a:t>MISO_WUMS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13"/>
                  </a:ext>
                </a:extLst>
              </a:tr>
              <a:tr h="141835">
                <a:tc>
                  <a:txBody>
                    <a:bodyPr/>
                    <a:lstStyle/>
                    <a:p>
                      <a:pPr algn="l" fontAlgn="b"/>
                      <a:r>
                        <a:rPr lang="en-US" sz="800" b="1" i="0" u="none" strike="noStrike">
                          <a:solidFill>
                            <a:srgbClr val="000000"/>
                          </a:solidFill>
                          <a:effectLst/>
                          <a:latin typeface="Arial"/>
                        </a:rPr>
                        <a:t>NE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64</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64</a:t>
                      </a:r>
                    </a:p>
                  </a:txBody>
                  <a:tcPr marL="8343" marR="8343" marT="8343" marB="0" anchor="b">
                    <a:lnL>
                      <a:noFill/>
                    </a:lnL>
                    <a:lnR>
                      <a:noFill/>
                    </a:lnR>
                    <a:lnT>
                      <a:noFill/>
                    </a:lnT>
                    <a:lnB>
                      <a:noFill/>
                    </a:lnB>
                  </a:tcPr>
                </a:tc>
                <a:extLst>
                  <a:ext uri="{0D108BD9-81ED-4DB2-BD59-A6C34878D82A}">
                    <a16:rowId xmlns:a16="http://schemas.microsoft.com/office/drawing/2014/main" val="10014"/>
                  </a:ext>
                </a:extLst>
              </a:tr>
              <a:tr h="141835">
                <a:tc>
                  <a:txBody>
                    <a:bodyPr/>
                    <a:lstStyle/>
                    <a:p>
                      <a:pPr algn="l" fontAlgn="b"/>
                      <a:r>
                        <a:rPr lang="en-US" sz="800" b="1" i="0" u="none" strike="noStrike">
                          <a:solidFill>
                            <a:srgbClr val="000000"/>
                          </a:solidFill>
                          <a:effectLst/>
                          <a:latin typeface="Arial"/>
                        </a:rPr>
                        <a:t>NEISO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extLst>
                  <a:ext uri="{0D108BD9-81ED-4DB2-BD59-A6C34878D82A}">
                    <a16:rowId xmlns:a16="http://schemas.microsoft.com/office/drawing/2014/main" val="10015"/>
                  </a:ext>
                </a:extLst>
              </a:tr>
              <a:tr h="141835">
                <a:tc gridSpan="2">
                  <a:txBody>
                    <a:bodyPr/>
                    <a:lstStyle/>
                    <a:p>
                      <a:pPr algn="l" fontAlgn="b"/>
                      <a:r>
                        <a:rPr lang="en-US" sz="800" b="1" i="0" u="none" strike="noStrike">
                          <a:solidFill>
                            <a:srgbClr val="000000"/>
                          </a:solidFill>
                          <a:effectLst/>
                          <a:latin typeface="Arial"/>
                        </a:rPr>
                        <a:t>NonRTO_Mid</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6"/>
                  </a:ext>
                </a:extLst>
              </a:tr>
              <a:tr h="141835">
                <a:tc gridSpan="2">
                  <a:txBody>
                    <a:bodyPr/>
                    <a:lstStyle/>
                    <a:p>
                      <a:pPr algn="l" fontAlgn="b"/>
                      <a:r>
                        <a:rPr lang="en-US" sz="800" b="1" i="0" u="none" strike="noStrike">
                          <a:solidFill>
                            <a:srgbClr val="000000"/>
                          </a:solidFill>
                          <a:effectLst/>
                          <a:latin typeface="Arial"/>
                        </a:rPr>
                        <a:t>NYISO_A-F</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extLst>
                  <a:ext uri="{0D108BD9-81ED-4DB2-BD59-A6C34878D82A}">
                    <a16:rowId xmlns:a16="http://schemas.microsoft.com/office/drawing/2014/main" val="10017"/>
                  </a:ext>
                </a:extLst>
              </a:tr>
              <a:tr h="141835">
                <a:tc gridSpan="2">
                  <a:txBody>
                    <a:bodyPr/>
                    <a:lstStyle/>
                    <a:p>
                      <a:pPr algn="l" fontAlgn="b"/>
                      <a:r>
                        <a:rPr lang="en-US" sz="800" b="1" i="0" u="none" strike="noStrike">
                          <a:solidFill>
                            <a:srgbClr val="000000"/>
                          </a:solidFill>
                          <a:effectLst/>
                          <a:latin typeface="Arial"/>
                        </a:rPr>
                        <a:t>NYISO_G-I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8"/>
                  </a:ext>
                </a:extLst>
              </a:tr>
              <a:tr h="141835">
                <a:tc gridSpan="2">
                  <a:txBody>
                    <a:bodyPr/>
                    <a:lstStyle/>
                    <a:p>
                      <a:pPr algn="l" fontAlgn="b"/>
                      <a:r>
                        <a:rPr lang="en-US" sz="800" b="1" i="0" u="none" strike="noStrike">
                          <a:solidFill>
                            <a:srgbClr val="000000"/>
                          </a:solidFill>
                          <a:effectLst/>
                          <a:latin typeface="Arial"/>
                        </a:rPr>
                        <a:t>NYISO_J-K</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9"/>
                  </a:ext>
                </a:extLst>
              </a:tr>
              <a:tr h="141835">
                <a:tc>
                  <a:txBody>
                    <a:bodyPr/>
                    <a:lstStyle/>
                    <a:p>
                      <a:pPr algn="l" fontAlgn="b"/>
                      <a:r>
                        <a:rPr lang="en-US" sz="800" b="1" i="0" u="none" strike="noStrike">
                          <a:solidFill>
                            <a:srgbClr val="000000"/>
                          </a:solidFill>
                          <a:effectLst/>
                          <a:latin typeface="Arial"/>
                        </a:rPr>
                        <a:t>PJM_E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20"/>
                  </a:ext>
                </a:extLst>
              </a:tr>
              <a:tr h="141835">
                <a:tc gridSpan="2">
                  <a:txBody>
                    <a:bodyPr/>
                    <a:lstStyle/>
                    <a:p>
                      <a:pPr algn="l" fontAlgn="b"/>
                      <a:r>
                        <a:rPr lang="en-US" sz="800" b="1" i="0" u="none" strike="noStrike">
                          <a:solidFill>
                            <a:srgbClr val="000000"/>
                          </a:solidFill>
                          <a:effectLst/>
                          <a:latin typeface="Arial"/>
                        </a:rPr>
                        <a:t>PJM_ROM</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extLst>
                  <a:ext uri="{0D108BD9-81ED-4DB2-BD59-A6C34878D82A}">
                    <a16:rowId xmlns:a16="http://schemas.microsoft.com/office/drawing/2014/main" val="10021"/>
                  </a:ext>
                </a:extLst>
              </a:tr>
              <a:tr h="141835">
                <a:tc gridSpan="2">
                  <a:txBody>
                    <a:bodyPr/>
                    <a:lstStyle/>
                    <a:p>
                      <a:pPr algn="l" fontAlgn="b"/>
                      <a:r>
                        <a:rPr lang="en-US" sz="800" b="1" i="0" u="none" strike="noStrike">
                          <a:solidFill>
                            <a:srgbClr val="000000"/>
                          </a:solidFill>
                          <a:effectLst/>
                          <a:latin typeface="Arial"/>
                        </a:rPr>
                        <a:t>PJM_ROR</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extLst>
                  <a:ext uri="{0D108BD9-81ED-4DB2-BD59-A6C34878D82A}">
                    <a16:rowId xmlns:a16="http://schemas.microsoft.com/office/drawing/2014/main" val="10022"/>
                  </a:ext>
                </a:extLst>
              </a:tr>
              <a:tr h="141835">
                <a:tc>
                  <a:txBody>
                    <a:bodyPr/>
                    <a:lstStyle/>
                    <a:p>
                      <a:pPr algn="l" fontAlgn="b"/>
                      <a:r>
                        <a:rPr lang="en-US" sz="800" b="1" i="0" u="none" strike="noStrike">
                          <a:solidFill>
                            <a:srgbClr val="000000"/>
                          </a:solidFill>
                          <a:effectLst/>
                          <a:latin typeface="Arial"/>
                        </a:rPr>
                        <a:t>SOCO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23"/>
                  </a:ext>
                </a:extLst>
              </a:tr>
              <a:tr h="141835">
                <a:tc>
                  <a:txBody>
                    <a:bodyPr/>
                    <a:lstStyle/>
                    <a:p>
                      <a:pPr algn="l" fontAlgn="b"/>
                      <a:r>
                        <a:rPr lang="en-US" sz="800" b="1" i="0" u="none" strike="noStrike">
                          <a:solidFill>
                            <a:srgbClr val="000000"/>
                          </a:solidFill>
                          <a:effectLst/>
                          <a:latin typeface="Arial"/>
                        </a:rPr>
                        <a:t>SPP_N</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extLst>
                  <a:ext uri="{0D108BD9-81ED-4DB2-BD59-A6C34878D82A}">
                    <a16:rowId xmlns:a16="http://schemas.microsoft.com/office/drawing/2014/main" val="10024"/>
                  </a:ext>
                </a:extLst>
              </a:tr>
              <a:tr h="141835">
                <a:tc>
                  <a:txBody>
                    <a:bodyPr/>
                    <a:lstStyle/>
                    <a:p>
                      <a:pPr algn="l" fontAlgn="b"/>
                      <a:r>
                        <a:rPr lang="en-US" sz="800" b="1" i="0" u="none" strike="noStrike">
                          <a:solidFill>
                            <a:srgbClr val="000000"/>
                          </a:solidFill>
                          <a:effectLst/>
                          <a:latin typeface="Arial"/>
                        </a:rPr>
                        <a:t>SPP_S</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58</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56</a:t>
                      </a:r>
                    </a:p>
                  </a:txBody>
                  <a:tcPr marL="8343" marR="8343" marT="8343" marB="0" anchor="b">
                    <a:lnL>
                      <a:noFill/>
                    </a:lnL>
                    <a:lnR>
                      <a:noFill/>
                    </a:lnR>
                    <a:lnT>
                      <a:noFill/>
                    </a:lnT>
                    <a:lnB>
                      <a:noFill/>
                    </a:lnB>
                  </a:tcPr>
                </a:tc>
                <a:extLst>
                  <a:ext uri="{0D108BD9-81ED-4DB2-BD59-A6C34878D82A}">
                    <a16:rowId xmlns:a16="http://schemas.microsoft.com/office/drawing/2014/main" val="10025"/>
                  </a:ext>
                </a:extLst>
              </a:tr>
              <a:tr h="141835">
                <a:tc>
                  <a:txBody>
                    <a:bodyPr/>
                    <a:lstStyle/>
                    <a:p>
                      <a:pPr algn="l" fontAlgn="b"/>
                      <a:r>
                        <a:rPr lang="en-US" sz="800" b="1" i="0" u="none" strike="noStrike">
                          <a:solidFill>
                            <a:srgbClr val="000000"/>
                          </a:solidFill>
                          <a:effectLst/>
                          <a:latin typeface="Arial"/>
                        </a:rPr>
                        <a:t>TVA</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26"/>
                  </a:ext>
                </a:extLst>
              </a:tr>
              <a:tr h="141835">
                <a:tc>
                  <a:txBody>
                    <a:bodyPr/>
                    <a:lstStyle/>
                    <a:p>
                      <a:pPr algn="l" fontAlgn="b"/>
                      <a:r>
                        <a:rPr lang="en-US" sz="800" b="1" i="0" u="none" strike="noStrike">
                          <a:solidFill>
                            <a:srgbClr val="000000"/>
                          </a:solidFill>
                          <a:effectLst/>
                          <a:latin typeface="Arial"/>
                        </a:rPr>
                        <a:t>VACAR</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15</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465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310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294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298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135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263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218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201</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dirty="0">
                          <a:solidFill>
                            <a:srgbClr val="000000"/>
                          </a:solidFill>
                          <a:effectLst/>
                          <a:latin typeface="Arial"/>
                        </a:rPr>
                        <a:t>197</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882709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14</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a:t>
            </a:r>
            <a:r>
              <a:rPr lang="en-US" dirty="0"/>
              <a:t>5</a:t>
            </a:r>
            <a:r>
              <a:rPr lang="en-US" dirty="0" smtClean="0"/>
              <a:t> Results (cont.)</a:t>
            </a:r>
          </a:p>
        </p:txBody>
      </p:sp>
      <p:sp>
        <p:nvSpPr>
          <p:cNvPr id="17412" name="Rectangle 3"/>
          <p:cNvSpPr>
            <a:spLocks noGrp="1" noChangeArrowheads="1"/>
          </p:cNvSpPr>
          <p:nvPr>
            <p:ph type="body" idx="4294967295"/>
          </p:nvPr>
        </p:nvSpPr>
        <p:spPr>
          <a:xfrm>
            <a:off x="455613" y="995363"/>
            <a:ext cx="8231187" cy="4635500"/>
          </a:xfrm>
        </p:spPr>
        <p:txBody>
          <a:bodyPr/>
          <a:lstStyle/>
          <a:p>
            <a:pPr eaLnBrk="1" hangingPunct="1"/>
            <a:r>
              <a:rPr lang="en-US" dirty="0" smtClean="0">
                <a:solidFill>
                  <a:srgbClr val="002060"/>
                </a:solidFill>
              </a:rPr>
              <a:t>F5B has more generation from wind than the BAU, but less than F2B.  On-shore wind and hydro are the key capacity types meeting the national RPS requirements.</a:t>
            </a:r>
            <a:endParaRPr lang="en-US" dirty="0" smtClean="0">
              <a:solidFill>
                <a:srgbClr val="FF0000"/>
              </a:solidFill>
            </a:endParaRPr>
          </a:p>
          <a:p>
            <a:pPr lvl="1" eaLnBrk="1" hangingPunct="1"/>
            <a:endParaRPr lang="en-US" i="1" dirty="0">
              <a:solidFill>
                <a:srgbClr val="0070C0"/>
              </a:solidFill>
            </a:endParaRPr>
          </a:p>
          <a:p>
            <a:pPr lvl="1" eaLnBrk="1" hangingPunct="1"/>
            <a:endParaRPr lang="en-US" i="1" dirty="0" smtClean="0">
              <a:solidFill>
                <a:srgbClr val="0070C0"/>
              </a:solidFill>
            </a:endParaRPr>
          </a:p>
          <a:p>
            <a:pPr lvl="1" eaLnBrk="1" hangingPunct="1"/>
            <a:endParaRPr lang="en-US" i="1" dirty="0">
              <a:solidFill>
                <a:srgbClr val="0070C0"/>
              </a:solidFill>
            </a:endParaRPr>
          </a:p>
          <a:p>
            <a:pPr lvl="1" eaLnBrk="1" hangingPunct="1"/>
            <a:endParaRPr lang="en-US" i="1" dirty="0" smtClean="0">
              <a:solidFill>
                <a:srgbClr val="0070C0"/>
              </a:solidFill>
            </a:endParaRPr>
          </a:p>
          <a:p>
            <a:pPr lvl="1" eaLnBrk="1" hangingPunct="1"/>
            <a:endParaRPr lang="en-US" i="1" dirty="0">
              <a:solidFill>
                <a:srgbClr val="0070C0"/>
              </a:solidFill>
            </a:endParaRPr>
          </a:p>
          <a:p>
            <a:pPr lvl="1" eaLnBrk="1" hangingPunct="1"/>
            <a:endParaRPr lang="en-US" i="1" dirty="0" smtClean="0">
              <a:solidFill>
                <a:srgbClr val="0070C0"/>
              </a:solidFill>
            </a:endParaRPr>
          </a:p>
          <a:p>
            <a:pPr marL="341312" lvl="1" indent="0" eaLnBrk="1" hangingPunct="1">
              <a:buNone/>
            </a:pPr>
            <a:endParaRPr lang="en-US" i="1" dirty="0">
              <a:solidFill>
                <a:srgbClr val="0070C0"/>
              </a:solidFill>
            </a:endParaRPr>
          </a:p>
          <a:p>
            <a:pPr eaLnBrk="1" hangingPunct="1"/>
            <a:endParaRPr lang="en-US" dirty="0" smtClean="0"/>
          </a:p>
          <a:p>
            <a:pPr eaLnBrk="1" hangingPunct="1"/>
            <a:r>
              <a:rPr lang="en-US" dirty="0" smtClean="0"/>
              <a:t>F5B has lower U.S</a:t>
            </a:r>
            <a:r>
              <a:rPr lang="en-US" dirty="0"/>
              <a:t>. </a:t>
            </a:r>
            <a:r>
              <a:rPr lang="en-US" dirty="0" smtClean="0"/>
              <a:t>electric sector </a:t>
            </a:r>
            <a:r>
              <a:rPr lang="en-US" dirty="0"/>
              <a:t>CO</a:t>
            </a:r>
            <a:r>
              <a:rPr lang="en-US" baseline="-25000" dirty="0"/>
              <a:t>2</a:t>
            </a:r>
            <a:r>
              <a:rPr lang="en-US" dirty="0"/>
              <a:t> emissions </a:t>
            </a:r>
            <a:r>
              <a:rPr lang="en-US" dirty="0" smtClean="0"/>
              <a:t>than the BAU, but not as low as the national carbon futures. </a:t>
            </a:r>
            <a:endParaRPr lang="en-US" dirty="0"/>
          </a:p>
          <a:p>
            <a:pPr marL="341312" lvl="1" indent="0" eaLnBrk="1" hangingPunct="1">
              <a:buNone/>
            </a:pPr>
            <a:endParaRPr lang="en-US" dirty="0" smtClean="0">
              <a:solidFill>
                <a:srgbClr val="0070C0"/>
              </a:solidFill>
            </a:endParaRPr>
          </a:p>
          <a:p>
            <a:pPr marL="341312" lvl="1" indent="0" eaLnBrk="1" hangingPunct="1">
              <a:buNone/>
            </a:pPr>
            <a:endParaRPr lang="en-US" dirty="0" smtClean="0">
              <a:solidFill>
                <a:srgbClr val="0070C0"/>
              </a:solidFill>
            </a:endParaRPr>
          </a:p>
          <a:p>
            <a:pPr lvl="1" eaLnBrk="1" hangingPunct="1"/>
            <a:endParaRPr lang="en-US" dirty="0" smtClean="0">
              <a:solidFill>
                <a:srgbClr val="0070C0"/>
              </a:solidFill>
            </a:endParaRPr>
          </a:p>
          <a:p>
            <a:pPr lvl="1" eaLnBrk="1" hangingPunct="1"/>
            <a:endParaRPr lang="en-US" dirty="0" smtClean="0">
              <a:solidFill>
                <a:srgbClr val="0070C0"/>
              </a:solidFill>
            </a:endParaRPr>
          </a:p>
          <a:p>
            <a:pPr lvl="1" eaLnBrk="1" hangingPunct="1"/>
            <a:endParaRPr lang="en-US" dirty="0">
              <a:solidFill>
                <a:srgbClr val="0070C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sp>
        <p:nvSpPr>
          <p:cNvPr id="13" name="TextBox 12"/>
          <p:cNvSpPr txBox="1"/>
          <p:nvPr/>
        </p:nvSpPr>
        <p:spPr>
          <a:xfrm>
            <a:off x="2068829" y="1486418"/>
            <a:ext cx="4689104" cy="246221"/>
          </a:xfrm>
          <a:prstGeom prst="rect">
            <a:avLst/>
          </a:prstGeom>
          <a:noFill/>
        </p:spPr>
        <p:txBody>
          <a:bodyPr wrap="none" rtlCol="0">
            <a:spAutoFit/>
          </a:bodyPr>
          <a:lstStyle/>
          <a:p>
            <a:r>
              <a:rPr lang="en-US" sz="1000" b="1" dirty="0" smtClean="0">
                <a:solidFill>
                  <a:srgbClr val="000000"/>
                </a:solidFill>
              </a:rPr>
              <a:t>EI Generation as Percent of EI Energy Demand for Six Key Capacity Types</a:t>
            </a:r>
            <a:endParaRPr lang="en-US" sz="1000" b="1" dirty="0">
              <a:solidFill>
                <a:srgbClr val="000000"/>
              </a:solidFill>
            </a:endParaRPr>
          </a:p>
        </p:txBody>
      </p:sp>
      <p:sp>
        <p:nvSpPr>
          <p:cNvPr id="3" name="TextBox 2"/>
          <p:cNvSpPr txBox="1"/>
          <p:nvPr/>
        </p:nvSpPr>
        <p:spPr>
          <a:xfrm>
            <a:off x="2507250" y="4302320"/>
            <a:ext cx="3812262" cy="246221"/>
          </a:xfrm>
          <a:prstGeom prst="rect">
            <a:avLst/>
          </a:prstGeom>
          <a:noFill/>
        </p:spPr>
        <p:txBody>
          <a:bodyPr wrap="none" rtlCol="0">
            <a:spAutoFit/>
          </a:bodyPr>
          <a:lstStyle/>
          <a:p>
            <a:r>
              <a:rPr lang="en-US" sz="1000" b="1" dirty="0" smtClean="0"/>
              <a:t>U.S. Electric Sector CO2 Emissions </a:t>
            </a:r>
            <a:r>
              <a:rPr lang="en-US" sz="1000" b="1" i="1" dirty="0" smtClean="0"/>
              <a:t>(Millions of metric tons)</a:t>
            </a:r>
            <a:endParaRPr lang="en-US" sz="1000" b="1" i="1" dirty="0"/>
          </a:p>
        </p:txBody>
      </p:sp>
      <p:graphicFrame>
        <p:nvGraphicFramePr>
          <p:cNvPr id="6" name="Table 5"/>
          <p:cNvGraphicFramePr>
            <a:graphicFrameLocks noGrp="1"/>
          </p:cNvGraphicFramePr>
          <p:nvPr>
            <p:extLst>
              <p:ext uri="{D42A27DB-BD31-4B8C-83A1-F6EECF244321}">
                <p14:modId xmlns:p14="http://schemas.microsoft.com/office/powerpoint/2010/main" val="257595668"/>
              </p:ext>
            </p:extLst>
          </p:nvPr>
        </p:nvGraphicFramePr>
        <p:xfrm>
          <a:off x="2910681" y="4659313"/>
          <a:ext cx="3149600" cy="971550"/>
        </p:xfrm>
        <a:graphic>
          <a:graphicData uri="http://schemas.openxmlformats.org/drawingml/2006/table">
            <a:tbl>
              <a:tblPr/>
              <a:tblGrid>
                <a:gridCol w="1003300">
                  <a:extLst>
                    <a:ext uri="{9D8B030D-6E8A-4147-A177-3AD203B41FA5}">
                      <a16:colId xmlns:a16="http://schemas.microsoft.com/office/drawing/2014/main" val="20000"/>
                    </a:ext>
                  </a:extLst>
                </a:gridCol>
                <a:gridCol w="5588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08000">
                  <a:extLst>
                    <a:ext uri="{9D8B030D-6E8A-4147-A177-3AD203B41FA5}">
                      <a16:colId xmlns:a16="http://schemas.microsoft.com/office/drawing/2014/main" val="20004"/>
                    </a:ext>
                  </a:extLst>
                </a:gridCol>
              </a:tblGrid>
              <a:tr h="161925">
                <a:tc>
                  <a:txBody>
                    <a:bodyPr/>
                    <a:lstStyle/>
                    <a:p>
                      <a:pPr algn="l" fontAlgn="b"/>
                      <a:r>
                        <a:rPr lang="en-US" sz="1000" b="0" i="0" u="none" strike="noStrike">
                          <a:solidFill>
                            <a:srgbClr val="FFFFFF"/>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b"/>
                      <a:r>
                        <a:rPr lang="en-US" sz="1000" b="1" i="0" u="none" strike="noStrike">
                          <a:solidFill>
                            <a:srgbClr val="FFFFFF"/>
                          </a:solidFill>
                          <a:effectLst/>
                          <a:latin typeface="Arial"/>
                        </a:rPr>
                        <a:t>2020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002060"/>
                    </a:solidFill>
                  </a:tcPr>
                </a:tc>
                <a:tc>
                  <a:txBody>
                    <a:bodyPr/>
                    <a:lstStyle/>
                    <a:p>
                      <a:pPr algn="ctr" fontAlgn="b"/>
                      <a:r>
                        <a:rPr lang="en-US" sz="1000" b="1" i="0" u="none" strike="noStrike">
                          <a:solidFill>
                            <a:srgbClr val="FFFFFF"/>
                          </a:solidFill>
                          <a:effectLst/>
                          <a:latin typeface="Arial"/>
                        </a:rPr>
                        <a:t>2025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2060"/>
                    </a:solidFill>
                  </a:tcPr>
                </a:tc>
                <a:tc>
                  <a:txBody>
                    <a:bodyPr/>
                    <a:lstStyle/>
                    <a:p>
                      <a:pPr algn="ctr" fontAlgn="b"/>
                      <a:r>
                        <a:rPr lang="en-US" sz="1000" b="1" i="0" u="none" strike="noStrike">
                          <a:solidFill>
                            <a:srgbClr val="FFFFFF"/>
                          </a:solidFill>
                          <a:effectLst/>
                          <a:latin typeface="Arial"/>
                        </a:rPr>
                        <a:t>2030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002060"/>
                    </a:solidFill>
                  </a:tcPr>
                </a:tc>
                <a:tc>
                  <a:txBody>
                    <a:bodyPr/>
                    <a:lstStyle/>
                    <a:p>
                      <a:pPr algn="ctr" fontAlgn="b"/>
                      <a:r>
                        <a:rPr lang="en-US" sz="1000" b="1" i="0" u="none" strike="noStrike">
                          <a:solidFill>
                            <a:srgbClr val="FFFFFF"/>
                          </a:solidFill>
                          <a:effectLst/>
                          <a:latin typeface="Arial"/>
                        </a:rPr>
                        <a:t>2035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2060"/>
                    </a:solidFill>
                  </a:tcPr>
                </a:tc>
                <a:extLst>
                  <a:ext uri="{0D108BD9-81ED-4DB2-BD59-A6C34878D82A}">
                    <a16:rowId xmlns:a16="http://schemas.microsoft.com/office/drawing/2014/main" val="10000"/>
                  </a:ext>
                </a:extLst>
              </a:tr>
              <a:tr h="161925">
                <a:tc>
                  <a:txBody>
                    <a:bodyPr/>
                    <a:lstStyle/>
                    <a:p>
                      <a:pPr algn="l" fontAlgn="b"/>
                      <a:r>
                        <a:rPr lang="en-US" sz="1000" b="1" i="0" u="none" strike="noStrike">
                          <a:solidFill>
                            <a:srgbClr val="000000"/>
                          </a:solidFill>
                          <a:effectLst/>
                          <a:latin typeface="Arial"/>
                        </a:rPr>
                        <a:t>F1S3 (BAU)</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Arial"/>
                        </a:rPr>
                        <a:t>    2,041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2,159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2,239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2,424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61925">
                <a:tc>
                  <a:txBody>
                    <a:bodyPr/>
                    <a:lstStyle/>
                    <a:p>
                      <a:pPr algn="l" fontAlgn="b"/>
                      <a:r>
                        <a:rPr lang="en-US" sz="1000" b="1" i="0" u="none" strike="noStrike">
                          <a:solidFill>
                            <a:srgbClr val="000000"/>
                          </a:solidFill>
                          <a:effectLst/>
                          <a:latin typeface="Arial"/>
                        </a:rPr>
                        <a:t>F2B</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effectLst/>
                          <a:latin typeface="Arial"/>
                        </a:rPr>
                        <a:t>    1,086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718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487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277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61925">
                <a:tc>
                  <a:txBody>
                    <a:bodyPr/>
                    <a:lstStyle/>
                    <a:p>
                      <a:pPr algn="l" fontAlgn="b"/>
                      <a:r>
                        <a:rPr lang="en-US" sz="1000" b="1" i="0" u="none" strike="noStrike">
                          <a:solidFill>
                            <a:srgbClr val="000000"/>
                          </a:solidFill>
                          <a:effectLst/>
                          <a:latin typeface="Arial"/>
                        </a:rPr>
                        <a:t>F3B</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effectLst/>
                          <a:latin typeface="Arial"/>
                        </a:rPr>
                        <a:t>    1,105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747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556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320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61925">
                <a:tc>
                  <a:txBody>
                    <a:bodyPr/>
                    <a:lstStyle/>
                    <a:p>
                      <a:pPr algn="l" fontAlgn="b"/>
                      <a:r>
                        <a:rPr lang="en-US" sz="1000" b="1" i="0" u="none" strike="noStrike">
                          <a:solidFill>
                            <a:srgbClr val="000000"/>
                          </a:solidFill>
                          <a:effectLst/>
                          <a:latin typeface="Arial"/>
                        </a:rPr>
                        <a:t>F4B</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effectLst/>
                          <a:latin typeface="Arial"/>
                        </a:rPr>
                        <a:t>    1,858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1,838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1,823 </a:t>
                      </a:r>
                    </a:p>
                  </a:txBody>
                  <a:tcPr marL="9525" marR="9525" marT="9525"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1,883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61925">
                <a:tc>
                  <a:txBody>
                    <a:bodyPr/>
                    <a:lstStyle/>
                    <a:p>
                      <a:pPr algn="l" fontAlgn="b"/>
                      <a:r>
                        <a:rPr lang="en-US" sz="1000" b="1" i="0" u="none" strike="noStrike">
                          <a:solidFill>
                            <a:srgbClr val="000000"/>
                          </a:solidFill>
                          <a:effectLst/>
                          <a:latin typeface="Arial"/>
                        </a:rPr>
                        <a:t>F5B</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1,976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1,874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1,769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   1,960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82650290"/>
              </p:ext>
            </p:extLst>
          </p:nvPr>
        </p:nvGraphicFramePr>
        <p:xfrm>
          <a:off x="1806577" y="1859756"/>
          <a:ext cx="5460998" cy="1457325"/>
        </p:xfrm>
        <a:graphic>
          <a:graphicData uri="http://schemas.openxmlformats.org/drawingml/2006/table">
            <a:tbl>
              <a:tblPr/>
              <a:tblGrid>
                <a:gridCol w="1010349">
                  <a:extLst>
                    <a:ext uri="{9D8B030D-6E8A-4147-A177-3AD203B41FA5}">
                      <a16:colId xmlns:a16="http://schemas.microsoft.com/office/drawing/2014/main" val="20000"/>
                    </a:ext>
                  </a:extLst>
                </a:gridCol>
                <a:gridCol w="470004">
                  <a:extLst>
                    <a:ext uri="{9D8B030D-6E8A-4147-A177-3AD203B41FA5}">
                      <a16:colId xmlns:a16="http://schemas.microsoft.com/office/drawing/2014/main" val="20001"/>
                    </a:ext>
                  </a:extLst>
                </a:gridCol>
                <a:gridCol w="479596">
                  <a:extLst>
                    <a:ext uri="{9D8B030D-6E8A-4147-A177-3AD203B41FA5}">
                      <a16:colId xmlns:a16="http://schemas.microsoft.com/office/drawing/2014/main" val="20002"/>
                    </a:ext>
                  </a:extLst>
                </a:gridCol>
                <a:gridCol w="450820">
                  <a:extLst>
                    <a:ext uri="{9D8B030D-6E8A-4147-A177-3AD203B41FA5}">
                      <a16:colId xmlns:a16="http://schemas.microsoft.com/office/drawing/2014/main" val="20003"/>
                    </a:ext>
                  </a:extLst>
                </a:gridCol>
                <a:gridCol w="441228">
                  <a:extLst>
                    <a:ext uri="{9D8B030D-6E8A-4147-A177-3AD203B41FA5}">
                      <a16:colId xmlns:a16="http://schemas.microsoft.com/office/drawing/2014/main" val="20004"/>
                    </a:ext>
                  </a:extLst>
                </a:gridCol>
                <a:gridCol w="431636">
                  <a:extLst>
                    <a:ext uri="{9D8B030D-6E8A-4147-A177-3AD203B41FA5}">
                      <a16:colId xmlns:a16="http://schemas.microsoft.com/office/drawing/2014/main" val="20005"/>
                    </a:ext>
                  </a:extLst>
                </a:gridCol>
                <a:gridCol w="441228">
                  <a:extLst>
                    <a:ext uri="{9D8B030D-6E8A-4147-A177-3AD203B41FA5}">
                      <a16:colId xmlns:a16="http://schemas.microsoft.com/office/drawing/2014/main" val="20006"/>
                    </a:ext>
                  </a:extLst>
                </a:gridCol>
                <a:gridCol w="479596">
                  <a:extLst>
                    <a:ext uri="{9D8B030D-6E8A-4147-A177-3AD203B41FA5}">
                      <a16:colId xmlns:a16="http://schemas.microsoft.com/office/drawing/2014/main" val="20007"/>
                    </a:ext>
                  </a:extLst>
                </a:gridCol>
                <a:gridCol w="422044">
                  <a:extLst>
                    <a:ext uri="{9D8B030D-6E8A-4147-A177-3AD203B41FA5}">
                      <a16:colId xmlns:a16="http://schemas.microsoft.com/office/drawing/2014/main" val="20008"/>
                    </a:ext>
                  </a:extLst>
                </a:gridCol>
                <a:gridCol w="431636">
                  <a:extLst>
                    <a:ext uri="{9D8B030D-6E8A-4147-A177-3AD203B41FA5}">
                      <a16:colId xmlns:a16="http://schemas.microsoft.com/office/drawing/2014/main" val="20009"/>
                    </a:ext>
                  </a:extLst>
                </a:gridCol>
                <a:gridCol w="402861">
                  <a:extLst>
                    <a:ext uri="{9D8B030D-6E8A-4147-A177-3AD203B41FA5}">
                      <a16:colId xmlns:a16="http://schemas.microsoft.com/office/drawing/2014/main" val="20010"/>
                    </a:ext>
                  </a:extLst>
                </a:gridCol>
              </a:tblGrid>
              <a:tr h="161925">
                <a:tc>
                  <a:txBody>
                    <a:bodyPr/>
                    <a:lstStyle/>
                    <a:p>
                      <a:pPr algn="l" fontAlgn="b"/>
                      <a:r>
                        <a:rPr lang="en-US" sz="1000" b="0" i="0" u="none" strike="noStrike">
                          <a:solidFill>
                            <a:srgbClr val="FFFFFF"/>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2060"/>
                    </a:solidFill>
                  </a:tcPr>
                </a:tc>
                <a:tc gridSpan="2">
                  <a:txBody>
                    <a:bodyPr/>
                    <a:lstStyle/>
                    <a:p>
                      <a:pPr algn="l" fontAlgn="b"/>
                      <a:r>
                        <a:rPr lang="en-US" sz="1000" b="1" i="0" u="none" strike="noStrike">
                          <a:solidFill>
                            <a:srgbClr val="FFFFFF"/>
                          </a:solidFill>
                          <a:effectLst/>
                          <a:latin typeface="Arial"/>
                        </a:rPr>
                        <a:t>        BAU F1S3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2">
                  <a:txBody>
                    <a:bodyPr/>
                    <a:lstStyle/>
                    <a:p>
                      <a:pPr algn="l" fontAlgn="b"/>
                      <a:r>
                        <a:rPr lang="en-US" sz="1000" b="1" i="0" u="none" strike="noStrike">
                          <a:solidFill>
                            <a:srgbClr val="FFFFFF"/>
                          </a:solidFill>
                          <a:effectLst/>
                          <a:latin typeface="Arial"/>
                        </a:rPr>
                        <a:t>        F2B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2">
                  <a:txBody>
                    <a:bodyPr/>
                    <a:lstStyle/>
                    <a:p>
                      <a:pPr algn="l" fontAlgn="b"/>
                      <a:r>
                        <a:rPr lang="en-US" sz="1000" b="1" i="0" u="none" strike="noStrike">
                          <a:solidFill>
                            <a:srgbClr val="FFFFFF"/>
                          </a:solidFill>
                          <a:effectLst/>
                          <a:latin typeface="Arial"/>
                        </a:rPr>
                        <a:t>         F3B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2">
                  <a:txBody>
                    <a:bodyPr/>
                    <a:lstStyle/>
                    <a:p>
                      <a:pPr algn="l" fontAlgn="b"/>
                      <a:r>
                        <a:rPr lang="en-US" sz="1000" b="1" i="0" u="none" strike="noStrike">
                          <a:solidFill>
                            <a:srgbClr val="FFFFFF"/>
                          </a:solidFill>
                          <a:effectLst/>
                          <a:latin typeface="Arial"/>
                        </a:rPr>
                        <a:t>         F4B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gridSpan="2">
                  <a:txBody>
                    <a:bodyPr/>
                    <a:lstStyle/>
                    <a:p>
                      <a:pPr algn="l" fontAlgn="b"/>
                      <a:r>
                        <a:rPr lang="en-US" sz="1000" b="1" i="0" u="none" strike="noStrike">
                          <a:solidFill>
                            <a:srgbClr val="FFFFFF"/>
                          </a:solidFill>
                          <a:effectLst/>
                          <a:latin typeface="Arial"/>
                        </a:rPr>
                        <a:t>        F5B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extLst>
                  <a:ext uri="{0D108BD9-81ED-4DB2-BD59-A6C34878D82A}">
                    <a16:rowId xmlns:a16="http://schemas.microsoft.com/office/drawing/2014/main" val="10000"/>
                  </a:ext>
                </a:extLst>
              </a:tr>
              <a:tr h="161925">
                <a:tc>
                  <a:txBody>
                    <a:bodyPr/>
                    <a:lstStyle/>
                    <a:p>
                      <a:pPr algn="l" fontAlgn="b"/>
                      <a:r>
                        <a:rPr lang="en-US" sz="1000" b="0" i="0" u="none" strike="noStrike">
                          <a:solidFill>
                            <a:srgbClr val="FFFFFF"/>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2030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2030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2030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2030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2020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b"/>
                      <a:r>
                        <a:rPr lang="en-US" sz="1000" b="1" i="0" u="none" strike="noStrike">
                          <a:solidFill>
                            <a:srgbClr val="FFFFFF"/>
                          </a:solidFill>
                          <a:effectLst/>
                          <a:latin typeface="Arial"/>
                        </a:rPr>
                        <a:t>2030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161925">
                <a:tc>
                  <a:txBody>
                    <a:bodyPr/>
                    <a:lstStyle/>
                    <a:p>
                      <a:pPr algn="l" fontAlgn="b"/>
                      <a:r>
                        <a:rPr lang="en-US" sz="1000" b="1" i="0" u="none" strike="noStrike">
                          <a:solidFill>
                            <a:srgbClr val="000000"/>
                          </a:solidFill>
                          <a:effectLst/>
                          <a:latin typeface="Arial"/>
                        </a:rPr>
                        <a:t>CC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26%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25%</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44%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31%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46%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37%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21%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16%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22%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Arial"/>
                        </a:rPr>
                        <a:t>16%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61925">
                <a:tc>
                  <a:txBody>
                    <a:bodyPr/>
                    <a:lstStyle/>
                    <a:p>
                      <a:pPr algn="l" fontAlgn="b"/>
                      <a:r>
                        <a:rPr lang="en-US" sz="1000" b="1" i="0" u="none" strike="noStrike">
                          <a:solidFill>
                            <a:srgbClr val="000000"/>
                          </a:solidFill>
                          <a:effectLst/>
                          <a:latin typeface="Arial"/>
                        </a:rPr>
                        <a:t>Coal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37%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38%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38%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41%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37%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31%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61925">
                <a:tc>
                  <a:txBody>
                    <a:bodyPr/>
                    <a:lstStyle/>
                    <a:p>
                      <a:pPr algn="l" fontAlgn="b"/>
                      <a:r>
                        <a:rPr lang="en-US" sz="1000" b="1" i="0" u="none" strike="noStrike">
                          <a:solidFill>
                            <a:srgbClr val="000000"/>
                          </a:solidFill>
                          <a:effectLst/>
                          <a:latin typeface="Arial"/>
                        </a:rPr>
                        <a:t>Nuclear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24%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22%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26%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32%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26%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32%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27%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27%</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24%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23%</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61925">
                <a:tc>
                  <a:txBody>
                    <a:bodyPr/>
                    <a:lstStyle/>
                    <a:p>
                      <a:pPr algn="l" fontAlgn="b"/>
                      <a:r>
                        <a:rPr lang="en-US" sz="1000" b="1" i="0" u="none" strike="noStrike">
                          <a:solidFill>
                            <a:srgbClr val="000000"/>
                          </a:solidFill>
                          <a:effectLst/>
                          <a:latin typeface="Arial"/>
                        </a:rPr>
                        <a:t>On-Shore Wind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12%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10%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18%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20%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61925">
                <a:tc>
                  <a:txBody>
                    <a:bodyPr/>
                    <a:lstStyle/>
                    <a:p>
                      <a:pPr algn="l" fontAlgn="b"/>
                      <a:r>
                        <a:rPr lang="en-US" sz="1000" b="1" i="0" u="none" strike="noStrike">
                          <a:solidFill>
                            <a:srgbClr val="000000"/>
                          </a:solidFill>
                          <a:effectLst/>
                          <a:latin typeface="Arial"/>
                        </a:rPr>
                        <a:t>Off-Shore Wind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61925">
                <a:tc>
                  <a:txBody>
                    <a:bodyPr/>
                    <a:lstStyle/>
                    <a:p>
                      <a:pPr algn="l" fontAlgn="b"/>
                      <a:r>
                        <a:rPr lang="en-US" sz="1000" b="1" i="0" u="none" strike="noStrike">
                          <a:solidFill>
                            <a:srgbClr val="000000"/>
                          </a:solidFill>
                          <a:effectLst/>
                          <a:latin typeface="Arial"/>
                        </a:rPr>
                        <a:t>Hydro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5%</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7%</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7%</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7%</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6%</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7%</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61925">
                <a:tc>
                  <a:txBody>
                    <a:bodyPr/>
                    <a:lstStyle/>
                    <a:p>
                      <a:pPr algn="l" fontAlgn="b"/>
                      <a:r>
                        <a:rPr lang="en-US" sz="1000" b="1" i="0" u="none" strike="noStrike">
                          <a:solidFill>
                            <a:srgbClr val="000000"/>
                          </a:solidFill>
                          <a:effectLst/>
                          <a:latin typeface="Arial"/>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a:rPr>
                        <a:t>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Arial"/>
                        </a:rPr>
                        <a:t>96%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89129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9DBA453F-CC27-4C79-80AF-A1A20CC1317B}" type="slidenum">
              <a:rPr lang="en-GB" altLang="en-US" sz="800">
                <a:solidFill>
                  <a:srgbClr val="000000"/>
                </a:solidFill>
              </a:rPr>
              <a:pPr/>
              <a:t>15</a:t>
            </a:fld>
            <a:endParaRPr lang="en-GB" altLang="en-US" sz="800">
              <a:solidFill>
                <a:srgbClr val="000000"/>
              </a:solidFill>
            </a:endParaRPr>
          </a:p>
        </p:txBody>
      </p:sp>
      <p:sp>
        <p:nvSpPr>
          <p:cNvPr id="19459" name="Rectangle 2"/>
          <p:cNvSpPr>
            <a:spLocks noGrp="1" noChangeArrowheads="1"/>
          </p:cNvSpPr>
          <p:nvPr>
            <p:ph type="title" idx="4294967295"/>
          </p:nvPr>
        </p:nvSpPr>
        <p:spPr/>
        <p:txBody>
          <a:bodyPr/>
          <a:lstStyle/>
          <a:p>
            <a:r>
              <a:rPr lang="en-US" dirty="0" smtClean="0"/>
              <a:t>Next Steps</a:t>
            </a:r>
          </a:p>
        </p:txBody>
      </p:sp>
      <p:sp>
        <p:nvSpPr>
          <p:cNvPr id="21508" name="Rectangle 3"/>
          <p:cNvSpPr>
            <a:spLocks noGrp="1" noChangeArrowheads="1"/>
          </p:cNvSpPr>
          <p:nvPr>
            <p:ph type="body" idx="4294967295"/>
          </p:nvPr>
        </p:nvSpPr>
        <p:spPr>
          <a:xfrm>
            <a:off x="455613" y="1271588"/>
            <a:ext cx="8231187" cy="4635500"/>
          </a:xfrm>
        </p:spPr>
        <p:txBody>
          <a:bodyPr/>
          <a:lstStyle/>
          <a:p>
            <a:pPr marL="342900" indent="-342900" eaLnBrk="1" hangingPunct="1">
              <a:buFont typeface="+mj-lt"/>
              <a:buAutoNum type="arabicPeriod"/>
              <a:defRPr/>
            </a:pPr>
            <a:r>
              <a:rPr lang="en-US" dirty="0" smtClean="0"/>
              <a:t>Hardened Future 5 transfer limits are calculated by the MWG to use in the remaining Future </a:t>
            </a:r>
            <a:r>
              <a:rPr lang="en-US" dirty="0"/>
              <a:t>5</a:t>
            </a:r>
            <a:r>
              <a:rPr lang="en-US" dirty="0" smtClean="0"/>
              <a:t> sensitivities using the F5S2 (25%) soft constraint results.</a:t>
            </a:r>
          </a:p>
          <a:p>
            <a:pPr marL="342900" indent="-342900" eaLnBrk="1" hangingPunct="1">
              <a:buFont typeface="+mj-lt"/>
              <a:buAutoNum type="arabicPeriod"/>
              <a:defRPr/>
            </a:pPr>
            <a:r>
              <a:rPr lang="en-US" dirty="0" smtClean="0"/>
              <a:t>The remaining Future 5 sensitivities are run in NEEM.</a:t>
            </a:r>
          </a:p>
          <a:p>
            <a:pPr marL="342900" indent="-342900" eaLnBrk="1" hangingPunct="1">
              <a:buFont typeface="+mj-lt"/>
              <a:buAutoNum type="arabicPeriod"/>
              <a:defRPr/>
            </a:pPr>
            <a:r>
              <a:rPr lang="en-US" dirty="0" smtClean="0"/>
              <a:t>Future </a:t>
            </a:r>
            <a:r>
              <a:rPr lang="en-US" dirty="0"/>
              <a:t>6</a:t>
            </a:r>
            <a:r>
              <a:rPr lang="en-US" dirty="0" smtClean="0"/>
              <a:t> </a:t>
            </a:r>
            <a:r>
              <a:rPr lang="en-US" dirty="0"/>
              <a:t>B</a:t>
            </a:r>
            <a:r>
              <a:rPr lang="en-US" dirty="0" smtClean="0"/>
              <a:t>ase </a:t>
            </a:r>
            <a:r>
              <a:rPr lang="en-US" dirty="0"/>
              <a:t>C</a:t>
            </a:r>
            <a:r>
              <a:rPr lang="en-US" dirty="0" smtClean="0"/>
              <a:t>ase (F6B) and soft-constraint sensitivity (F6S1) are run, and a soft constraint report is created for the MWG to calculate the hardened limits to use for the remaining F6 sensitivities using the F6S1 (25%) soft constraint results.</a:t>
            </a:r>
          </a:p>
          <a:p>
            <a:pPr marL="342900" indent="-342900" eaLnBrk="1" hangingPunct="1">
              <a:buFont typeface="+mj-lt"/>
              <a:buAutoNum type="arabicPeriod"/>
              <a:defRPr/>
            </a:pPr>
            <a:r>
              <a:rPr lang="en-US" dirty="0" smtClean="0"/>
              <a:t>As time permits, F7B (nuclear resurgence) and F7S1 will be completed, and a soft constraint report created.  Similarly, as time permits,  F8B, F8S1 and F8S2 and an F8 soft constraint report. </a:t>
            </a:r>
          </a:p>
          <a:p>
            <a:pPr marL="342900" indent="-342900" eaLnBrk="1" hangingPunct="1">
              <a:buFont typeface="+mj-lt"/>
              <a:buAutoNum type="arabicPeriod"/>
              <a:defRPr/>
            </a:pPr>
            <a:r>
              <a:rPr lang="en-US" dirty="0" smtClean="0"/>
              <a:t>Based on the last SSC call:</a:t>
            </a:r>
          </a:p>
          <a:p>
            <a:pPr marL="633412" lvl="1" indent="-285750" eaLnBrk="1" hangingPunct="1">
              <a:defRPr/>
            </a:pPr>
            <a:r>
              <a:rPr lang="en-US" dirty="0"/>
              <a:t>T</a:t>
            </a:r>
            <a:r>
              <a:rPr lang="en-US" dirty="0" smtClean="0"/>
              <a:t>he F2S8 and F3S7 “high carbon” sensitivities are reserved, and the F3S2 and F6S8 friction/hurdles sensitivities are eliminated.</a:t>
            </a:r>
          </a:p>
          <a:p>
            <a:pPr marL="688975" lvl="2" indent="0" eaLnBrk="1" hangingPunct="1">
              <a:buNone/>
              <a:defRPr/>
            </a:pPr>
            <a:endParaRPr lang="en-US" i="1" dirty="0" smtClean="0"/>
          </a:p>
          <a:p>
            <a:pPr lvl="2" eaLnBrk="1" hangingPunct="1">
              <a:defRPr/>
            </a:pPr>
            <a:endParaRPr lang="en-US" i="1" dirty="0"/>
          </a:p>
          <a:p>
            <a:pPr marL="688975" lvl="2" indent="0" eaLnBrk="1" hangingPunct="1">
              <a:buNone/>
              <a:defRPr/>
            </a:pPr>
            <a:endParaRPr lang="en-US" i="1" dirty="0"/>
          </a:p>
          <a:p>
            <a:pPr lvl="2" eaLnBrk="1" hangingPunct="1">
              <a:defRPr/>
            </a:pPr>
            <a:endParaRPr lang="en-US" i="1" dirty="0" smtClean="0"/>
          </a:p>
          <a:p>
            <a:pPr lvl="2" eaLnBrk="1" hangingPunct="1">
              <a:defRPr/>
            </a:pPr>
            <a:endParaRPr lang="en-US" i="1" dirty="0" smtClean="0"/>
          </a:p>
          <a:p>
            <a:pPr marL="0" indent="0" eaLnBrk="1" hangingPunct="1">
              <a:buFontTx/>
              <a:buNone/>
              <a:defRPr/>
            </a:pPr>
            <a:endParaRPr lang="en-US" i="1" dirty="0" smtClean="0">
              <a:solidFill>
                <a:srgbClr val="000000"/>
              </a:solidFill>
            </a:endParaRPr>
          </a:p>
          <a:p>
            <a:pPr lvl="1" eaLnBrk="1" hangingPunct="1">
              <a:defRPr/>
            </a:pPr>
            <a:endParaRPr lang="en-US" i="1" dirty="0" smtClean="0"/>
          </a:p>
          <a:p>
            <a:pPr lvl="1" eaLnBrk="1" hangingPunct="1">
              <a:defRPr/>
            </a:pPr>
            <a:endParaRPr lang="en-US" i="1" dirty="0" smtClean="0"/>
          </a:p>
          <a:p>
            <a:pPr lvl="1" eaLnBrk="1" hangingPunct="1">
              <a:defRPr/>
            </a:pPr>
            <a:endParaRPr lang="en-US" dirty="0" smtClean="0"/>
          </a:p>
        </p:txBody>
      </p:sp>
      <p:sp>
        <p:nvSpPr>
          <p:cNvPr id="19461"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9462" name="TextBox 7"/>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spTree>
    <p:extLst>
      <p:ext uri="{BB962C8B-B14F-4D97-AF65-F5344CB8AC3E}">
        <p14:creationId xmlns:p14="http://schemas.microsoft.com/office/powerpoint/2010/main" val="1893794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71114D16-CC5B-4304-B893-591ACEF6F0D0}" type="slidenum">
              <a:rPr lang="en-GB" altLang="en-US" sz="800">
                <a:solidFill>
                  <a:srgbClr val="000000"/>
                </a:solidFill>
              </a:rPr>
              <a:pPr/>
              <a:t>1</a:t>
            </a:fld>
            <a:endParaRPr lang="en-GB" altLang="en-US" sz="800">
              <a:solidFill>
                <a:srgbClr val="000000"/>
              </a:solidFill>
            </a:endParaRPr>
          </a:p>
        </p:txBody>
      </p:sp>
      <p:sp>
        <p:nvSpPr>
          <p:cNvPr id="14339" name="Rectangle 2"/>
          <p:cNvSpPr>
            <a:spLocks noGrp="1" noChangeArrowheads="1"/>
          </p:cNvSpPr>
          <p:nvPr>
            <p:ph type="title" idx="4294967295"/>
          </p:nvPr>
        </p:nvSpPr>
        <p:spPr/>
        <p:txBody>
          <a:bodyPr/>
          <a:lstStyle/>
          <a:p>
            <a:r>
              <a:rPr lang="en-US" smtClean="0"/>
              <a:t>Overview</a:t>
            </a:r>
          </a:p>
        </p:txBody>
      </p:sp>
      <p:sp>
        <p:nvSpPr>
          <p:cNvPr id="14340" name="Rectangle 3"/>
          <p:cNvSpPr>
            <a:spLocks noGrp="1" noChangeArrowheads="1"/>
          </p:cNvSpPr>
          <p:nvPr>
            <p:ph type="body" idx="4294967295"/>
          </p:nvPr>
        </p:nvSpPr>
        <p:spPr/>
        <p:txBody>
          <a:bodyPr/>
          <a:lstStyle/>
          <a:p>
            <a:pPr eaLnBrk="1" hangingPunct="1">
              <a:defRPr/>
            </a:pPr>
            <a:r>
              <a:rPr lang="en-US" dirty="0" smtClean="0"/>
              <a:t>Using the EIPC stakeholder-approved input assumptions, CRA has completed modeling of: </a:t>
            </a:r>
          </a:p>
          <a:p>
            <a:pPr lvl="1" eaLnBrk="1" hangingPunct="1">
              <a:defRPr/>
            </a:pPr>
            <a:r>
              <a:rPr lang="en-US" dirty="0" smtClean="0">
                <a:solidFill>
                  <a:schemeClr val="accent4"/>
                </a:solidFill>
              </a:rPr>
              <a:t>Future 3 “</a:t>
            </a:r>
            <a:r>
              <a:rPr lang="en-US" dirty="0" smtClean="0"/>
              <a:t>Federal </a:t>
            </a:r>
            <a:r>
              <a:rPr lang="en-US" dirty="0"/>
              <a:t>Carbon Constraint – </a:t>
            </a:r>
            <a:r>
              <a:rPr lang="en-US" dirty="0" smtClean="0"/>
              <a:t>State/Regional Implementation” for: </a:t>
            </a:r>
          </a:p>
          <a:p>
            <a:pPr lvl="2" eaLnBrk="1" hangingPunct="1">
              <a:defRPr/>
            </a:pPr>
            <a:r>
              <a:rPr lang="en-US" i="1" dirty="0" smtClean="0">
                <a:solidFill>
                  <a:srgbClr val="0070C0"/>
                </a:solidFill>
              </a:rPr>
              <a:t>F3 Sensitivities: F3S3 through F3S12 (F3S2 and F3S7 are reserved)</a:t>
            </a:r>
          </a:p>
          <a:p>
            <a:pPr lvl="3" eaLnBrk="1" hangingPunct="1">
              <a:defRPr/>
            </a:pPr>
            <a:r>
              <a:rPr lang="en-US" sz="1200" dirty="0" smtClean="0"/>
              <a:t>The F3 “Hard Limits” selected by the SSC are applied in each of these sensitivities</a:t>
            </a:r>
          </a:p>
          <a:p>
            <a:pPr lvl="1" eaLnBrk="1" hangingPunct="1">
              <a:defRPr/>
            </a:pPr>
            <a:r>
              <a:rPr lang="en-US" i="1" dirty="0"/>
              <a:t>Future 4 </a:t>
            </a:r>
            <a:r>
              <a:rPr lang="en-US" i="1" dirty="0" smtClean="0"/>
              <a:t>“Aggressive EE/DR/DG/Smart Grid” </a:t>
            </a:r>
            <a:r>
              <a:rPr lang="en-US" i="1" dirty="0"/>
              <a:t>for</a:t>
            </a:r>
            <a:r>
              <a:rPr lang="en-US" i="1" dirty="0" smtClean="0"/>
              <a:t>:</a:t>
            </a:r>
          </a:p>
          <a:p>
            <a:pPr lvl="2" eaLnBrk="1" hangingPunct="1">
              <a:defRPr/>
            </a:pPr>
            <a:r>
              <a:rPr lang="en-US" i="1" dirty="0" smtClean="0">
                <a:solidFill>
                  <a:srgbClr val="0070C0"/>
                </a:solidFill>
              </a:rPr>
              <a:t>Future 4 Base (F4B) and Future 4 Sensitivities (F4S1-F4S3)</a:t>
            </a:r>
            <a:endParaRPr lang="en-US" dirty="0" smtClean="0">
              <a:solidFill>
                <a:srgbClr val="0070C0"/>
              </a:solidFill>
            </a:endParaRPr>
          </a:p>
          <a:p>
            <a:pPr lvl="1" eaLnBrk="1" hangingPunct="1">
              <a:defRPr/>
            </a:pPr>
            <a:r>
              <a:rPr lang="en-US" i="1" dirty="0" smtClean="0"/>
              <a:t>Future </a:t>
            </a:r>
            <a:r>
              <a:rPr lang="en-US" i="1" dirty="0"/>
              <a:t>5</a:t>
            </a:r>
            <a:r>
              <a:rPr lang="en-US" i="1" dirty="0" smtClean="0"/>
              <a:t> “National RPS – Top Down Implementation” for:</a:t>
            </a:r>
          </a:p>
          <a:p>
            <a:pPr lvl="2" eaLnBrk="1" hangingPunct="1">
              <a:defRPr/>
            </a:pPr>
            <a:r>
              <a:rPr lang="en-US" i="1" dirty="0" smtClean="0">
                <a:solidFill>
                  <a:srgbClr val="0070C0"/>
                </a:solidFill>
              </a:rPr>
              <a:t>Future 5 Base and 75% and 25% Soft Constraint Sensitivities (F5B, F5S1and F5S2)</a:t>
            </a:r>
          </a:p>
          <a:p>
            <a:pPr marL="688975" lvl="2" indent="0" eaLnBrk="1" hangingPunct="1">
              <a:buNone/>
              <a:defRPr/>
            </a:pPr>
            <a:endParaRPr lang="en-US" i="1" dirty="0" smtClean="0">
              <a:solidFill>
                <a:srgbClr val="0070C0"/>
              </a:solidFill>
            </a:endParaRPr>
          </a:p>
          <a:p>
            <a:pPr eaLnBrk="1" hangingPunct="1">
              <a:defRPr/>
            </a:pPr>
            <a:r>
              <a:rPr lang="en-US" dirty="0" smtClean="0"/>
              <a:t>Of the 80 total runs, 46 have now been completed.</a:t>
            </a:r>
          </a:p>
          <a:p>
            <a:pPr marL="341312" lvl="1" indent="0" eaLnBrk="1" hangingPunct="1">
              <a:buNone/>
              <a:defRPr/>
            </a:pPr>
            <a:endParaRPr lang="en-US" i="1" dirty="0" smtClean="0">
              <a:solidFill>
                <a:srgbClr val="0070C0"/>
              </a:solidFill>
            </a:endParaRPr>
          </a:p>
          <a:p>
            <a:pPr eaLnBrk="1" hangingPunct="1">
              <a:buFontTx/>
              <a:buNone/>
              <a:defRPr/>
            </a:pPr>
            <a:endParaRPr lang="en-US" dirty="0" smtClean="0"/>
          </a:p>
          <a:p>
            <a:pPr marL="0" indent="0" eaLnBrk="1" hangingPunct="1">
              <a:buFontTx/>
              <a:buNone/>
              <a:defRPr/>
            </a:pPr>
            <a:endParaRPr lang="en-US" dirty="0" smtClean="0"/>
          </a:p>
        </p:txBody>
      </p:sp>
      <p:sp>
        <p:nvSpPr>
          <p:cNvPr id="14341" name="TextBox 4"/>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474345BC-F1E8-4FC8-B056-9BEF7F3BA8CF}" type="slidenum">
              <a:rPr lang="en-GB" altLang="en-US" sz="800">
                <a:solidFill>
                  <a:srgbClr val="000000"/>
                </a:solidFill>
              </a:rPr>
              <a:pPr/>
              <a:t>2</a:t>
            </a:fld>
            <a:endParaRPr lang="en-GB" altLang="en-US" sz="800">
              <a:solidFill>
                <a:srgbClr val="000000"/>
              </a:solidFill>
            </a:endParaRPr>
          </a:p>
        </p:txBody>
      </p:sp>
      <p:sp>
        <p:nvSpPr>
          <p:cNvPr id="15363" name="Rectangle 2"/>
          <p:cNvSpPr>
            <a:spLocks noGrp="1" noChangeArrowheads="1"/>
          </p:cNvSpPr>
          <p:nvPr>
            <p:ph type="title" idx="4294967295"/>
          </p:nvPr>
        </p:nvSpPr>
        <p:spPr/>
        <p:txBody>
          <a:bodyPr/>
          <a:lstStyle/>
          <a:p>
            <a:r>
              <a:rPr lang="en-US" dirty="0" smtClean="0"/>
              <a:t>Future 2 and Future 3 Carbon Prices</a:t>
            </a:r>
          </a:p>
        </p:txBody>
      </p:sp>
      <p:sp>
        <p:nvSpPr>
          <p:cNvPr id="15364" name="Rectangle 3"/>
          <p:cNvSpPr>
            <a:spLocks noGrp="1" noChangeArrowheads="1"/>
          </p:cNvSpPr>
          <p:nvPr>
            <p:ph type="body" idx="4294967295"/>
          </p:nvPr>
        </p:nvSpPr>
        <p:spPr>
          <a:xfrm>
            <a:off x="455613" y="1531938"/>
            <a:ext cx="8231187" cy="4113212"/>
          </a:xfrm>
        </p:spPr>
        <p:txBody>
          <a:bodyPr/>
          <a:lstStyle/>
          <a:p>
            <a:pPr marL="227013" lvl="1" indent="-227013" eaLnBrk="1" hangingPunct="1">
              <a:buFontTx/>
              <a:buChar char="•"/>
            </a:pPr>
            <a:r>
              <a:rPr lang="en-US" dirty="0" smtClean="0"/>
              <a:t>The same </a:t>
            </a:r>
            <a:r>
              <a:rPr lang="en-US" dirty="0"/>
              <a:t>carbon prices </a:t>
            </a:r>
            <a:r>
              <a:rPr lang="en-US" dirty="0" smtClean="0"/>
              <a:t>derived </a:t>
            </a:r>
            <a:r>
              <a:rPr lang="en-US" dirty="0"/>
              <a:t>in </a:t>
            </a:r>
            <a:r>
              <a:rPr lang="en-US" dirty="0" smtClean="0"/>
              <a:t>Future 2 were applied </a:t>
            </a:r>
            <a:r>
              <a:rPr lang="en-US" dirty="0"/>
              <a:t>in </a:t>
            </a:r>
            <a:r>
              <a:rPr lang="en-US" dirty="0" smtClean="0"/>
              <a:t>NEEM in Future 3 (20</a:t>
            </a:r>
            <a:r>
              <a:rPr lang="en-US" dirty="0"/>
              <a:t>% lower in </a:t>
            </a:r>
            <a:r>
              <a:rPr lang="en-US" dirty="0" smtClean="0"/>
              <a:t>F2S9 and F3S8). </a:t>
            </a:r>
            <a:endParaRPr lang="en-US" dirty="0">
              <a:solidFill>
                <a:srgbClr val="FF0000"/>
              </a:solidFill>
            </a:endParaRPr>
          </a:p>
          <a:p>
            <a:pPr marL="341312" lvl="1" indent="0" eaLnBrk="1" hangingPunct="1">
              <a:buNone/>
            </a:pPr>
            <a:endParaRPr lang="en-US" dirty="0" smtClean="0"/>
          </a:p>
          <a:p>
            <a:pPr lvl="1" eaLnBrk="1" hangingPunct="1"/>
            <a:endParaRPr lang="en-US" dirty="0" smtClean="0"/>
          </a:p>
          <a:p>
            <a:pPr eaLnBrk="1" hangingPunct="1"/>
            <a:endParaRPr lang="en-US" dirty="0" smtClean="0"/>
          </a:p>
          <a:p>
            <a:pPr marL="0" indent="0" eaLnBrk="1" hangingPunct="1">
              <a:buNone/>
            </a:pPr>
            <a:endParaRPr lang="en-US" dirty="0" smtClean="0"/>
          </a:p>
          <a:p>
            <a:pPr eaLnBrk="1" hangingPunct="1"/>
            <a:endParaRPr lang="en-US" i="1" dirty="0" smtClean="0"/>
          </a:p>
        </p:txBody>
      </p:sp>
      <p:sp>
        <p:nvSpPr>
          <p:cNvPr id="15365" name="TextBox 4"/>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sp>
        <p:nvSpPr>
          <p:cNvPr id="2" name="TextBox 1"/>
          <p:cNvSpPr txBox="1"/>
          <p:nvPr/>
        </p:nvSpPr>
        <p:spPr>
          <a:xfrm>
            <a:off x="3171374" y="2247900"/>
            <a:ext cx="2127505" cy="461665"/>
          </a:xfrm>
          <a:prstGeom prst="rect">
            <a:avLst/>
          </a:prstGeom>
          <a:noFill/>
        </p:spPr>
        <p:txBody>
          <a:bodyPr wrap="none" rtlCol="0">
            <a:spAutoFit/>
          </a:bodyPr>
          <a:lstStyle/>
          <a:p>
            <a:pPr algn="ctr"/>
            <a:r>
              <a:rPr lang="en-US" sz="1200" b="1" dirty="0" smtClean="0"/>
              <a:t>Economy-wide CO</a:t>
            </a:r>
            <a:r>
              <a:rPr lang="en-US" sz="1200" b="1" baseline="-25000" dirty="0" smtClean="0"/>
              <a:t>2 </a:t>
            </a:r>
            <a:r>
              <a:rPr lang="en-US" sz="1200" b="1" dirty="0" smtClean="0"/>
              <a:t>Price </a:t>
            </a:r>
          </a:p>
          <a:p>
            <a:pPr algn="ctr"/>
            <a:r>
              <a:rPr lang="en-US" sz="1200" i="1" dirty="0" smtClean="0"/>
              <a:t>(2010$/metric ton) </a:t>
            </a:r>
            <a:endParaRPr lang="en-US" sz="1200"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959" y="2804815"/>
            <a:ext cx="4896333"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578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3</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2 Results (from June 13)</a:t>
            </a:r>
          </a:p>
        </p:txBody>
      </p:sp>
      <p:sp>
        <p:nvSpPr>
          <p:cNvPr id="17412" name="Rectangle 3"/>
          <p:cNvSpPr>
            <a:spLocks noGrp="1" noChangeArrowheads="1"/>
          </p:cNvSpPr>
          <p:nvPr>
            <p:ph type="body" idx="4294967295"/>
          </p:nvPr>
        </p:nvSpPr>
        <p:spPr>
          <a:xfrm>
            <a:off x="457200" y="888683"/>
            <a:ext cx="8231187" cy="4635500"/>
          </a:xfrm>
        </p:spPr>
        <p:txBody>
          <a:bodyPr/>
          <a:lstStyle/>
          <a:p>
            <a:pPr eaLnBrk="1" hangingPunct="1"/>
            <a:r>
              <a:rPr lang="en-US" dirty="0"/>
              <a:t>T</a:t>
            </a:r>
            <a:r>
              <a:rPr lang="en-US" dirty="0" smtClean="0"/>
              <a:t>otal EI capacity in 2030 is shown below by type for Future 2 (Federal Carbon – National Implementation) in comparison to the BAU.</a:t>
            </a:r>
          </a:p>
          <a:p>
            <a:pPr lvl="1" eaLnBrk="1" hangingPunct="1"/>
            <a:endParaRPr lang="en-US" i="1" dirty="0" smtClean="0">
              <a:solidFill>
                <a:srgbClr val="0070C0"/>
              </a:solidFill>
            </a:endParaRPr>
          </a:p>
        </p:txBody>
      </p:sp>
      <p:sp>
        <p:nvSpPr>
          <p:cNvPr id="17413" name="Text Box 11"/>
          <p:cNvSpPr txBox="1">
            <a:spLocks noChangeArrowheads="1"/>
          </p:cNvSpPr>
          <p:nvPr/>
        </p:nvSpPr>
        <p:spPr bwMode="gray">
          <a:xfrm>
            <a:off x="989803" y="1476308"/>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Installed 2030 EI Capacity by Type:  BAU vs. Future 2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2" name="Table 1"/>
          <p:cNvGraphicFramePr>
            <a:graphicFrameLocks noGrp="1"/>
          </p:cNvGraphicFramePr>
          <p:nvPr>
            <p:extLst>
              <p:ext uri="{D42A27DB-BD31-4B8C-83A1-F6EECF244321}">
                <p14:modId xmlns:p14="http://schemas.microsoft.com/office/powerpoint/2010/main" val="1829052267"/>
              </p:ext>
            </p:extLst>
          </p:nvPr>
        </p:nvGraphicFramePr>
        <p:xfrm>
          <a:off x="1278731" y="2072448"/>
          <a:ext cx="6337301" cy="2914650"/>
        </p:xfrm>
        <a:graphic>
          <a:graphicData uri="http://schemas.openxmlformats.org/drawingml/2006/table">
            <a:tbl>
              <a:tblPr/>
              <a:tblGrid>
                <a:gridCol w="1216378">
                  <a:extLst>
                    <a:ext uri="{9D8B030D-6E8A-4147-A177-3AD203B41FA5}">
                      <a16:colId xmlns:a16="http://schemas.microsoft.com/office/drawing/2014/main" val="20000"/>
                    </a:ext>
                  </a:extLst>
                </a:gridCol>
                <a:gridCol w="549126">
                  <a:extLst>
                    <a:ext uri="{9D8B030D-6E8A-4147-A177-3AD203B41FA5}">
                      <a16:colId xmlns:a16="http://schemas.microsoft.com/office/drawing/2014/main" val="20001"/>
                    </a:ext>
                  </a:extLst>
                </a:gridCol>
                <a:gridCol w="102163">
                  <a:extLst>
                    <a:ext uri="{9D8B030D-6E8A-4147-A177-3AD203B41FA5}">
                      <a16:colId xmlns:a16="http://schemas.microsoft.com/office/drawing/2014/main" val="20002"/>
                    </a:ext>
                  </a:extLst>
                </a:gridCol>
                <a:gridCol w="411845">
                  <a:extLst>
                    <a:ext uri="{9D8B030D-6E8A-4147-A177-3AD203B41FA5}">
                      <a16:colId xmlns:a16="http://schemas.microsoft.com/office/drawing/2014/main" val="20003"/>
                    </a:ext>
                  </a:extLst>
                </a:gridCol>
                <a:gridCol w="354378">
                  <a:extLst>
                    <a:ext uri="{9D8B030D-6E8A-4147-A177-3AD203B41FA5}">
                      <a16:colId xmlns:a16="http://schemas.microsoft.com/office/drawing/2014/main" val="20004"/>
                    </a:ext>
                  </a:extLst>
                </a:gridCol>
                <a:gridCol w="354378">
                  <a:extLst>
                    <a:ext uri="{9D8B030D-6E8A-4147-A177-3AD203B41FA5}">
                      <a16:colId xmlns:a16="http://schemas.microsoft.com/office/drawing/2014/main" val="20005"/>
                    </a:ext>
                  </a:extLst>
                </a:gridCol>
                <a:gridCol w="363956">
                  <a:extLst>
                    <a:ext uri="{9D8B030D-6E8A-4147-A177-3AD203B41FA5}">
                      <a16:colId xmlns:a16="http://schemas.microsoft.com/office/drawing/2014/main" val="20006"/>
                    </a:ext>
                  </a:extLst>
                </a:gridCol>
                <a:gridCol w="363956">
                  <a:extLst>
                    <a:ext uri="{9D8B030D-6E8A-4147-A177-3AD203B41FA5}">
                      <a16:colId xmlns:a16="http://schemas.microsoft.com/office/drawing/2014/main" val="20007"/>
                    </a:ext>
                  </a:extLst>
                </a:gridCol>
                <a:gridCol w="363956">
                  <a:extLst>
                    <a:ext uri="{9D8B030D-6E8A-4147-A177-3AD203B41FA5}">
                      <a16:colId xmlns:a16="http://schemas.microsoft.com/office/drawing/2014/main" val="20008"/>
                    </a:ext>
                  </a:extLst>
                </a:gridCol>
                <a:gridCol w="363956">
                  <a:extLst>
                    <a:ext uri="{9D8B030D-6E8A-4147-A177-3AD203B41FA5}">
                      <a16:colId xmlns:a16="http://schemas.microsoft.com/office/drawing/2014/main" val="20009"/>
                    </a:ext>
                  </a:extLst>
                </a:gridCol>
                <a:gridCol w="363956">
                  <a:extLst>
                    <a:ext uri="{9D8B030D-6E8A-4147-A177-3AD203B41FA5}">
                      <a16:colId xmlns:a16="http://schemas.microsoft.com/office/drawing/2014/main" val="20010"/>
                    </a:ext>
                  </a:extLst>
                </a:gridCol>
                <a:gridCol w="354378">
                  <a:extLst>
                    <a:ext uri="{9D8B030D-6E8A-4147-A177-3AD203B41FA5}">
                      <a16:colId xmlns:a16="http://schemas.microsoft.com/office/drawing/2014/main" val="20011"/>
                    </a:ext>
                  </a:extLst>
                </a:gridCol>
                <a:gridCol w="357571">
                  <a:extLst>
                    <a:ext uri="{9D8B030D-6E8A-4147-A177-3AD203B41FA5}">
                      <a16:colId xmlns:a16="http://schemas.microsoft.com/office/drawing/2014/main" val="20012"/>
                    </a:ext>
                  </a:extLst>
                </a:gridCol>
                <a:gridCol w="408652">
                  <a:extLst>
                    <a:ext uri="{9D8B030D-6E8A-4147-A177-3AD203B41FA5}">
                      <a16:colId xmlns:a16="http://schemas.microsoft.com/office/drawing/2014/main" val="20013"/>
                    </a:ext>
                  </a:extLst>
                </a:gridCol>
                <a:gridCol w="408652">
                  <a:extLst>
                    <a:ext uri="{9D8B030D-6E8A-4147-A177-3AD203B41FA5}">
                      <a16:colId xmlns:a16="http://schemas.microsoft.com/office/drawing/2014/main" val="20014"/>
                    </a:ext>
                  </a:extLst>
                </a:gridCol>
              </a:tblGrid>
              <a:tr h="161925">
                <a:tc>
                  <a:txBody>
                    <a:bodyPr/>
                    <a:lstStyle/>
                    <a:p>
                      <a:pPr algn="l" fontAlgn="b"/>
                      <a:endParaRPr lang="en-US" sz="9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9">
                  <a:txBody>
                    <a:bodyPr/>
                    <a:lstStyle/>
                    <a:p>
                      <a:pPr algn="l" fontAlgn="b"/>
                      <a:r>
                        <a:rPr lang="en-US" sz="900" b="1" i="0" u="none" strike="noStrike" dirty="0">
                          <a:solidFill>
                            <a:srgbClr val="000000"/>
                          </a:solidFill>
                          <a:effectLst/>
                          <a:latin typeface="Arial"/>
                        </a:rPr>
                        <a:t>                                                       Installed Capacity in 2030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F1S3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F2S7</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F2S11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Total</a:t>
                      </a: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BAU</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Fed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50%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High</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Low</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ExHi</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Low</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Low</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ExLo</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Hard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2010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Base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CO2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Soft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Soft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Frict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Load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Load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Gas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Gas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CO2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Rnw$</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Limit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1925">
                <a:tc>
                  <a:txBody>
                    <a:bodyPr/>
                    <a:lstStyle/>
                    <a:p>
                      <a:pPr algn="l" fontAlgn="b"/>
                      <a:r>
                        <a:rPr lang="en-US" sz="900" b="1" i="0" u="none" strike="noStrike">
                          <a:solidFill>
                            <a:srgbClr val="000000"/>
                          </a:solidFill>
                          <a:effectLst/>
                          <a:latin typeface="Arial"/>
                        </a:rPr>
                        <a:t>Coal</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272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22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61925">
                <a:tc>
                  <a:txBody>
                    <a:bodyPr/>
                    <a:lstStyle/>
                    <a:p>
                      <a:pPr algn="l" fontAlgn="b"/>
                      <a:r>
                        <a:rPr lang="en-US" sz="900" b="1" i="0" u="none" strike="noStrike">
                          <a:solidFill>
                            <a:srgbClr val="000000"/>
                          </a:solidFill>
                          <a:effectLst/>
                          <a:latin typeface="Arial"/>
                        </a:rPr>
                        <a:t>Nuclear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131</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161925">
                <a:tc>
                  <a:txBody>
                    <a:bodyPr/>
                    <a:lstStyle/>
                    <a:p>
                      <a:pPr algn="l" fontAlgn="b"/>
                      <a:r>
                        <a:rPr lang="en-US" sz="900" b="1" i="0" u="none" strike="noStrike">
                          <a:solidFill>
                            <a:srgbClr val="000000"/>
                          </a:solidFill>
                          <a:effectLst/>
                          <a:latin typeface="Arial"/>
                        </a:rPr>
                        <a:t>CC</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133</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202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246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230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306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166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170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265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240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226</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161925">
                <a:tc>
                  <a:txBody>
                    <a:bodyPr/>
                    <a:lstStyle/>
                    <a:p>
                      <a:pPr algn="l" fontAlgn="b"/>
                      <a:r>
                        <a:rPr lang="en-US" sz="900" b="1" i="0" u="none" strike="noStrike">
                          <a:solidFill>
                            <a:srgbClr val="000000"/>
                          </a:solidFill>
                          <a:effectLst/>
                          <a:latin typeface="Arial"/>
                        </a:rPr>
                        <a:t>CT</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112</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161925">
                <a:tc>
                  <a:txBody>
                    <a:bodyPr/>
                    <a:lstStyle/>
                    <a:p>
                      <a:pPr algn="l" fontAlgn="b"/>
                      <a:r>
                        <a:rPr lang="en-US" sz="900" b="1" i="0" u="none" strike="noStrike">
                          <a:solidFill>
                            <a:srgbClr val="000000"/>
                          </a:solidFill>
                          <a:effectLst/>
                          <a:latin typeface="Arial"/>
                        </a:rPr>
                        <a:t>Steam Oil/Gas</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75</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29</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161925">
                <a:tc>
                  <a:txBody>
                    <a:bodyPr/>
                    <a:lstStyle/>
                    <a:p>
                      <a:pPr algn="l" fontAlgn="b"/>
                      <a:r>
                        <a:rPr lang="en-US" sz="900" b="1" i="0" u="none" strike="noStrike">
                          <a:solidFill>
                            <a:srgbClr val="000000"/>
                          </a:solidFill>
                          <a:effectLst/>
                          <a:latin typeface="Arial"/>
                        </a:rPr>
                        <a:t>Hydro</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45</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161925">
                <a:tc>
                  <a:txBody>
                    <a:bodyPr/>
                    <a:lstStyle/>
                    <a:p>
                      <a:pPr algn="l" fontAlgn="b"/>
                      <a:r>
                        <a:rPr lang="en-US" sz="900" b="1" i="0" u="none" strike="noStrike">
                          <a:solidFill>
                            <a:srgbClr val="000000"/>
                          </a:solidFill>
                          <a:effectLst/>
                          <a:latin typeface="Arial"/>
                        </a:rPr>
                        <a:t>On-Shore Wind</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282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315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320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385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232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348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243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279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357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317</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161925">
                <a:tc>
                  <a:txBody>
                    <a:bodyPr/>
                    <a:lstStyle/>
                    <a:p>
                      <a:pPr algn="l" fontAlgn="b"/>
                      <a:r>
                        <a:rPr lang="en-US" sz="900" b="1" i="0" u="none" strike="noStrike">
                          <a:solidFill>
                            <a:srgbClr val="000000"/>
                          </a:solidFill>
                          <a:effectLst/>
                          <a:latin typeface="Arial"/>
                        </a:rPr>
                        <a:t>Off-Shore Wind</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161925">
                <a:tc>
                  <a:txBody>
                    <a:bodyPr/>
                    <a:lstStyle/>
                    <a:p>
                      <a:pPr algn="l" fontAlgn="b"/>
                      <a:r>
                        <a:rPr lang="en-US" sz="900" b="1" i="0" u="none" strike="noStrike">
                          <a:solidFill>
                            <a:srgbClr val="000000"/>
                          </a:solidFill>
                          <a:effectLst/>
                          <a:latin typeface="Arial"/>
                        </a:rPr>
                        <a:t>Other Renewable</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161925">
                <a:tc>
                  <a:txBody>
                    <a:bodyPr/>
                    <a:lstStyle/>
                    <a:p>
                      <a:pPr algn="l" fontAlgn="b"/>
                      <a:r>
                        <a:rPr lang="en-US" sz="900" b="1" i="0" u="none" strike="noStrike">
                          <a:solidFill>
                            <a:srgbClr val="000000"/>
                          </a:solidFill>
                          <a:effectLst/>
                          <a:latin typeface="Arial"/>
                        </a:rPr>
                        <a:t>New HQ/Maritimes</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161925">
                <a:tc>
                  <a:txBody>
                    <a:bodyPr/>
                    <a:lstStyle/>
                    <a:p>
                      <a:pPr algn="l" fontAlgn="b"/>
                      <a:r>
                        <a:rPr lang="en-US" sz="900" b="1" i="0" u="none" strike="noStrike">
                          <a:solidFill>
                            <a:srgbClr val="000000"/>
                          </a:solidFill>
                          <a:effectLst/>
                          <a:latin typeface="Arial"/>
                        </a:rPr>
                        <a:t>Other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1925">
                <a:tc>
                  <a:txBody>
                    <a:bodyPr/>
                    <a:lstStyle/>
                    <a:p>
                      <a:pPr algn="l" fontAlgn="b"/>
                      <a:r>
                        <a:rPr lang="en-US" sz="900" b="1" i="0" u="none" strike="noStrike">
                          <a:solidFill>
                            <a:srgbClr val="000000"/>
                          </a:solidFill>
                          <a:effectLst/>
                          <a:latin typeface="Arial"/>
                        </a:rPr>
                        <a:t>Total w/o 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783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927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1,147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731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965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866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898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967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161925">
                <a:tc>
                  <a:txBody>
                    <a:bodyPr/>
                    <a:lstStyle/>
                    <a:p>
                      <a:pPr algn="l" fontAlgn="b"/>
                      <a:r>
                        <a:rPr lang="en-US" sz="900" b="1" i="0" u="none" strike="noStrike">
                          <a:solidFill>
                            <a:srgbClr val="000000"/>
                          </a:solidFill>
                          <a:effectLst/>
                          <a:latin typeface="Arial"/>
                        </a:rPr>
                        <a:t>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58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61925">
                <a:tc>
                  <a:txBody>
                    <a:bodyPr/>
                    <a:lstStyle/>
                    <a:p>
                      <a:pPr algn="l" fontAlgn="b"/>
                      <a:r>
                        <a:rPr lang="en-US" sz="900" b="1" i="0" u="none" strike="noStrike">
                          <a:solidFill>
                            <a:srgbClr val="000000"/>
                          </a:solidFill>
                          <a:effectLst/>
                          <a:latin typeface="Arial"/>
                        </a:rPr>
                        <a:t>Total w/DR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816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971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998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1,232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789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1,035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937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969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1,037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Arial"/>
                        </a:rPr>
                        <a:t>1,003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89205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4</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3 Results</a:t>
            </a:r>
          </a:p>
        </p:txBody>
      </p:sp>
      <p:sp>
        <p:nvSpPr>
          <p:cNvPr id="17412" name="Rectangle 3"/>
          <p:cNvSpPr>
            <a:spLocks noGrp="1" noChangeArrowheads="1"/>
          </p:cNvSpPr>
          <p:nvPr>
            <p:ph type="body" idx="4294967295"/>
          </p:nvPr>
        </p:nvSpPr>
        <p:spPr>
          <a:xfrm>
            <a:off x="457200" y="888683"/>
            <a:ext cx="8231187" cy="4635500"/>
          </a:xfrm>
        </p:spPr>
        <p:txBody>
          <a:bodyPr/>
          <a:lstStyle/>
          <a:p>
            <a:pPr eaLnBrk="1" hangingPunct="1"/>
            <a:r>
              <a:rPr lang="en-US" dirty="0"/>
              <a:t>T</a:t>
            </a:r>
            <a:r>
              <a:rPr lang="en-US" dirty="0" smtClean="0"/>
              <a:t>otal EI capacity in 2030 is shown below by type for Future 3 (Federal Carbon – Regional/State Implementation) in comparison to the BAU.</a:t>
            </a:r>
          </a:p>
          <a:p>
            <a:pPr lvl="1" eaLnBrk="1" hangingPunct="1"/>
            <a:r>
              <a:rPr lang="en-US" dirty="0" smtClean="0">
                <a:solidFill>
                  <a:srgbClr val="0070C0"/>
                </a:solidFill>
              </a:rPr>
              <a:t>F3S12 (Hard limits) builds are close to F3S1 (75%).  Hard limits are used in F3S3 through F3S12.  </a:t>
            </a:r>
          </a:p>
          <a:p>
            <a:pPr lvl="1" eaLnBrk="1" hangingPunct="1"/>
            <a:r>
              <a:rPr lang="en-US" dirty="0" smtClean="0">
                <a:solidFill>
                  <a:srgbClr val="0070C0"/>
                </a:solidFill>
              </a:rPr>
              <a:t>Low gas/low CO</a:t>
            </a:r>
            <a:r>
              <a:rPr lang="en-US" baseline="-25000" dirty="0" smtClean="0">
                <a:solidFill>
                  <a:srgbClr val="0070C0"/>
                </a:solidFill>
              </a:rPr>
              <a:t>2</a:t>
            </a:r>
            <a:r>
              <a:rPr lang="en-US" dirty="0" smtClean="0">
                <a:solidFill>
                  <a:srgbClr val="0070C0"/>
                </a:solidFill>
              </a:rPr>
              <a:t> increase CC builds and reduce wind builds.  High nuclear cost swaps CCs for nukes.  High Canadian hydro imports do not change the overall EI results materially.</a:t>
            </a:r>
          </a:p>
          <a:p>
            <a:pPr lvl="1" eaLnBrk="1" hangingPunct="1"/>
            <a:r>
              <a:rPr lang="en-US" dirty="0" smtClean="0">
                <a:solidFill>
                  <a:srgbClr val="0070C0"/>
                </a:solidFill>
              </a:rPr>
              <a:t>Additional “Other Renewables” are constructed in extra-low renewable costs in F3 (unlike F2).</a:t>
            </a:r>
          </a:p>
          <a:p>
            <a:pPr lvl="1" eaLnBrk="1" hangingPunct="1"/>
            <a:endParaRPr lang="en-US" i="1" dirty="0" smtClean="0">
              <a:solidFill>
                <a:srgbClr val="0070C0"/>
              </a:solidFill>
            </a:endParaRPr>
          </a:p>
        </p:txBody>
      </p:sp>
      <p:sp>
        <p:nvSpPr>
          <p:cNvPr id="17413" name="Text Box 11"/>
          <p:cNvSpPr txBox="1">
            <a:spLocks noChangeArrowheads="1"/>
          </p:cNvSpPr>
          <p:nvPr/>
        </p:nvSpPr>
        <p:spPr bwMode="gray">
          <a:xfrm>
            <a:off x="1018381" y="2541487"/>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Installed 2030 EI Capacity by Type:  BAU vs. Future 3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4" name="Table 3"/>
          <p:cNvGraphicFramePr>
            <a:graphicFrameLocks noGrp="1"/>
          </p:cNvGraphicFramePr>
          <p:nvPr>
            <p:extLst>
              <p:ext uri="{D42A27DB-BD31-4B8C-83A1-F6EECF244321}">
                <p14:modId xmlns:p14="http://schemas.microsoft.com/office/powerpoint/2010/main" val="1745759329"/>
              </p:ext>
            </p:extLst>
          </p:nvPr>
        </p:nvGraphicFramePr>
        <p:xfrm>
          <a:off x="1378739" y="2912269"/>
          <a:ext cx="6337301" cy="2914650"/>
        </p:xfrm>
        <a:graphic>
          <a:graphicData uri="http://schemas.openxmlformats.org/drawingml/2006/table">
            <a:tbl>
              <a:tblPr/>
              <a:tblGrid>
                <a:gridCol w="1214543">
                  <a:extLst>
                    <a:ext uri="{9D8B030D-6E8A-4147-A177-3AD203B41FA5}">
                      <a16:colId xmlns:a16="http://schemas.microsoft.com/office/drawing/2014/main" val="20000"/>
                    </a:ext>
                  </a:extLst>
                </a:gridCol>
                <a:gridCol w="548298">
                  <a:extLst>
                    <a:ext uri="{9D8B030D-6E8A-4147-A177-3AD203B41FA5}">
                      <a16:colId xmlns:a16="http://schemas.microsoft.com/office/drawing/2014/main" val="20001"/>
                    </a:ext>
                  </a:extLst>
                </a:gridCol>
                <a:gridCol w="102009">
                  <a:extLst>
                    <a:ext uri="{9D8B030D-6E8A-4147-A177-3AD203B41FA5}">
                      <a16:colId xmlns:a16="http://schemas.microsoft.com/office/drawing/2014/main" val="20002"/>
                    </a:ext>
                  </a:extLst>
                </a:gridCol>
                <a:gridCol w="411223">
                  <a:extLst>
                    <a:ext uri="{9D8B030D-6E8A-4147-A177-3AD203B41FA5}">
                      <a16:colId xmlns:a16="http://schemas.microsoft.com/office/drawing/2014/main" val="20003"/>
                    </a:ext>
                  </a:extLst>
                </a:gridCol>
                <a:gridCol w="353843">
                  <a:extLst>
                    <a:ext uri="{9D8B030D-6E8A-4147-A177-3AD203B41FA5}">
                      <a16:colId xmlns:a16="http://schemas.microsoft.com/office/drawing/2014/main" val="20004"/>
                    </a:ext>
                  </a:extLst>
                </a:gridCol>
                <a:gridCol w="353843">
                  <a:extLst>
                    <a:ext uri="{9D8B030D-6E8A-4147-A177-3AD203B41FA5}">
                      <a16:colId xmlns:a16="http://schemas.microsoft.com/office/drawing/2014/main" val="20005"/>
                    </a:ext>
                  </a:extLst>
                </a:gridCol>
                <a:gridCol w="363407">
                  <a:extLst>
                    <a:ext uri="{9D8B030D-6E8A-4147-A177-3AD203B41FA5}">
                      <a16:colId xmlns:a16="http://schemas.microsoft.com/office/drawing/2014/main" val="20006"/>
                    </a:ext>
                  </a:extLst>
                </a:gridCol>
                <a:gridCol w="363407">
                  <a:extLst>
                    <a:ext uri="{9D8B030D-6E8A-4147-A177-3AD203B41FA5}">
                      <a16:colId xmlns:a16="http://schemas.microsoft.com/office/drawing/2014/main" val="20007"/>
                    </a:ext>
                  </a:extLst>
                </a:gridCol>
                <a:gridCol w="363407">
                  <a:extLst>
                    <a:ext uri="{9D8B030D-6E8A-4147-A177-3AD203B41FA5}">
                      <a16:colId xmlns:a16="http://schemas.microsoft.com/office/drawing/2014/main" val="20008"/>
                    </a:ext>
                  </a:extLst>
                </a:gridCol>
                <a:gridCol w="363407">
                  <a:extLst>
                    <a:ext uri="{9D8B030D-6E8A-4147-A177-3AD203B41FA5}">
                      <a16:colId xmlns:a16="http://schemas.microsoft.com/office/drawing/2014/main" val="20009"/>
                    </a:ext>
                  </a:extLst>
                </a:gridCol>
                <a:gridCol w="369782">
                  <a:extLst>
                    <a:ext uri="{9D8B030D-6E8A-4147-A177-3AD203B41FA5}">
                      <a16:colId xmlns:a16="http://schemas.microsoft.com/office/drawing/2014/main" val="20010"/>
                    </a:ext>
                  </a:extLst>
                </a:gridCol>
                <a:gridCol w="357031">
                  <a:extLst>
                    <a:ext uri="{9D8B030D-6E8A-4147-A177-3AD203B41FA5}">
                      <a16:colId xmlns:a16="http://schemas.microsoft.com/office/drawing/2014/main" val="20011"/>
                    </a:ext>
                  </a:extLst>
                </a:gridCol>
                <a:gridCol w="357031">
                  <a:extLst>
                    <a:ext uri="{9D8B030D-6E8A-4147-A177-3AD203B41FA5}">
                      <a16:colId xmlns:a16="http://schemas.microsoft.com/office/drawing/2014/main" val="20012"/>
                    </a:ext>
                  </a:extLst>
                </a:gridCol>
                <a:gridCol w="408035">
                  <a:extLst>
                    <a:ext uri="{9D8B030D-6E8A-4147-A177-3AD203B41FA5}">
                      <a16:colId xmlns:a16="http://schemas.microsoft.com/office/drawing/2014/main" val="20013"/>
                    </a:ext>
                  </a:extLst>
                </a:gridCol>
                <a:gridCol w="408035">
                  <a:extLst>
                    <a:ext uri="{9D8B030D-6E8A-4147-A177-3AD203B41FA5}">
                      <a16:colId xmlns:a16="http://schemas.microsoft.com/office/drawing/2014/main" val="20014"/>
                    </a:ext>
                  </a:extLst>
                </a:gridCol>
              </a:tblGrid>
              <a:tr h="161925">
                <a:tc>
                  <a:txBody>
                    <a:bodyPr/>
                    <a:lstStyle/>
                    <a:p>
                      <a:pPr algn="l" fontAlgn="b"/>
                      <a:endParaRPr lang="en-US" sz="9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l" fontAlgn="b"/>
                      <a:r>
                        <a:rPr lang="en-US" sz="900" b="1" i="0" u="none" strike="noStrike">
                          <a:solidFill>
                            <a:srgbClr val="000000"/>
                          </a:solidFill>
                          <a:effectLst/>
                          <a:latin typeface="Arial"/>
                        </a:rPr>
                        <a:t>                                   Installed Capacity in 2030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0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F1S3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F3S9</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F3S10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F3S11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F3S12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Total</a:t>
                      </a:r>
                    </a:p>
                  </a:txBody>
                  <a:tcPr marL="9525" marR="9525" marT="9525" marB="0" anchor="b">
                    <a:lnL>
                      <a:noFill/>
                    </a:lnL>
                    <a:lnR>
                      <a:noFill/>
                    </a:lnR>
                    <a:lnT>
                      <a:noFill/>
                    </a:lnT>
                    <a:lnB>
                      <a:noFill/>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BAU</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Reg</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High</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Low</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ExHi</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Low</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Low</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Hi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HiCN</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ExLo</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solidFill>
                            <a:srgbClr val="000000"/>
                          </a:solidFill>
                          <a:effectLst/>
                          <a:latin typeface="Arial"/>
                        </a:rPr>
                        <a:t>Hard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61925">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2010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Base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CO2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Soft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Load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Load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Gas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Gas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CO2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Nuke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Impt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Rnw$</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Limit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1925">
                <a:tc>
                  <a:txBody>
                    <a:bodyPr/>
                    <a:lstStyle/>
                    <a:p>
                      <a:pPr algn="l" fontAlgn="b"/>
                      <a:r>
                        <a:rPr lang="en-US" sz="900" b="1" i="0" u="none" strike="noStrike">
                          <a:solidFill>
                            <a:srgbClr val="000000"/>
                          </a:solidFill>
                          <a:effectLst/>
                          <a:latin typeface="Arial"/>
                        </a:rPr>
                        <a:t>Coal</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272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40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Arial"/>
                        </a:rPr>
                        <a:t>66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24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39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61925">
                <a:tc>
                  <a:txBody>
                    <a:bodyPr/>
                    <a:lstStyle/>
                    <a:p>
                      <a:pPr algn="l" fontAlgn="b"/>
                      <a:r>
                        <a:rPr lang="en-US" sz="900" b="1" i="0" u="none" strike="noStrike">
                          <a:solidFill>
                            <a:srgbClr val="000000"/>
                          </a:solidFill>
                          <a:effectLst/>
                          <a:latin typeface="Arial"/>
                        </a:rPr>
                        <a:t>Nuclear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137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134</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161925">
                <a:tc>
                  <a:txBody>
                    <a:bodyPr/>
                    <a:lstStyle/>
                    <a:p>
                      <a:pPr algn="l" fontAlgn="b"/>
                      <a:r>
                        <a:rPr lang="en-US" sz="900" b="1" i="0" u="none" strike="noStrike">
                          <a:solidFill>
                            <a:srgbClr val="000000"/>
                          </a:solidFill>
                          <a:effectLst/>
                          <a:latin typeface="Arial"/>
                        </a:rPr>
                        <a:t>CC</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133</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202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256</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335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287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267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269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252</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161925">
                <a:tc>
                  <a:txBody>
                    <a:bodyPr/>
                    <a:lstStyle/>
                    <a:p>
                      <a:pPr algn="l" fontAlgn="b"/>
                      <a:r>
                        <a:rPr lang="en-US" sz="900" b="1" i="0" u="none" strike="noStrike">
                          <a:solidFill>
                            <a:srgbClr val="000000"/>
                          </a:solidFill>
                          <a:effectLst/>
                          <a:latin typeface="Arial"/>
                        </a:rPr>
                        <a:t>CT</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128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84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105</a:t>
                      </a: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161925">
                <a:tc>
                  <a:txBody>
                    <a:bodyPr/>
                    <a:lstStyle/>
                    <a:p>
                      <a:pPr algn="l" fontAlgn="b"/>
                      <a:r>
                        <a:rPr lang="en-US" sz="900" b="1" i="0" u="none" strike="noStrike">
                          <a:solidFill>
                            <a:srgbClr val="000000"/>
                          </a:solidFill>
                          <a:effectLst/>
                          <a:latin typeface="Arial"/>
                        </a:rPr>
                        <a:t>Steam Oil/Gas</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75</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30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18</a:t>
                      </a:r>
                    </a:p>
                  </a:txBody>
                  <a:tcPr marL="9525" marR="9525" marT="9525" marB="0" anchor="b">
                    <a:lnL>
                      <a:noFill/>
                    </a:lnL>
                    <a:lnR>
                      <a:noFill/>
                    </a:lnR>
                    <a:lnT>
                      <a:noFill/>
                    </a:lnT>
                    <a:lnB>
                      <a:noFill/>
                    </a:lnB>
                  </a:tcPr>
                </a:tc>
                <a:extLst>
                  <a:ext uri="{0D108BD9-81ED-4DB2-BD59-A6C34878D82A}">
                    <a16:rowId xmlns:a16="http://schemas.microsoft.com/office/drawing/2014/main" val="10008"/>
                  </a:ext>
                </a:extLst>
              </a:tr>
              <a:tr h="161925">
                <a:tc>
                  <a:txBody>
                    <a:bodyPr/>
                    <a:lstStyle/>
                    <a:p>
                      <a:pPr algn="l" fontAlgn="b"/>
                      <a:r>
                        <a:rPr lang="en-US" sz="900" b="1" i="0" u="none" strike="noStrike">
                          <a:solidFill>
                            <a:srgbClr val="000000"/>
                          </a:solidFill>
                          <a:effectLst/>
                          <a:latin typeface="Arial"/>
                        </a:rPr>
                        <a:t>Hydro</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45</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52</a:t>
                      </a: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161925">
                <a:tc>
                  <a:txBody>
                    <a:bodyPr/>
                    <a:lstStyle/>
                    <a:p>
                      <a:pPr algn="l" fontAlgn="b"/>
                      <a:r>
                        <a:rPr lang="en-US" sz="900" b="1" i="0" u="none" strike="noStrike">
                          <a:solidFill>
                            <a:srgbClr val="000000"/>
                          </a:solidFill>
                          <a:effectLst/>
                          <a:latin typeface="Arial"/>
                        </a:rPr>
                        <a:t>On-Shore Wind</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195</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233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156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151</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170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198</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197</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161925">
                <a:tc>
                  <a:txBody>
                    <a:bodyPr/>
                    <a:lstStyle/>
                    <a:p>
                      <a:pPr algn="l" fontAlgn="b"/>
                      <a:r>
                        <a:rPr lang="en-US" sz="900" b="1" i="0" u="none" strike="noStrike">
                          <a:solidFill>
                            <a:srgbClr val="000000"/>
                          </a:solidFill>
                          <a:effectLst/>
                          <a:latin typeface="Arial"/>
                        </a:rPr>
                        <a:t>Off-Shore Wind</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59</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161925">
                <a:tc>
                  <a:txBody>
                    <a:bodyPr/>
                    <a:lstStyle/>
                    <a:p>
                      <a:pPr algn="l" fontAlgn="b"/>
                      <a:r>
                        <a:rPr lang="en-US" sz="900" b="1" i="0" u="none" strike="noStrike">
                          <a:solidFill>
                            <a:srgbClr val="000000"/>
                          </a:solidFill>
                          <a:effectLst/>
                          <a:latin typeface="Arial"/>
                        </a:rPr>
                        <a:t>Other Renewable</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14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26</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161925">
                <a:tc>
                  <a:txBody>
                    <a:bodyPr/>
                    <a:lstStyle/>
                    <a:p>
                      <a:pPr algn="l" fontAlgn="b"/>
                      <a:r>
                        <a:rPr lang="en-US" sz="900" b="1" i="0" u="none" strike="noStrike">
                          <a:solidFill>
                            <a:srgbClr val="000000"/>
                          </a:solidFill>
                          <a:effectLst/>
                          <a:latin typeface="Arial"/>
                        </a:rPr>
                        <a:t>New HQ/Maritimes</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dirty="0">
                          <a:solidFill>
                            <a:srgbClr val="000000"/>
                          </a:solidFill>
                          <a:effectLst/>
                          <a:latin typeface="Arial"/>
                        </a:rPr>
                        <a:t>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4</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5</a:t>
                      </a: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161925">
                <a:tc>
                  <a:txBody>
                    <a:bodyPr/>
                    <a:lstStyle/>
                    <a:p>
                      <a:pPr algn="l" fontAlgn="b"/>
                      <a:r>
                        <a:rPr lang="en-US" sz="900" b="1" i="0" u="none" strike="noStrike">
                          <a:solidFill>
                            <a:srgbClr val="000000"/>
                          </a:solidFill>
                          <a:effectLst/>
                          <a:latin typeface="Arial"/>
                        </a:rPr>
                        <a:t>Other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1925">
                <a:tc>
                  <a:txBody>
                    <a:bodyPr/>
                    <a:lstStyle/>
                    <a:p>
                      <a:pPr algn="l" fontAlgn="b"/>
                      <a:r>
                        <a:rPr lang="en-US" sz="900" b="1" i="0" u="none" strike="noStrike">
                          <a:solidFill>
                            <a:srgbClr val="000000"/>
                          </a:solidFill>
                          <a:effectLst/>
                          <a:latin typeface="Arial"/>
                        </a:rPr>
                        <a:t>Total w/o 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783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Arial"/>
                        </a:rPr>
                        <a:t>1,019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668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857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789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807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829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897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161925">
                <a:tc>
                  <a:txBody>
                    <a:bodyPr/>
                    <a:lstStyle/>
                    <a:p>
                      <a:pPr algn="l" fontAlgn="b"/>
                      <a:r>
                        <a:rPr lang="en-US" sz="900" b="1" i="0" u="none" strike="noStrike">
                          <a:solidFill>
                            <a:srgbClr val="000000"/>
                          </a:solidFill>
                          <a:effectLst/>
                          <a:latin typeface="Arial"/>
                        </a:rPr>
                        <a:t>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58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71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61925">
                <a:tc>
                  <a:txBody>
                    <a:bodyPr/>
                    <a:lstStyle/>
                    <a:p>
                      <a:pPr algn="l" fontAlgn="b"/>
                      <a:r>
                        <a:rPr lang="en-US" sz="900" b="1" i="0" u="none" strike="noStrike">
                          <a:solidFill>
                            <a:srgbClr val="000000"/>
                          </a:solidFill>
                          <a:effectLst/>
                          <a:latin typeface="Arial"/>
                        </a:rPr>
                        <a:t>Total w/DR</a:t>
                      </a:r>
                    </a:p>
                  </a:txBody>
                  <a:tcPr marL="9525" marR="9525" marT="9525"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816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1,105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726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927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860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878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Arial"/>
                        </a:rPr>
                        <a:t>968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effectLst/>
                          <a:latin typeface="Arial"/>
                        </a:rPr>
                        <a:t>903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731518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5</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3 Results (cont.)</a:t>
            </a:r>
          </a:p>
        </p:txBody>
      </p:sp>
      <p:sp>
        <p:nvSpPr>
          <p:cNvPr id="17412" name="Rectangle 3"/>
          <p:cNvSpPr>
            <a:spLocks noGrp="1" noChangeArrowheads="1"/>
          </p:cNvSpPr>
          <p:nvPr>
            <p:ph type="body" idx="4294967295"/>
          </p:nvPr>
        </p:nvSpPr>
        <p:spPr>
          <a:xfrm>
            <a:off x="455613" y="1214438"/>
            <a:ext cx="8231187" cy="4635500"/>
          </a:xfrm>
        </p:spPr>
        <p:txBody>
          <a:bodyPr/>
          <a:lstStyle/>
          <a:p>
            <a:pPr eaLnBrk="1" hangingPunct="1"/>
            <a:r>
              <a:rPr lang="en-US" dirty="0" smtClean="0"/>
              <a:t>EI new capacity in 2030 is shown below by NEEM region for Future 3 in comparison to the BAU.</a:t>
            </a:r>
          </a:p>
        </p:txBody>
      </p:sp>
      <p:sp>
        <p:nvSpPr>
          <p:cNvPr id="17413" name="Text Box 11"/>
          <p:cNvSpPr txBox="1">
            <a:spLocks noChangeArrowheads="1"/>
          </p:cNvSpPr>
          <p:nvPr/>
        </p:nvSpPr>
        <p:spPr bwMode="gray">
          <a:xfrm>
            <a:off x="1008855" y="1722404"/>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2030 EI New Builds by Region:  BAU vs. Future 3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2" name="Table 1"/>
          <p:cNvGraphicFramePr>
            <a:graphicFrameLocks noGrp="1"/>
          </p:cNvGraphicFramePr>
          <p:nvPr>
            <p:extLst>
              <p:ext uri="{D42A27DB-BD31-4B8C-83A1-F6EECF244321}">
                <p14:modId xmlns:p14="http://schemas.microsoft.com/office/powerpoint/2010/main" val="2285332866"/>
              </p:ext>
            </p:extLst>
          </p:nvPr>
        </p:nvGraphicFramePr>
        <p:xfrm>
          <a:off x="2307410" y="2092325"/>
          <a:ext cx="4527592" cy="4171903"/>
        </p:xfrm>
        <a:graphic>
          <a:graphicData uri="http://schemas.openxmlformats.org/drawingml/2006/table">
            <a:tbl>
              <a:tblPr/>
              <a:tblGrid>
                <a:gridCol w="424722">
                  <a:extLst>
                    <a:ext uri="{9D8B030D-6E8A-4147-A177-3AD203B41FA5}">
                      <a16:colId xmlns:a16="http://schemas.microsoft.com/office/drawing/2014/main" val="20000"/>
                    </a:ext>
                  </a:extLst>
                </a:gridCol>
                <a:gridCol w="299804">
                  <a:extLst>
                    <a:ext uri="{9D8B030D-6E8A-4147-A177-3AD203B41FA5}">
                      <a16:colId xmlns:a16="http://schemas.microsoft.com/office/drawing/2014/main" val="20001"/>
                    </a:ext>
                  </a:extLst>
                </a:gridCol>
                <a:gridCol w="391411">
                  <a:extLst>
                    <a:ext uri="{9D8B030D-6E8A-4147-A177-3AD203B41FA5}">
                      <a16:colId xmlns:a16="http://schemas.microsoft.com/office/drawing/2014/main" val="20002"/>
                    </a:ext>
                  </a:extLst>
                </a:gridCol>
                <a:gridCol w="266492">
                  <a:extLst>
                    <a:ext uri="{9D8B030D-6E8A-4147-A177-3AD203B41FA5}">
                      <a16:colId xmlns:a16="http://schemas.microsoft.com/office/drawing/2014/main" val="20003"/>
                    </a:ext>
                  </a:extLst>
                </a:gridCol>
                <a:gridCol w="291476">
                  <a:extLst>
                    <a:ext uri="{9D8B030D-6E8A-4147-A177-3AD203B41FA5}">
                      <a16:colId xmlns:a16="http://schemas.microsoft.com/office/drawing/2014/main" val="20004"/>
                    </a:ext>
                  </a:extLst>
                </a:gridCol>
                <a:gridCol w="291476">
                  <a:extLst>
                    <a:ext uri="{9D8B030D-6E8A-4147-A177-3AD203B41FA5}">
                      <a16:colId xmlns:a16="http://schemas.microsoft.com/office/drawing/2014/main" val="20005"/>
                    </a:ext>
                  </a:extLst>
                </a:gridCol>
                <a:gridCol w="291476">
                  <a:extLst>
                    <a:ext uri="{9D8B030D-6E8A-4147-A177-3AD203B41FA5}">
                      <a16:colId xmlns:a16="http://schemas.microsoft.com/office/drawing/2014/main" val="20006"/>
                    </a:ext>
                  </a:extLst>
                </a:gridCol>
                <a:gridCol w="316459">
                  <a:extLst>
                    <a:ext uri="{9D8B030D-6E8A-4147-A177-3AD203B41FA5}">
                      <a16:colId xmlns:a16="http://schemas.microsoft.com/office/drawing/2014/main" val="20007"/>
                    </a:ext>
                  </a:extLst>
                </a:gridCol>
                <a:gridCol w="316459">
                  <a:extLst>
                    <a:ext uri="{9D8B030D-6E8A-4147-A177-3AD203B41FA5}">
                      <a16:colId xmlns:a16="http://schemas.microsoft.com/office/drawing/2014/main" val="20008"/>
                    </a:ext>
                  </a:extLst>
                </a:gridCol>
                <a:gridCol w="291476">
                  <a:extLst>
                    <a:ext uri="{9D8B030D-6E8A-4147-A177-3AD203B41FA5}">
                      <a16:colId xmlns:a16="http://schemas.microsoft.com/office/drawing/2014/main" val="20009"/>
                    </a:ext>
                  </a:extLst>
                </a:gridCol>
                <a:gridCol w="291476">
                  <a:extLst>
                    <a:ext uri="{9D8B030D-6E8A-4147-A177-3AD203B41FA5}">
                      <a16:colId xmlns:a16="http://schemas.microsoft.com/office/drawing/2014/main" val="20010"/>
                    </a:ext>
                  </a:extLst>
                </a:gridCol>
                <a:gridCol w="344219">
                  <a:extLst>
                    <a:ext uri="{9D8B030D-6E8A-4147-A177-3AD203B41FA5}">
                      <a16:colId xmlns:a16="http://schemas.microsoft.com/office/drawing/2014/main" val="20011"/>
                    </a:ext>
                  </a:extLst>
                </a:gridCol>
                <a:gridCol w="355323">
                  <a:extLst>
                    <a:ext uri="{9D8B030D-6E8A-4147-A177-3AD203B41FA5}">
                      <a16:colId xmlns:a16="http://schemas.microsoft.com/office/drawing/2014/main" val="20012"/>
                    </a:ext>
                  </a:extLst>
                </a:gridCol>
                <a:gridCol w="355323">
                  <a:extLst>
                    <a:ext uri="{9D8B030D-6E8A-4147-A177-3AD203B41FA5}">
                      <a16:colId xmlns:a16="http://schemas.microsoft.com/office/drawing/2014/main" val="20013"/>
                    </a:ext>
                  </a:extLst>
                </a:gridCol>
              </a:tblGrid>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800" b="1" i="0" u="none" strike="noStrike">
                        <a:solidFill>
                          <a:srgbClr val="000000"/>
                        </a:solidFill>
                        <a:effectLst/>
                        <a:latin typeface="Arial"/>
                      </a:endParaRPr>
                    </a:p>
                  </a:txBody>
                  <a:tcPr marL="8343" marR="8343" marT="83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Arial"/>
                        </a:rPr>
                        <a:t> </a:t>
                      </a:r>
                    </a:p>
                  </a:txBody>
                  <a:tcPr marL="8343" marR="8343" marT="83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en-US" sz="800" b="1" i="0" u="none" strike="noStrike">
                          <a:solidFill>
                            <a:srgbClr val="000000"/>
                          </a:solidFill>
                          <a:effectLst/>
                          <a:latin typeface="Arial"/>
                        </a:rPr>
                        <a:t>Cum New Builds in 2030</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F1S3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F3S4</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F3S5</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F3S6</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F3S8</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F3S9</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F3S10</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F3S12</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BAU</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Reg</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High</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ExHi</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 $</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HiCN</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ExLo</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Hard</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Base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Load</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Load</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Gas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Gas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Nuke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Impt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Rnw$</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Limit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1835">
                <a:tc>
                  <a:txBody>
                    <a:bodyPr/>
                    <a:lstStyle/>
                    <a:p>
                      <a:pPr algn="l" fontAlgn="b"/>
                      <a:r>
                        <a:rPr lang="en-US" sz="800" b="1" i="0" u="none" strike="noStrike">
                          <a:solidFill>
                            <a:srgbClr val="000000"/>
                          </a:solidFill>
                          <a:effectLst/>
                          <a:latin typeface="Arial"/>
                        </a:rPr>
                        <a:t>ENT</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41835">
                <a:tc>
                  <a:txBody>
                    <a:bodyPr/>
                    <a:lstStyle/>
                    <a:p>
                      <a:pPr algn="l" fontAlgn="b"/>
                      <a:r>
                        <a:rPr lang="en-US" sz="800" b="1" i="0" u="none" strike="noStrike">
                          <a:solidFill>
                            <a:srgbClr val="000000"/>
                          </a:solidFill>
                          <a:effectLst/>
                          <a:latin typeface="Arial"/>
                        </a:rPr>
                        <a:t>FRCC</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extLst>
                  <a:ext uri="{0D108BD9-81ED-4DB2-BD59-A6C34878D82A}">
                    <a16:rowId xmlns:a16="http://schemas.microsoft.com/office/drawing/2014/main" val="10005"/>
                  </a:ext>
                </a:extLst>
              </a:tr>
              <a:tr h="141835">
                <a:tc>
                  <a:txBody>
                    <a:bodyPr/>
                    <a:lstStyle/>
                    <a:p>
                      <a:pPr algn="l" fontAlgn="b"/>
                      <a:r>
                        <a:rPr lang="en-US" sz="800" b="1" i="0" u="none" strike="noStrike">
                          <a:solidFill>
                            <a:srgbClr val="000000"/>
                          </a:solidFill>
                          <a:effectLst/>
                          <a:latin typeface="Arial"/>
                        </a:rPr>
                        <a:t>IESO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extLst>
                  <a:ext uri="{0D108BD9-81ED-4DB2-BD59-A6C34878D82A}">
                    <a16:rowId xmlns:a16="http://schemas.microsoft.com/office/drawing/2014/main" val="10006"/>
                  </a:ext>
                </a:extLst>
              </a:tr>
              <a:tr h="141835">
                <a:tc gridSpan="2">
                  <a:txBody>
                    <a:bodyPr/>
                    <a:lstStyle/>
                    <a:p>
                      <a:pPr algn="l" fontAlgn="b"/>
                      <a:r>
                        <a:rPr lang="en-US" sz="800" b="1" i="0" u="none" strike="noStrike">
                          <a:solidFill>
                            <a:srgbClr val="000000"/>
                          </a:solidFill>
                          <a:effectLst/>
                          <a:latin typeface="Arial"/>
                        </a:rPr>
                        <a:t>MAPP_CA</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extLst>
                  <a:ext uri="{0D108BD9-81ED-4DB2-BD59-A6C34878D82A}">
                    <a16:rowId xmlns:a16="http://schemas.microsoft.com/office/drawing/2014/main" val="10007"/>
                  </a:ext>
                </a:extLst>
              </a:tr>
              <a:tr h="141835">
                <a:tc gridSpan="2">
                  <a:txBody>
                    <a:bodyPr/>
                    <a:lstStyle/>
                    <a:p>
                      <a:pPr algn="l" fontAlgn="b"/>
                      <a:r>
                        <a:rPr lang="en-US" sz="800" b="1" i="0" u="none" strike="noStrike">
                          <a:solidFill>
                            <a:srgbClr val="000000"/>
                          </a:solidFill>
                          <a:effectLst/>
                          <a:latin typeface="Arial"/>
                        </a:rPr>
                        <a:t>MAPP_US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extLst>
                  <a:ext uri="{0D108BD9-81ED-4DB2-BD59-A6C34878D82A}">
                    <a16:rowId xmlns:a16="http://schemas.microsoft.com/office/drawing/2014/main" val="10008"/>
                  </a:ext>
                </a:extLst>
              </a:tr>
              <a:tr h="141835">
                <a:tc gridSpan="2">
                  <a:txBody>
                    <a:bodyPr/>
                    <a:lstStyle/>
                    <a:p>
                      <a:pPr algn="l" fontAlgn="b"/>
                      <a:r>
                        <a:rPr lang="en-US" sz="800" b="1" i="0" u="none" strike="noStrike">
                          <a:solidFill>
                            <a:srgbClr val="000000"/>
                          </a:solidFill>
                          <a:effectLst/>
                          <a:latin typeface="Arial"/>
                        </a:rPr>
                        <a:t>MISO_IN</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extLst>
                  <a:ext uri="{0D108BD9-81ED-4DB2-BD59-A6C34878D82A}">
                    <a16:rowId xmlns:a16="http://schemas.microsoft.com/office/drawing/2014/main" val="10009"/>
                  </a:ext>
                </a:extLst>
              </a:tr>
              <a:tr h="141835">
                <a:tc gridSpan="2">
                  <a:txBody>
                    <a:bodyPr/>
                    <a:lstStyle/>
                    <a:p>
                      <a:pPr algn="l" fontAlgn="b"/>
                      <a:r>
                        <a:rPr lang="en-US" sz="800" b="1" i="0" u="none" strike="noStrike">
                          <a:solidFill>
                            <a:srgbClr val="000000"/>
                          </a:solidFill>
                          <a:effectLst/>
                          <a:latin typeface="Arial"/>
                        </a:rPr>
                        <a:t>MISO_MI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extLst>
                  <a:ext uri="{0D108BD9-81ED-4DB2-BD59-A6C34878D82A}">
                    <a16:rowId xmlns:a16="http://schemas.microsoft.com/office/drawing/2014/main" val="10010"/>
                  </a:ext>
                </a:extLst>
              </a:tr>
              <a:tr h="141835">
                <a:tc gridSpan="2">
                  <a:txBody>
                    <a:bodyPr/>
                    <a:lstStyle/>
                    <a:p>
                      <a:pPr algn="l" fontAlgn="b"/>
                      <a:r>
                        <a:rPr lang="en-US" sz="800" b="1" i="0" u="none" strike="noStrike">
                          <a:solidFill>
                            <a:srgbClr val="000000"/>
                          </a:solidFill>
                          <a:effectLst/>
                          <a:latin typeface="Arial"/>
                        </a:rPr>
                        <a:t>MISO_MO-IL</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extLst>
                  <a:ext uri="{0D108BD9-81ED-4DB2-BD59-A6C34878D82A}">
                    <a16:rowId xmlns:a16="http://schemas.microsoft.com/office/drawing/2014/main" val="10011"/>
                  </a:ext>
                </a:extLst>
              </a:tr>
              <a:tr h="141835">
                <a:tc gridSpan="2">
                  <a:txBody>
                    <a:bodyPr/>
                    <a:lstStyle/>
                    <a:p>
                      <a:pPr algn="l" fontAlgn="b"/>
                      <a:r>
                        <a:rPr lang="en-US" sz="800" b="1" i="0" u="none" strike="noStrike">
                          <a:solidFill>
                            <a:srgbClr val="000000"/>
                          </a:solidFill>
                          <a:effectLst/>
                          <a:latin typeface="Arial"/>
                        </a:rPr>
                        <a:t>MISO_W</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extLst>
                  <a:ext uri="{0D108BD9-81ED-4DB2-BD59-A6C34878D82A}">
                    <a16:rowId xmlns:a16="http://schemas.microsoft.com/office/drawing/2014/main" val="10012"/>
                  </a:ext>
                </a:extLst>
              </a:tr>
              <a:tr h="141835">
                <a:tc gridSpan="2">
                  <a:txBody>
                    <a:bodyPr/>
                    <a:lstStyle/>
                    <a:p>
                      <a:pPr algn="l" fontAlgn="b"/>
                      <a:r>
                        <a:rPr lang="en-US" sz="800" b="1" i="0" u="none" strike="noStrike">
                          <a:solidFill>
                            <a:srgbClr val="000000"/>
                          </a:solidFill>
                          <a:effectLst/>
                          <a:latin typeface="Arial"/>
                        </a:rPr>
                        <a:t>MISO_WUMS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extLst>
                  <a:ext uri="{0D108BD9-81ED-4DB2-BD59-A6C34878D82A}">
                    <a16:rowId xmlns:a16="http://schemas.microsoft.com/office/drawing/2014/main" val="10013"/>
                  </a:ext>
                </a:extLst>
              </a:tr>
              <a:tr h="141835">
                <a:tc>
                  <a:txBody>
                    <a:bodyPr/>
                    <a:lstStyle/>
                    <a:p>
                      <a:pPr algn="l" fontAlgn="b"/>
                      <a:r>
                        <a:rPr lang="en-US" sz="800" b="1" i="0" u="none" strike="noStrike">
                          <a:solidFill>
                            <a:srgbClr val="000000"/>
                          </a:solidFill>
                          <a:effectLst/>
                          <a:latin typeface="Arial"/>
                        </a:rPr>
                        <a:t>NE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extLst>
                  <a:ext uri="{0D108BD9-81ED-4DB2-BD59-A6C34878D82A}">
                    <a16:rowId xmlns:a16="http://schemas.microsoft.com/office/drawing/2014/main" val="10014"/>
                  </a:ext>
                </a:extLst>
              </a:tr>
              <a:tr h="141835">
                <a:tc>
                  <a:txBody>
                    <a:bodyPr/>
                    <a:lstStyle/>
                    <a:p>
                      <a:pPr algn="l" fontAlgn="b"/>
                      <a:r>
                        <a:rPr lang="en-US" sz="800" b="1" i="0" u="none" strike="noStrike">
                          <a:solidFill>
                            <a:srgbClr val="000000"/>
                          </a:solidFill>
                          <a:effectLst/>
                          <a:latin typeface="Arial"/>
                        </a:rPr>
                        <a:t>NEISO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extLst>
                  <a:ext uri="{0D108BD9-81ED-4DB2-BD59-A6C34878D82A}">
                    <a16:rowId xmlns:a16="http://schemas.microsoft.com/office/drawing/2014/main" val="10015"/>
                  </a:ext>
                </a:extLst>
              </a:tr>
              <a:tr h="141835">
                <a:tc gridSpan="2">
                  <a:txBody>
                    <a:bodyPr/>
                    <a:lstStyle/>
                    <a:p>
                      <a:pPr algn="l" fontAlgn="b"/>
                      <a:r>
                        <a:rPr lang="en-US" sz="800" b="1" i="0" u="none" strike="noStrike">
                          <a:solidFill>
                            <a:srgbClr val="000000"/>
                          </a:solidFill>
                          <a:effectLst/>
                          <a:latin typeface="Arial"/>
                        </a:rPr>
                        <a:t>NonRTO_Mid</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extLst>
                  <a:ext uri="{0D108BD9-81ED-4DB2-BD59-A6C34878D82A}">
                    <a16:rowId xmlns:a16="http://schemas.microsoft.com/office/drawing/2014/main" val="10016"/>
                  </a:ext>
                </a:extLst>
              </a:tr>
              <a:tr h="141835">
                <a:tc gridSpan="2">
                  <a:txBody>
                    <a:bodyPr/>
                    <a:lstStyle/>
                    <a:p>
                      <a:pPr algn="l" fontAlgn="b"/>
                      <a:r>
                        <a:rPr lang="en-US" sz="800" b="1" i="0" u="none" strike="noStrike">
                          <a:solidFill>
                            <a:srgbClr val="000000"/>
                          </a:solidFill>
                          <a:effectLst/>
                          <a:latin typeface="Arial"/>
                        </a:rPr>
                        <a:t>NYISO_A-F</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extLst>
                  <a:ext uri="{0D108BD9-81ED-4DB2-BD59-A6C34878D82A}">
                    <a16:rowId xmlns:a16="http://schemas.microsoft.com/office/drawing/2014/main" val="10017"/>
                  </a:ext>
                </a:extLst>
              </a:tr>
              <a:tr h="141835">
                <a:tc gridSpan="2">
                  <a:txBody>
                    <a:bodyPr/>
                    <a:lstStyle/>
                    <a:p>
                      <a:pPr algn="l" fontAlgn="b"/>
                      <a:r>
                        <a:rPr lang="en-US" sz="800" b="1" i="0" u="none" strike="noStrike">
                          <a:solidFill>
                            <a:srgbClr val="000000"/>
                          </a:solidFill>
                          <a:effectLst/>
                          <a:latin typeface="Arial"/>
                        </a:rPr>
                        <a:t>NYISO_G-I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8"/>
                  </a:ext>
                </a:extLst>
              </a:tr>
              <a:tr h="141835">
                <a:tc gridSpan="2">
                  <a:txBody>
                    <a:bodyPr/>
                    <a:lstStyle/>
                    <a:p>
                      <a:pPr algn="l" fontAlgn="b"/>
                      <a:r>
                        <a:rPr lang="en-US" sz="800" b="1" i="0" u="none" strike="noStrike">
                          <a:solidFill>
                            <a:srgbClr val="000000"/>
                          </a:solidFill>
                          <a:effectLst/>
                          <a:latin typeface="Arial"/>
                        </a:rPr>
                        <a:t>NYISO_J-K</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19"/>
                  </a:ext>
                </a:extLst>
              </a:tr>
              <a:tr h="141835">
                <a:tc>
                  <a:txBody>
                    <a:bodyPr/>
                    <a:lstStyle/>
                    <a:p>
                      <a:pPr algn="l" fontAlgn="b"/>
                      <a:r>
                        <a:rPr lang="en-US" sz="800" b="1" i="0" u="none" strike="noStrike">
                          <a:solidFill>
                            <a:srgbClr val="000000"/>
                          </a:solidFill>
                          <a:effectLst/>
                          <a:latin typeface="Arial"/>
                        </a:rPr>
                        <a:t>PJM_E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extLst>
                  <a:ext uri="{0D108BD9-81ED-4DB2-BD59-A6C34878D82A}">
                    <a16:rowId xmlns:a16="http://schemas.microsoft.com/office/drawing/2014/main" val="10020"/>
                  </a:ext>
                </a:extLst>
              </a:tr>
              <a:tr h="141835">
                <a:tc gridSpan="2">
                  <a:txBody>
                    <a:bodyPr/>
                    <a:lstStyle/>
                    <a:p>
                      <a:pPr algn="l" fontAlgn="b"/>
                      <a:r>
                        <a:rPr lang="en-US" sz="800" b="1" i="0" u="none" strike="noStrike">
                          <a:solidFill>
                            <a:srgbClr val="000000"/>
                          </a:solidFill>
                          <a:effectLst/>
                          <a:latin typeface="Arial"/>
                        </a:rPr>
                        <a:t>PJM_ROM</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extLst>
                  <a:ext uri="{0D108BD9-81ED-4DB2-BD59-A6C34878D82A}">
                    <a16:rowId xmlns:a16="http://schemas.microsoft.com/office/drawing/2014/main" val="10021"/>
                  </a:ext>
                </a:extLst>
              </a:tr>
              <a:tr h="141835">
                <a:tc gridSpan="2">
                  <a:txBody>
                    <a:bodyPr/>
                    <a:lstStyle/>
                    <a:p>
                      <a:pPr algn="l" fontAlgn="b"/>
                      <a:r>
                        <a:rPr lang="en-US" sz="800" b="1" i="0" u="none" strike="noStrike">
                          <a:solidFill>
                            <a:srgbClr val="000000"/>
                          </a:solidFill>
                          <a:effectLst/>
                          <a:latin typeface="Arial"/>
                        </a:rPr>
                        <a:t>PJM_ROR</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82</a:t>
                      </a:r>
                    </a:p>
                  </a:txBody>
                  <a:tcPr marL="8343" marR="8343" marT="8343" marB="0" anchor="b">
                    <a:lnL>
                      <a:noFill/>
                    </a:lnL>
                    <a:lnR>
                      <a:noFill/>
                    </a:lnR>
                    <a:lnT>
                      <a:noFill/>
                    </a:lnT>
                    <a:lnB>
                      <a:noFill/>
                    </a:lnB>
                  </a:tcPr>
                </a:tc>
                <a:extLst>
                  <a:ext uri="{0D108BD9-81ED-4DB2-BD59-A6C34878D82A}">
                    <a16:rowId xmlns:a16="http://schemas.microsoft.com/office/drawing/2014/main" val="10022"/>
                  </a:ext>
                </a:extLst>
              </a:tr>
              <a:tr h="141835">
                <a:tc>
                  <a:txBody>
                    <a:bodyPr/>
                    <a:lstStyle/>
                    <a:p>
                      <a:pPr algn="l" fontAlgn="b"/>
                      <a:r>
                        <a:rPr lang="en-US" sz="800" b="1" i="0" u="none" strike="noStrike">
                          <a:solidFill>
                            <a:srgbClr val="000000"/>
                          </a:solidFill>
                          <a:effectLst/>
                          <a:latin typeface="Arial"/>
                        </a:rPr>
                        <a:t>SOCO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extLst>
                  <a:ext uri="{0D108BD9-81ED-4DB2-BD59-A6C34878D82A}">
                    <a16:rowId xmlns:a16="http://schemas.microsoft.com/office/drawing/2014/main" val="10023"/>
                  </a:ext>
                </a:extLst>
              </a:tr>
              <a:tr h="141835">
                <a:tc>
                  <a:txBody>
                    <a:bodyPr/>
                    <a:lstStyle/>
                    <a:p>
                      <a:pPr algn="l" fontAlgn="b"/>
                      <a:r>
                        <a:rPr lang="en-US" sz="800" b="1" i="0" u="none" strike="noStrike">
                          <a:solidFill>
                            <a:srgbClr val="000000"/>
                          </a:solidFill>
                          <a:effectLst/>
                          <a:latin typeface="Arial"/>
                        </a:rPr>
                        <a:t>SPP_N</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extLst>
                  <a:ext uri="{0D108BD9-81ED-4DB2-BD59-A6C34878D82A}">
                    <a16:rowId xmlns:a16="http://schemas.microsoft.com/office/drawing/2014/main" val="10024"/>
                  </a:ext>
                </a:extLst>
              </a:tr>
              <a:tr h="141835">
                <a:tc>
                  <a:txBody>
                    <a:bodyPr/>
                    <a:lstStyle/>
                    <a:p>
                      <a:pPr algn="l" fontAlgn="b"/>
                      <a:r>
                        <a:rPr lang="en-US" sz="800" b="1" i="0" u="none" strike="noStrike">
                          <a:solidFill>
                            <a:srgbClr val="000000"/>
                          </a:solidFill>
                          <a:effectLst/>
                          <a:latin typeface="Arial"/>
                        </a:rPr>
                        <a:t>SPP_S</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37</a:t>
                      </a:r>
                    </a:p>
                  </a:txBody>
                  <a:tcPr marL="8343" marR="8343" marT="8343" marB="0" anchor="b">
                    <a:lnL>
                      <a:noFill/>
                    </a:lnL>
                    <a:lnR>
                      <a:noFill/>
                    </a:lnR>
                    <a:lnT>
                      <a:noFill/>
                    </a:lnT>
                    <a:lnB>
                      <a:noFill/>
                    </a:lnB>
                  </a:tcPr>
                </a:tc>
                <a:extLst>
                  <a:ext uri="{0D108BD9-81ED-4DB2-BD59-A6C34878D82A}">
                    <a16:rowId xmlns:a16="http://schemas.microsoft.com/office/drawing/2014/main" val="10025"/>
                  </a:ext>
                </a:extLst>
              </a:tr>
              <a:tr h="141835">
                <a:tc>
                  <a:txBody>
                    <a:bodyPr/>
                    <a:lstStyle/>
                    <a:p>
                      <a:pPr algn="l" fontAlgn="b"/>
                      <a:r>
                        <a:rPr lang="en-US" sz="800" b="1" i="0" u="none" strike="noStrike">
                          <a:solidFill>
                            <a:srgbClr val="000000"/>
                          </a:solidFill>
                          <a:effectLst/>
                          <a:latin typeface="Arial"/>
                        </a:rPr>
                        <a:t>TVA</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extLst>
                  <a:ext uri="{0D108BD9-81ED-4DB2-BD59-A6C34878D82A}">
                    <a16:rowId xmlns:a16="http://schemas.microsoft.com/office/drawing/2014/main" val="10026"/>
                  </a:ext>
                </a:extLst>
              </a:tr>
              <a:tr h="141835">
                <a:tc>
                  <a:txBody>
                    <a:bodyPr/>
                    <a:lstStyle/>
                    <a:p>
                      <a:pPr algn="l" fontAlgn="b"/>
                      <a:r>
                        <a:rPr lang="en-US" sz="800" b="1" i="0" u="none" strike="noStrike">
                          <a:solidFill>
                            <a:srgbClr val="000000"/>
                          </a:solidFill>
                          <a:effectLst/>
                          <a:latin typeface="Arial"/>
                        </a:rPr>
                        <a:t>VACAR</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38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33</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27</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27</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60</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41835">
                <a:tc>
                  <a:txBody>
                    <a:bodyPr/>
                    <a:lstStyle/>
                    <a:p>
                      <a:pPr algn="l" fontAlgn="b"/>
                      <a:endParaRPr lang="en-US" sz="8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392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389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502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296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373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339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346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371</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385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456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dirty="0">
                          <a:solidFill>
                            <a:srgbClr val="000000"/>
                          </a:solidFill>
                          <a:effectLst/>
                          <a:latin typeface="Arial"/>
                        </a:rPr>
                        <a:t>390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1195105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6</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3 Results (cont.)</a:t>
            </a:r>
          </a:p>
        </p:txBody>
      </p:sp>
      <p:sp>
        <p:nvSpPr>
          <p:cNvPr id="17412" name="Rectangle 3"/>
          <p:cNvSpPr>
            <a:spLocks noGrp="1" noChangeArrowheads="1"/>
          </p:cNvSpPr>
          <p:nvPr>
            <p:ph type="body" idx="4294967295"/>
          </p:nvPr>
        </p:nvSpPr>
        <p:spPr>
          <a:xfrm>
            <a:off x="455613" y="1214438"/>
            <a:ext cx="8231187" cy="4635500"/>
          </a:xfrm>
        </p:spPr>
        <p:txBody>
          <a:bodyPr/>
          <a:lstStyle/>
          <a:p>
            <a:pPr eaLnBrk="1" hangingPunct="1"/>
            <a:r>
              <a:rPr lang="en-US" dirty="0" smtClean="0"/>
              <a:t>EI new CC builds through 2030 are shown below by NEEM region for Future 3.</a:t>
            </a:r>
          </a:p>
          <a:p>
            <a:pPr marL="688975" lvl="2" indent="0" eaLnBrk="1" hangingPunct="1">
              <a:buNone/>
            </a:pPr>
            <a:endParaRPr lang="en-US" dirty="0"/>
          </a:p>
        </p:txBody>
      </p:sp>
      <p:sp>
        <p:nvSpPr>
          <p:cNvPr id="17413" name="Text Box 11"/>
          <p:cNvSpPr txBox="1">
            <a:spLocks noChangeArrowheads="1"/>
          </p:cNvSpPr>
          <p:nvPr/>
        </p:nvSpPr>
        <p:spPr bwMode="gray">
          <a:xfrm>
            <a:off x="1008855" y="1750979"/>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2030 EI New CC Builds by Region:  BAU vs. Future 3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2" name="Table 1"/>
          <p:cNvGraphicFramePr>
            <a:graphicFrameLocks noGrp="1"/>
          </p:cNvGraphicFramePr>
          <p:nvPr>
            <p:extLst>
              <p:ext uri="{D42A27DB-BD31-4B8C-83A1-F6EECF244321}">
                <p14:modId xmlns:p14="http://schemas.microsoft.com/office/powerpoint/2010/main" val="3304492406"/>
              </p:ext>
            </p:extLst>
          </p:nvPr>
        </p:nvGraphicFramePr>
        <p:xfrm>
          <a:off x="2307410" y="2103485"/>
          <a:ext cx="4527592" cy="4171903"/>
        </p:xfrm>
        <a:graphic>
          <a:graphicData uri="http://schemas.openxmlformats.org/drawingml/2006/table">
            <a:tbl>
              <a:tblPr/>
              <a:tblGrid>
                <a:gridCol w="424722">
                  <a:extLst>
                    <a:ext uri="{9D8B030D-6E8A-4147-A177-3AD203B41FA5}">
                      <a16:colId xmlns:a16="http://schemas.microsoft.com/office/drawing/2014/main" val="20000"/>
                    </a:ext>
                  </a:extLst>
                </a:gridCol>
                <a:gridCol w="299804">
                  <a:extLst>
                    <a:ext uri="{9D8B030D-6E8A-4147-A177-3AD203B41FA5}">
                      <a16:colId xmlns:a16="http://schemas.microsoft.com/office/drawing/2014/main" val="20001"/>
                    </a:ext>
                  </a:extLst>
                </a:gridCol>
                <a:gridCol w="391411">
                  <a:extLst>
                    <a:ext uri="{9D8B030D-6E8A-4147-A177-3AD203B41FA5}">
                      <a16:colId xmlns:a16="http://schemas.microsoft.com/office/drawing/2014/main" val="20002"/>
                    </a:ext>
                  </a:extLst>
                </a:gridCol>
                <a:gridCol w="266492">
                  <a:extLst>
                    <a:ext uri="{9D8B030D-6E8A-4147-A177-3AD203B41FA5}">
                      <a16:colId xmlns:a16="http://schemas.microsoft.com/office/drawing/2014/main" val="20003"/>
                    </a:ext>
                  </a:extLst>
                </a:gridCol>
                <a:gridCol w="291476">
                  <a:extLst>
                    <a:ext uri="{9D8B030D-6E8A-4147-A177-3AD203B41FA5}">
                      <a16:colId xmlns:a16="http://schemas.microsoft.com/office/drawing/2014/main" val="20004"/>
                    </a:ext>
                  </a:extLst>
                </a:gridCol>
                <a:gridCol w="291476">
                  <a:extLst>
                    <a:ext uri="{9D8B030D-6E8A-4147-A177-3AD203B41FA5}">
                      <a16:colId xmlns:a16="http://schemas.microsoft.com/office/drawing/2014/main" val="20005"/>
                    </a:ext>
                  </a:extLst>
                </a:gridCol>
                <a:gridCol w="291476">
                  <a:extLst>
                    <a:ext uri="{9D8B030D-6E8A-4147-A177-3AD203B41FA5}">
                      <a16:colId xmlns:a16="http://schemas.microsoft.com/office/drawing/2014/main" val="20006"/>
                    </a:ext>
                  </a:extLst>
                </a:gridCol>
                <a:gridCol w="316459">
                  <a:extLst>
                    <a:ext uri="{9D8B030D-6E8A-4147-A177-3AD203B41FA5}">
                      <a16:colId xmlns:a16="http://schemas.microsoft.com/office/drawing/2014/main" val="20007"/>
                    </a:ext>
                  </a:extLst>
                </a:gridCol>
                <a:gridCol w="316459">
                  <a:extLst>
                    <a:ext uri="{9D8B030D-6E8A-4147-A177-3AD203B41FA5}">
                      <a16:colId xmlns:a16="http://schemas.microsoft.com/office/drawing/2014/main" val="20008"/>
                    </a:ext>
                  </a:extLst>
                </a:gridCol>
                <a:gridCol w="291476">
                  <a:extLst>
                    <a:ext uri="{9D8B030D-6E8A-4147-A177-3AD203B41FA5}">
                      <a16:colId xmlns:a16="http://schemas.microsoft.com/office/drawing/2014/main" val="20009"/>
                    </a:ext>
                  </a:extLst>
                </a:gridCol>
                <a:gridCol w="291476">
                  <a:extLst>
                    <a:ext uri="{9D8B030D-6E8A-4147-A177-3AD203B41FA5}">
                      <a16:colId xmlns:a16="http://schemas.microsoft.com/office/drawing/2014/main" val="20010"/>
                    </a:ext>
                  </a:extLst>
                </a:gridCol>
                <a:gridCol w="344219">
                  <a:extLst>
                    <a:ext uri="{9D8B030D-6E8A-4147-A177-3AD203B41FA5}">
                      <a16:colId xmlns:a16="http://schemas.microsoft.com/office/drawing/2014/main" val="20011"/>
                    </a:ext>
                  </a:extLst>
                </a:gridCol>
                <a:gridCol w="355323">
                  <a:extLst>
                    <a:ext uri="{9D8B030D-6E8A-4147-A177-3AD203B41FA5}">
                      <a16:colId xmlns:a16="http://schemas.microsoft.com/office/drawing/2014/main" val="20012"/>
                    </a:ext>
                  </a:extLst>
                </a:gridCol>
                <a:gridCol w="355323">
                  <a:extLst>
                    <a:ext uri="{9D8B030D-6E8A-4147-A177-3AD203B41FA5}">
                      <a16:colId xmlns:a16="http://schemas.microsoft.com/office/drawing/2014/main" val="20013"/>
                    </a:ext>
                  </a:extLst>
                </a:gridCol>
              </a:tblGrid>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Arial"/>
                        </a:rPr>
                        <a:t> </a:t>
                      </a:r>
                    </a:p>
                  </a:txBody>
                  <a:tcPr marL="8343" marR="8343" marT="83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en-US" sz="800" b="1" i="0" u="none" strike="noStrike">
                          <a:solidFill>
                            <a:srgbClr val="000000"/>
                          </a:solidFill>
                          <a:effectLst/>
                          <a:latin typeface="Arial"/>
                        </a:rPr>
                        <a:t>Cum New CCs in 2030</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F1S3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F3S4</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F3S5</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F3S6</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F3S8</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F3S9</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F3S10</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F3S12</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BAU</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Reg</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High</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ExHi</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 $</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HiCN</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ExLo</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Hard</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Base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Load</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Load</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Gas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Gas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Nuke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Impt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Rnw$</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Limit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1835">
                <a:tc>
                  <a:txBody>
                    <a:bodyPr/>
                    <a:lstStyle/>
                    <a:p>
                      <a:pPr algn="l" fontAlgn="b"/>
                      <a:r>
                        <a:rPr lang="en-US" sz="800" b="1" i="0" u="none" strike="noStrike">
                          <a:solidFill>
                            <a:srgbClr val="000000"/>
                          </a:solidFill>
                          <a:effectLst/>
                          <a:latin typeface="Arial"/>
                        </a:rPr>
                        <a:t>ENT</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41835">
                <a:tc>
                  <a:txBody>
                    <a:bodyPr/>
                    <a:lstStyle/>
                    <a:p>
                      <a:pPr algn="l" fontAlgn="b"/>
                      <a:r>
                        <a:rPr lang="en-US" sz="800" b="1" i="0" u="none" strike="noStrike">
                          <a:solidFill>
                            <a:srgbClr val="000000"/>
                          </a:solidFill>
                          <a:effectLst/>
                          <a:latin typeface="Arial"/>
                        </a:rPr>
                        <a:t>FRCC</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extLst>
                  <a:ext uri="{0D108BD9-81ED-4DB2-BD59-A6C34878D82A}">
                    <a16:rowId xmlns:a16="http://schemas.microsoft.com/office/drawing/2014/main" val="10005"/>
                  </a:ext>
                </a:extLst>
              </a:tr>
              <a:tr h="141835">
                <a:tc>
                  <a:txBody>
                    <a:bodyPr/>
                    <a:lstStyle/>
                    <a:p>
                      <a:pPr algn="l" fontAlgn="b"/>
                      <a:r>
                        <a:rPr lang="en-US" sz="800" b="1" i="0" u="none" strike="noStrike">
                          <a:solidFill>
                            <a:srgbClr val="000000"/>
                          </a:solidFill>
                          <a:effectLst/>
                          <a:latin typeface="Arial"/>
                        </a:rPr>
                        <a:t>IESO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06"/>
                  </a:ext>
                </a:extLst>
              </a:tr>
              <a:tr h="141835">
                <a:tc gridSpan="2">
                  <a:txBody>
                    <a:bodyPr/>
                    <a:lstStyle/>
                    <a:p>
                      <a:pPr algn="l" fontAlgn="b"/>
                      <a:r>
                        <a:rPr lang="en-US" sz="800" b="1" i="0" u="none" strike="noStrike">
                          <a:solidFill>
                            <a:srgbClr val="000000"/>
                          </a:solidFill>
                          <a:effectLst/>
                          <a:latin typeface="Arial"/>
                        </a:rPr>
                        <a:t>MAPP_CA</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7"/>
                  </a:ext>
                </a:extLst>
              </a:tr>
              <a:tr h="141835">
                <a:tc gridSpan="2">
                  <a:txBody>
                    <a:bodyPr/>
                    <a:lstStyle/>
                    <a:p>
                      <a:pPr algn="l" fontAlgn="b"/>
                      <a:r>
                        <a:rPr lang="en-US" sz="800" b="1" i="0" u="none" strike="noStrike">
                          <a:solidFill>
                            <a:srgbClr val="000000"/>
                          </a:solidFill>
                          <a:effectLst/>
                          <a:latin typeface="Arial"/>
                        </a:rPr>
                        <a:t>MAPP_US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8"/>
                  </a:ext>
                </a:extLst>
              </a:tr>
              <a:tr h="141835">
                <a:tc gridSpan="2">
                  <a:txBody>
                    <a:bodyPr/>
                    <a:lstStyle/>
                    <a:p>
                      <a:pPr algn="l" fontAlgn="b"/>
                      <a:r>
                        <a:rPr lang="en-US" sz="800" b="1" i="0" u="none" strike="noStrike">
                          <a:solidFill>
                            <a:srgbClr val="000000"/>
                          </a:solidFill>
                          <a:effectLst/>
                          <a:latin typeface="Arial"/>
                        </a:rPr>
                        <a:t>MISO_IN</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a:noFill/>
                    </a:lnB>
                  </a:tcPr>
                </a:tc>
                <a:extLst>
                  <a:ext uri="{0D108BD9-81ED-4DB2-BD59-A6C34878D82A}">
                    <a16:rowId xmlns:a16="http://schemas.microsoft.com/office/drawing/2014/main" val="10009"/>
                  </a:ext>
                </a:extLst>
              </a:tr>
              <a:tr h="141835">
                <a:tc gridSpan="2">
                  <a:txBody>
                    <a:bodyPr/>
                    <a:lstStyle/>
                    <a:p>
                      <a:pPr algn="l" fontAlgn="b"/>
                      <a:r>
                        <a:rPr lang="en-US" sz="800" b="1" i="0" u="none" strike="noStrike">
                          <a:solidFill>
                            <a:srgbClr val="000000"/>
                          </a:solidFill>
                          <a:effectLst/>
                          <a:latin typeface="Arial"/>
                        </a:rPr>
                        <a:t>MISO_MI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10"/>
                  </a:ext>
                </a:extLst>
              </a:tr>
              <a:tr h="141835">
                <a:tc gridSpan="2">
                  <a:txBody>
                    <a:bodyPr/>
                    <a:lstStyle/>
                    <a:p>
                      <a:pPr algn="l" fontAlgn="b"/>
                      <a:r>
                        <a:rPr lang="en-US" sz="800" b="1" i="0" u="none" strike="noStrike">
                          <a:solidFill>
                            <a:srgbClr val="000000"/>
                          </a:solidFill>
                          <a:effectLst/>
                          <a:latin typeface="Arial"/>
                        </a:rPr>
                        <a:t>MISO_MO-IL</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11"/>
                  </a:ext>
                </a:extLst>
              </a:tr>
              <a:tr h="141835">
                <a:tc gridSpan="2">
                  <a:txBody>
                    <a:bodyPr/>
                    <a:lstStyle/>
                    <a:p>
                      <a:pPr algn="l" fontAlgn="b"/>
                      <a:r>
                        <a:rPr lang="en-US" sz="800" b="1" i="0" u="none" strike="noStrike">
                          <a:solidFill>
                            <a:srgbClr val="000000"/>
                          </a:solidFill>
                          <a:effectLst/>
                          <a:latin typeface="Arial"/>
                        </a:rPr>
                        <a:t>MISO_W</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2"/>
                  </a:ext>
                </a:extLst>
              </a:tr>
              <a:tr h="141835">
                <a:tc gridSpan="2">
                  <a:txBody>
                    <a:bodyPr/>
                    <a:lstStyle/>
                    <a:p>
                      <a:pPr algn="l" fontAlgn="b"/>
                      <a:r>
                        <a:rPr lang="en-US" sz="800" b="1" i="0" u="none" strike="noStrike">
                          <a:solidFill>
                            <a:srgbClr val="000000"/>
                          </a:solidFill>
                          <a:effectLst/>
                          <a:latin typeface="Arial"/>
                        </a:rPr>
                        <a:t>MISO_WUMS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extLst>
                  <a:ext uri="{0D108BD9-81ED-4DB2-BD59-A6C34878D82A}">
                    <a16:rowId xmlns:a16="http://schemas.microsoft.com/office/drawing/2014/main" val="10013"/>
                  </a:ext>
                </a:extLst>
              </a:tr>
              <a:tr h="141835">
                <a:tc>
                  <a:txBody>
                    <a:bodyPr/>
                    <a:lstStyle/>
                    <a:p>
                      <a:pPr algn="l" fontAlgn="b"/>
                      <a:r>
                        <a:rPr lang="en-US" sz="800" b="1" i="0" u="none" strike="noStrike">
                          <a:solidFill>
                            <a:srgbClr val="000000"/>
                          </a:solidFill>
                          <a:effectLst/>
                          <a:latin typeface="Arial"/>
                        </a:rPr>
                        <a:t>NE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14"/>
                  </a:ext>
                </a:extLst>
              </a:tr>
              <a:tr h="141835">
                <a:tc>
                  <a:txBody>
                    <a:bodyPr/>
                    <a:lstStyle/>
                    <a:p>
                      <a:pPr algn="l" fontAlgn="b"/>
                      <a:r>
                        <a:rPr lang="en-US" sz="800" b="1" i="0" u="none" strike="noStrike">
                          <a:solidFill>
                            <a:srgbClr val="000000"/>
                          </a:solidFill>
                          <a:effectLst/>
                          <a:latin typeface="Arial"/>
                        </a:rPr>
                        <a:t>NEISO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15"/>
                  </a:ext>
                </a:extLst>
              </a:tr>
              <a:tr h="141835">
                <a:tc gridSpan="2">
                  <a:txBody>
                    <a:bodyPr/>
                    <a:lstStyle/>
                    <a:p>
                      <a:pPr algn="l" fontAlgn="b"/>
                      <a:r>
                        <a:rPr lang="en-US" sz="800" b="1" i="0" u="none" strike="noStrike">
                          <a:solidFill>
                            <a:srgbClr val="000000"/>
                          </a:solidFill>
                          <a:effectLst/>
                          <a:latin typeface="Arial"/>
                        </a:rPr>
                        <a:t>NonRTO_Mid</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extLst>
                  <a:ext uri="{0D108BD9-81ED-4DB2-BD59-A6C34878D82A}">
                    <a16:rowId xmlns:a16="http://schemas.microsoft.com/office/drawing/2014/main" val="10016"/>
                  </a:ext>
                </a:extLst>
              </a:tr>
              <a:tr h="141835">
                <a:tc gridSpan="2">
                  <a:txBody>
                    <a:bodyPr/>
                    <a:lstStyle/>
                    <a:p>
                      <a:pPr algn="l" fontAlgn="b"/>
                      <a:r>
                        <a:rPr lang="en-US" sz="800" b="1" i="0" u="none" strike="noStrike">
                          <a:solidFill>
                            <a:srgbClr val="000000"/>
                          </a:solidFill>
                          <a:effectLst/>
                          <a:latin typeface="Arial"/>
                        </a:rPr>
                        <a:t>NYISO_A-F</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17"/>
                  </a:ext>
                </a:extLst>
              </a:tr>
              <a:tr h="141835">
                <a:tc gridSpan="2">
                  <a:txBody>
                    <a:bodyPr/>
                    <a:lstStyle/>
                    <a:p>
                      <a:pPr algn="l" fontAlgn="b"/>
                      <a:r>
                        <a:rPr lang="en-US" sz="800" b="1" i="0" u="none" strike="noStrike">
                          <a:solidFill>
                            <a:srgbClr val="000000"/>
                          </a:solidFill>
                          <a:effectLst/>
                          <a:latin typeface="Arial"/>
                        </a:rPr>
                        <a:t>NYISO_G-I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8"/>
                  </a:ext>
                </a:extLst>
              </a:tr>
              <a:tr h="141835">
                <a:tc gridSpan="2">
                  <a:txBody>
                    <a:bodyPr/>
                    <a:lstStyle/>
                    <a:p>
                      <a:pPr algn="l" fontAlgn="b"/>
                      <a:r>
                        <a:rPr lang="en-US" sz="800" b="1" i="0" u="none" strike="noStrike">
                          <a:solidFill>
                            <a:srgbClr val="000000"/>
                          </a:solidFill>
                          <a:effectLst/>
                          <a:latin typeface="Arial"/>
                        </a:rPr>
                        <a:t>NYISO_J-K</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19"/>
                  </a:ext>
                </a:extLst>
              </a:tr>
              <a:tr h="141835">
                <a:tc>
                  <a:txBody>
                    <a:bodyPr/>
                    <a:lstStyle/>
                    <a:p>
                      <a:pPr algn="l" fontAlgn="b"/>
                      <a:r>
                        <a:rPr lang="en-US" sz="800" b="1" i="0" u="none" strike="noStrike">
                          <a:solidFill>
                            <a:srgbClr val="000000"/>
                          </a:solidFill>
                          <a:effectLst/>
                          <a:latin typeface="Arial"/>
                        </a:rPr>
                        <a:t>PJM_E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extLst>
                  <a:ext uri="{0D108BD9-81ED-4DB2-BD59-A6C34878D82A}">
                    <a16:rowId xmlns:a16="http://schemas.microsoft.com/office/drawing/2014/main" val="10020"/>
                  </a:ext>
                </a:extLst>
              </a:tr>
              <a:tr h="141835">
                <a:tc gridSpan="2">
                  <a:txBody>
                    <a:bodyPr/>
                    <a:lstStyle/>
                    <a:p>
                      <a:pPr algn="l" fontAlgn="b"/>
                      <a:r>
                        <a:rPr lang="en-US" sz="800" b="1" i="0" u="none" strike="noStrike">
                          <a:solidFill>
                            <a:srgbClr val="000000"/>
                          </a:solidFill>
                          <a:effectLst/>
                          <a:latin typeface="Arial"/>
                        </a:rPr>
                        <a:t>PJM_ROM</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21"/>
                  </a:ext>
                </a:extLst>
              </a:tr>
              <a:tr h="141835">
                <a:tc gridSpan="2">
                  <a:txBody>
                    <a:bodyPr/>
                    <a:lstStyle/>
                    <a:p>
                      <a:pPr algn="l" fontAlgn="b"/>
                      <a:r>
                        <a:rPr lang="en-US" sz="800" b="1" i="0" u="none" strike="noStrike">
                          <a:solidFill>
                            <a:srgbClr val="000000"/>
                          </a:solidFill>
                          <a:effectLst/>
                          <a:latin typeface="Arial"/>
                        </a:rPr>
                        <a:t>PJM_ROR</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extLst>
                  <a:ext uri="{0D108BD9-81ED-4DB2-BD59-A6C34878D82A}">
                    <a16:rowId xmlns:a16="http://schemas.microsoft.com/office/drawing/2014/main" val="10022"/>
                  </a:ext>
                </a:extLst>
              </a:tr>
              <a:tr h="141835">
                <a:tc>
                  <a:txBody>
                    <a:bodyPr/>
                    <a:lstStyle/>
                    <a:p>
                      <a:pPr algn="l" fontAlgn="b"/>
                      <a:r>
                        <a:rPr lang="en-US" sz="800" b="1" i="0" u="none" strike="noStrike">
                          <a:solidFill>
                            <a:srgbClr val="000000"/>
                          </a:solidFill>
                          <a:effectLst/>
                          <a:latin typeface="Arial"/>
                        </a:rPr>
                        <a:t>SOCO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extLst>
                  <a:ext uri="{0D108BD9-81ED-4DB2-BD59-A6C34878D82A}">
                    <a16:rowId xmlns:a16="http://schemas.microsoft.com/office/drawing/2014/main" val="10023"/>
                  </a:ext>
                </a:extLst>
              </a:tr>
              <a:tr h="141835">
                <a:tc>
                  <a:txBody>
                    <a:bodyPr/>
                    <a:lstStyle/>
                    <a:p>
                      <a:pPr algn="l" fontAlgn="b"/>
                      <a:r>
                        <a:rPr lang="en-US" sz="800" b="1" i="0" u="none" strike="noStrike">
                          <a:solidFill>
                            <a:srgbClr val="000000"/>
                          </a:solidFill>
                          <a:effectLst/>
                          <a:latin typeface="Arial"/>
                        </a:rPr>
                        <a:t>SPP_N</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extLst>
                  <a:ext uri="{0D108BD9-81ED-4DB2-BD59-A6C34878D82A}">
                    <a16:rowId xmlns:a16="http://schemas.microsoft.com/office/drawing/2014/main" val="10024"/>
                  </a:ext>
                </a:extLst>
              </a:tr>
              <a:tr h="141835">
                <a:tc>
                  <a:txBody>
                    <a:bodyPr/>
                    <a:lstStyle/>
                    <a:p>
                      <a:pPr algn="l" fontAlgn="b"/>
                      <a:r>
                        <a:rPr lang="en-US" sz="800" b="1" i="0" u="none" strike="noStrike">
                          <a:solidFill>
                            <a:srgbClr val="000000"/>
                          </a:solidFill>
                          <a:effectLst/>
                          <a:latin typeface="Arial"/>
                        </a:rPr>
                        <a:t>SPP_S</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extLst>
                  <a:ext uri="{0D108BD9-81ED-4DB2-BD59-A6C34878D82A}">
                    <a16:rowId xmlns:a16="http://schemas.microsoft.com/office/drawing/2014/main" val="10025"/>
                  </a:ext>
                </a:extLst>
              </a:tr>
              <a:tr h="141835">
                <a:tc>
                  <a:txBody>
                    <a:bodyPr/>
                    <a:lstStyle/>
                    <a:p>
                      <a:pPr algn="l" fontAlgn="b"/>
                      <a:r>
                        <a:rPr lang="en-US" sz="800" b="1" i="0" u="none" strike="noStrike">
                          <a:solidFill>
                            <a:srgbClr val="000000"/>
                          </a:solidFill>
                          <a:effectLst/>
                          <a:latin typeface="Arial"/>
                        </a:rPr>
                        <a:t>TVA</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extLst>
                  <a:ext uri="{0D108BD9-81ED-4DB2-BD59-A6C34878D82A}">
                    <a16:rowId xmlns:a16="http://schemas.microsoft.com/office/drawing/2014/main" val="10026"/>
                  </a:ext>
                </a:extLst>
              </a:tr>
              <a:tr h="141835">
                <a:tc>
                  <a:txBody>
                    <a:bodyPr/>
                    <a:lstStyle/>
                    <a:p>
                      <a:pPr algn="l" fontAlgn="b"/>
                      <a:r>
                        <a:rPr lang="en-US" sz="800" b="1" i="0" u="none" strike="noStrike">
                          <a:solidFill>
                            <a:srgbClr val="000000"/>
                          </a:solidFill>
                          <a:effectLst/>
                          <a:latin typeface="Arial"/>
                        </a:rPr>
                        <a:t>VACAR</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21</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19</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18</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144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145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208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96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82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169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149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152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143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125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dirty="0">
                          <a:solidFill>
                            <a:srgbClr val="000000"/>
                          </a:solidFill>
                          <a:effectLst/>
                          <a:latin typeface="Arial"/>
                        </a:rPr>
                        <a:t>143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2397128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7</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3 Results (cont.)</a:t>
            </a:r>
          </a:p>
        </p:txBody>
      </p:sp>
      <p:sp>
        <p:nvSpPr>
          <p:cNvPr id="17412" name="Rectangle 3"/>
          <p:cNvSpPr>
            <a:spLocks noGrp="1" noChangeArrowheads="1"/>
          </p:cNvSpPr>
          <p:nvPr>
            <p:ph type="body" idx="4294967295"/>
          </p:nvPr>
        </p:nvSpPr>
        <p:spPr>
          <a:xfrm>
            <a:off x="455613" y="1214438"/>
            <a:ext cx="8231187" cy="4635500"/>
          </a:xfrm>
        </p:spPr>
        <p:txBody>
          <a:bodyPr/>
          <a:lstStyle/>
          <a:p>
            <a:pPr eaLnBrk="1" hangingPunct="1"/>
            <a:r>
              <a:rPr lang="en-US" dirty="0" smtClean="0"/>
              <a:t>New EI on-shore wind capacity through 2030 is shown below by NEEM region for Future 3.</a:t>
            </a:r>
          </a:p>
          <a:p>
            <a:pPr lvl="2" eaLnBrk="1" hangingPunct="1"/>
            <a:endParaRPr lang="en-US" dirty="0"/>
          </a:p>
        </p:txBody>
      </p:sp>
      <p:sp>
        <p:nvSpPr>
          <p:cNvPr id="17413" name="Text Box 11"/>
          <p:cNvSpPr txBox="1">
            <a:spLocks noChangeArrowheads="1"/>
          </p:cNvSpPr>
          <p:nvPr/>
        </p:nvSpPr>
        <p:spPr bwMode="gray">
          <a:xfrm>
            <a:off x="1008855" y="1703354"/>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2030 EI New On-Shore Wind Builds by Region:  BAU vs. Future 3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graphicFrame>
        <p:nvGraphicFramePr>
          <p:cNvPr id="3" name="Table 2"/>
          <p:cNvGraphicFramePr>
            <a:graphicFrameLocks noGrp="1"/>
          </p:cNvGraphicFramePr>
          <p:nvPr>
            <p:extLst>
              <p:ext uri="{D42A27DB-BD31-4B8C-83A1-F6EECF244321}">
                <p14:modId xmlns:p14="http://schemas.microsoft.com/office/powerpoint/2010/main" val="2517388543"/>
              </p:ext>
            </p:extLst>
          </p:nvPr>
        </p:nvGraphicFramePr>
        <p:xfrm>
          <a:off x="2307410" y="2044700"/>
          <a:ext cx="4527592" cy="4171903"/>
        </p:xfrm>
        <a:graphic>
          <a:graphicData uri="http://schemas.openxmlformats.org/drawingml/2006/table">
            <a:tbl>
              <a:tblPr/>
              <a:tblGrid>
                <a:gridCol w="424722">
                  <a:extLst>
                    <a:ext uri="{9D8B030D-6E8A-4147-A177-3AD203B41FA5}">
                      <a16:colId xmlns:a16="http://schemas.microsoft.com/office/drawing/2014/main" val="20000"/>
                    </a:ext>
                  </a:extLst>
                </a:gridCol>
                <a:gridCol w="299804">
                  <a:extLst>
                    <a:ext uri="{9D8B030D-6E8A-4147-A177-3AD203B41FA5}">
                      <a16:colId xmlns:a16="http://schemas.microsoft.com/office/drawing/2014/main" val="20001"/>
                    </a:ext>
                  </a:extLst>
                </a:gridCol>
                <a:gridCol w="391411">
                  <a:extLst>
                    <a:ext uri="{9D8B030D-6E8A-4147-A177-3AD203B41FA5}">
                      <a16:colId xmlns:a16="http://schemas.microsoft.com/office/drawing/2014/main" val="20002"/>
                    </a:ext>
                  </a:extLst>
                </a:gridCol>
                <a:gridCol w="266492">
                  <a:extLst>
                    <a:ext uri="{9D8B030D-6E8A-4147-A177-3AD203B41FA5}">
                      <a16:colId xmlns:a16="http://schemas.microsoft.com/office/drawing/2014/main" val="20003"/>
                    </a:ext>
                  </a:extLst>
                </a:gridCol>
                <a:gridCol w="291476">
                  <a:extLst>
                    <a:ext uri="{9D8B030D-6E8A-4147-A177-3AD203B41FA5}">
                      <a16:colId xmlns:a16="http://schemas.microsoft.com/office/drawing/2014/main" val="20004"/>
                    </a:ext>
                  </a:extLst>
                </a:gridCol>
                <a:gridCol w="291476">
                  <a:extLst>
                    <a:ext uri="{9D8B030D-6E8A-4147-A177-3AD203B41FA5}">
                      <a16:colId xmlns:a16="http://schemas.microsoft.com/office/drawing/2014/main" val="20005"/>
                    </a:ext>
                  </a:extLst>
                </a:gridCol>
                <a:gridCol w="291476">
                  <a:extLst>
                    <a:ext uri="{9D8B030D-6E8A-4147-A177-3AD203B41FA5}">
                      <a16:colId xmlns:a16="http://schemas.microsoft.com/office/drawing/2014/main" val="20006"/>
                    </a:ext>
                  </a:extLst>
                </a:gridCol>
                <a:gridCol w="316459">
                  <a:extLst>
                    <a:ext uri="{9D8B030D-6E8A-4147-A177-3AD203B41FA5}">
                      <a16:colId xmlns:a16="http://schemas.microsoft.com/office/drawing/2014/main" val="20007"/>
                    </a:ext>
                  </a:extLst>
                </a:gridCol>
                <a:gridCol w="316459">
                  <a:extLst>
                    <a:ext uri="{9D8B030D-6E8A-4147-A177-3AD203B41FA5}">
                      <a16:colId xmlns:a16="http://schemas.microsoft.com/office/drawing/2014/main" val="20008"/>
                    </a:ext>
                  </a:extLst>
                </a:gridCol>
                <a:gridCol w="291476">
                  <a:extLst>
                    <a:ext uri="{9D8B030D-6E8A-4147-A177-3AD203B41FA5}">
                      <a16:colId xmlns:a16="http://schemas.microsoft.com/office/drawing/2014/main" val="20009"/>
                    </a:ext>
                  </a:extLst>
                </a:gridCol>
                <a:gridCol w="291476">
                  <a:extLst>
                    <a:ext uri="{9D8B030D-6E8A-4147-A177-3AD203B41FA5}">
                      <a16:colId xmlns:a16="http://schemas.microsoft.com/office/drawing/2014/main" val="20010"/>
                    </a:ext>
                  </a:extLst>
                </a:gridCol>
                <a:gridCol w="344219">
                  <a:extLst>
                    <a:ext uri="{9D8B030D-6E8A-4147-A177-3AD203B41FA5}">
                      <a16:colId xmlns:a16="http://schemas.microsoft.com/office/drawing/2014/main" val="20011"/>
                    </a:ext>
                  </a:extLst>
                </a:gridCol>
                <a:gridCol w="355323">
                  <a:extLst>
                    <a:ext uri="{9D8B030D-6E8A-4147-A177-3AD203B41FA5}">
                      <a16:colId xmlns:a16="http://schemas.microsoft.com/office/drawing/2014/main" val="20012"/>
                    </a:ext>
                  </a:extLst>
                </a:gridCol>
                <a:gridCol w="355323">
                  <a:extLst>
                    <a:ext uri="{9D8B030D-6E8A-4147-A177-3AD203B41FA5}">
                      <a16:colId xmlns:a16="http://schemas.microsoft.com/office/drawing/2014/main" val="20013"/>
                    </a:ext>
                  </a:extLst>
                </a:gridCol>
              </a:tblGrid>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Arial"/>
                        </a:rPr>
                        <a:t> </a:t>
                      </a:r>
                    </a:p>
                  </a:txBody>
                  <a:tcPr marL="8343" marR="8343" marT="83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b"/>
                      <a:r>
                        <a:rPr lang="en-US" sz="800" b="1" i="0" u="none" strike="noStrike">
                          <a:solidFill>
                            <a:srgbClr val="000000"/>
                          </a:solidFill>
                          <a:effectLst/>
                          <a:latin typeface="Arial"/>
                        </a:rPr>
                        <a:t>Cum New On-Sh Wind in 2030</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a:t>
                      </a:r>
                    </a:p>
                  </a:txBody>
                  <a:tcPr marL="8343" marR="8343" marT="83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F1S3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F3B</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F3S3</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F3S4</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F3S5</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F3S6</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F3S8</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F3S9</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F3S10</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F3S11</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F3S12</a:t>
                      </a:r>
                    </a:p>
                  </a:txBody>
                  <a:tcPr marL="8343" marR="8343" marT="834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BAU</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Reg</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High</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ExHi</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Low</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 $</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HiCN</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ExLo</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Arial"/>
                        </a:rPr>
                        <a:t>Hard</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1" i="0" u="none" strike="noStrike">
                          <a:solidFill>
                            <a:srgbClr val="000000"/>
                          </a:solidFill>
                          <a:effectLst/>
                          <a:latin typeface="Arial"/>
                        </a:rPr>
                        <a:t>Base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Soft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Load</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Load</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Gas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Gas</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CO2</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Nuke</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Impt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Rnw$</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Arial"/>
                        </a:rPr>
                        <a:t>Limit</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1835">
                <a:tc>
                  <a:txBody>
                    <a:bodyPr/>
                    <a:lstStyle/>
                    <a:p>
                      <a:pPr algn="l" fontAlgn="b"/>
                      <a:r>
                        <a:rPr lang="en-US" sz="800" b="1" i="0" u="none" strike="noStrike">
                          <a:solidFill>
                            <a:srgbClr val="000000"/>
                          </a:solidFill>
                          <a:effectLst/>
                          <a:latin typeface="Arial"/>
                        </a:rPr>
                        <a:t>ENT</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141835">
                <a:tc>
                  <a:txBody>
                    <a:bodyPr/>
                    <a:lstStyle/>
                    <a:p>
                      <a:pPr algn="l" fontAlgn="b"/>
                      <a:r>
                        <a:rPr lang="en-US" sz="800" b="1" i="0" u="none" strike="noStrike">
                          <a:solidFill>
                            <a:srgbClr val="000000"/>
                          </a:solidFill>
                          <a:effectLst/>
                          <a:latin typeface="Arial"/>
                        </a:rPr>
                        <a:t>FRCC</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5"/>
                  </a:ext>
                </a:extLst>
              </a:tr>
              <a:tr h="141835">
                <a:tc>
                  <a:txBody>
                    <a:bodyPr/>
                    <a:lstStyle/>
                    <a:p>
                      <a:pPr algn="l" fontAlgn="b"/>
                      <a:r>
                        <a:rPr lang="en-US" sz="800" b="1" i="0" u="none" strike="noStrike">
                          <a:solidFill>
                            <a:srgbClr val="000000"/>
                          </a:solidFill>
                          <a:effectLst/>
                          <a:latin typeface="Arial"/>
                        </a:rPr>
                        <a:t>IESO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06"/>
                  </a:ext>
                </a:extLst>
              </a:tr>
              <a:tr h="141835">
                <a:tc gridSpan="2">
                  <a:txBody>
                    <a:bodyPr/>
                    <a:lstStyle/>
                    <a:p>
                      <a:pPr algn="l" fontAlgn="b"/>
                      <a:r>
                        <a:rPr lang="en-US" sz="800" b="1" i="0" u="none" strike="noStrike">
                          <a:solidFill>
                            <a:srgbClr val="000000"/>
                          </a:solidFill>
                          <a:effectLst/>
                          <a:latin typeface="Arial"/>
                        </a:rPr>
                        <a:t>MAPP_CA</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7"/>
                  </a:ext>
                </a:extLst>
              </a:tr>
              <a:tr h="141835">
                <a:tc gridSpan="2">
                  <a:txBody>
                    <a:bodyPr/>
                    <a:lstStyle/>
                    <a:p>
                      <a:pPr algn="l" fontAlgn="b"/>
                      <a:r>
                        <a:rPr lang="en-US" sz="800" b="1" i="0" u="none" strike="noStrike">
                          <a:solidFill>
                            <a:srgbClr val="000000"/>
                          </a:solidFill>
                          <a:effectLst/>
                          <a:latin typeface="Arial"/>
                        </a:rPr>
                        <a:t>MAPP_US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extLst>
                  <a:ext uri="{0D108BD9-81ED-4DB2-BD59-A6C34878D82A}">
                    <a16:rowId xmlns:a16="http://schemas.microsoft.com/office/drawing/2014/main" val="10008"/>
                  </a:ext>
                </a:extLst>
              </a:tr>
              <a:tr h="141835">
                <a:tc gridSpan="2">
                  <a:txBody>
                    <a:bodyPr/>
                    <a:lstStyle/>
                    <a:p>
                      <a:pPr algn="l" fontAlgn="b"/>
                      <a:r>
                        <a:rPr lang="en-US" sz="800" b="1" i="0" u="none" strike="noStrike">
                          <a:solidFill>
                            <a:srgbClr val="000000"/>
                          </a:solidFill>
                          <a:effectLst/>
                          <a:latin typeface="Arial"/>
                        </a:rPr>
                        <a:t>MISO_IN</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09"/>
                  </a:ext>
                </a:extLst>
              </a:tr>
              <a:tr h="141835">
                <a:tc gridSpan="2">
                  <a:txBody>
                    <a:bodyPr/>
                    <a:lstStyle/>
                    <a:p>
                      <a:pPr algn="l" fontAlgn="b"/>
                      <a:r>
                        <a:rPr lang="en-US" sz="800" b="1" i="0" u="none" strike="noStrike">
                          <a:solidFill>
                            <a:srgbClr val="000000"/>
                          </a:solidFill>
                          <a:effectLst/>
                          <a:latin typeface="Arial"/>
                        </a:rPr>
                        <a:t>MISO_MI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extLst>
                  <a:ext uri="{0D108BD9-81ED-4DB2-BD59-A6C34878D82A}">
                    <a16:rowId xmlns:a16="http://schemas.microsoft.com/office/drawing/2014/main" val="10010"/>
                  </a:ext>
                </a:extLst>
              </a:tr>
              <a:tr h="141835">
                <a:tc gridSpan="2">
                  <a:txBody>
                    <a:bodyPr/>
                    <a:lstStyle/>
                    <a:p>
                      <a:pPr algn="l" fontAlgn="b"/>
                      <a:r>
                        <a:rPr lang="en-US" sz="800" b="1" i="0" u="none" strike="noStrike">
                          <a:solidFill>
                            <a:srgbClr val="000000"/>
                          </a:solidFill>
                          <a:effectLst/>
                          <a:latin typeface="Arial"/>
                        </a:rPr>
                        <a:t>MISO_MO-IL</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extLst>
                  <a:ext uri="{0D108BD9-81ED-4DB2-BD59-A6C34878D82A}">
                    <a16:rowId xmlns:a16="http://schemas.microsoft.com/office/drawing/2014/main" val="10011"/>
                  </a:ext>
                </a:extLst>
              </a:tr>
              <a:tr h="141835">
                <a:tc gridSpan="2">
                  <a:txBody>
                    <a:bodyPr/>
                    <a:lstStyle/>
                    <a:p>
                      <a:pPr algn="l" fontAlgn="b"/>
                      <a:r>
                        <a:rPr lang="en-US" sz="800" b="1" i="0" u="none" strike="noStrike">
                          <a:solidFill>
                            <a:srgbClr val="000000"/>
                          </a:solidFill>
                          <a:effectLst/>
                          <a:latin typeface="Arial"/>
                        </a:rPr>
                        <a:t>MISO_W</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40</a:t>
                      </a:r>
                    </a:p>
                  </a:txBody>
                  <a:tcPr marL="8343" marR="8343" marT="8343" marB="0" anchor="b">
                    <a:lnL>
                      <a:noFill/>
                    </a:lnL>
                    <a:lnR>
                      <a:noFill/>
                    </a:lnR>
                    <a:lnT>
                      <a:noFill/>
                    </a:lnT>
                    <a:lnB>
                      <a:noFill/>
                    </a:lnB>
                  </a:tcPr>
                </a:tc>
                <a:extLst>
                  <a:ext uri="{0D108BD9-81ED-4DB2-BD59-A6C34878D82A}">
                    <a16:rowId xmlns:a16="http://schemas.microsoft.com/office/drawing/2014/main" val="10012"/>
                  </a:ext>
                </a:extLst>
              </a:tr>
              <a:tr h="141835">
                <a:tc gridSpan="2">
                  <a:txBody>
                    <a:bodyPr/>
                    <a:lstStyle/>
                    <a:p>
                      <a:pPr algn="l" fontAlgn="b"/>
                      <a:r>
                        <a:rPr lang="en-US" sz="800" b="1" i="0" u="none" strike="noStrike">
                          <a:solidFill>
                            <a:srgbClr val="000000"/>
                          </a:solidFill>
                          <a:effectLst/>
                          <a:latin typeface="Arial"/>
                        </a:rPr>
                        <a:t>MISO_WUMS</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13"/>
                  </a:ext>
                </a:extLst>
              </a:tr>
              <a:tr h="141835">
                <a:tc>
                  <a:txBody>
                    <a:bodyPr/>
                    <a:lstStyle/>
                    <a:p>
                      <a:pPr algn="l" fontAlgn="b"/>
                      <a:r>
                        <a:rPr lang="en-US" sz="800" b="1" i="0" u="none" strike="noStrike">
                          <a:solidFill>
                            <a:srgbClr val="000000"/>
                          </a:solidFill>
                          <a:effectLst/>
                          <a:latin typeface="Arial"/>
                        </a:rPr>
                        <a:t>NE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4"/>
                  </a:ext>
                </a:extLst>
              </a:tr>
              <a:tr h="141835">
                <a:tc>
                  <a:txBody>
                    <a:bodyPr/>
                    <a:lstStyle/>
                    <a:p>
                      <a:pPr algn="l" fontAlgn="b"/>
                      <a:r>
                        <a:rPr lang="en-US" sz="800" b="1" i="0" u="none" strike="noStrike">
                          <a:solidFill>
                            <a:srgbClr val="000000"/>
                          </a:solidFill>
                          <a:effectLst/>
                          <a:latin typeface="Arial"/>
                        </a:rPr>
                        <a:t>NEISO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extLst>
                  <a:ext uri="{0D108BD9-81ED-4DB2-BD59-A6C34878D82A}">
                    <a16:rowId xmlns:a16="http://schemas.microsoft.com/office/drawing/2014/main" val="10015"/>
                  </a:ext>
                </a:extLst>
              </a:tr>
              <a:tr h="141835">
                <a:tc gridSpan="2">
                  <a:txBody>
                    <a:bodyPr/>
                    <a:lstStyle/>
                    <a:p>
                      <a:pPr algn="l" fontAlgn="b"/>
                      <a:r>
                        <a:rPr lang="en-US" sz="800" b="1" i="0" u="none" strike="noStrike">
                          <a:solidFill>
                            <a:srgbClr val="000000"/>
                          </a:solidFill>
                          <a:effectLst/>
                          <a:latin typeface="Arial"/>
                        </a:rPr>
                        <a:t>NonRTO_Mid</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6"/>
                  </a:ext>
                </a:extLst>
              </a:tr>
              <a:tr h="141835">
                <a:tc gridSpan="2">
                  <a:txBody>
                    <a:bodyPr/>
                    <a:lstStyle/>
                    <a:p>
                      <a:pPr algn="l" fontAlgn="b"/>
                      <a:r>
                        <a:rPr lang="en-US" sz="800" b="1" i="0" u="none" strike="noStrike">
                          <a:solidFill>
                            <a:srgbClr val="000000"/>
                          </a:solidFill>
                          <a:effectLst/>
                          <a:latin typeface="Arial"/>
                        </a:rPr>
                        <a:t>NYISO_A-F</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8</a:t>
                      </a:r>
                    </a:p>
                  </a:txBody>
                  <a:tcPr marL="8343" marR="8343" marT="8343" marB="0" anchor="b">
                    <a:lnL>
                      <a:noFill/>
                    </a:lnL>
                    <a:lnR>
                      <a:noFill/>
                    </a:lnR>
                    <a:lnT>
                      <a:noFill/>
                    </a:lnT>
                    <a:lnB>
                      <a:noFill/>
                    </a:lnB>
                  </a:tcPr>
                </a:tc>
                <a:extLst>
                  <a:ext uri="{0D108BD9-81ED-4DB2-BD59-A6C34878D82A}">
                    <a16:rowId xmlns:a16="http://schemas.microsoft.com/office/drawing/2014/main" val="10017"/>
                  </a:ext>
                </a:extLst>
              </a:tr>
              <a:tr h="141835">
                <a:tc gridSpan="2">
                  <a:txBody>
                    <a:bodyPr/>
                    <a:lstStyle/>
                    <a:p>
                      <a:pPr algn="l" fontAlgn="b"/>
                      <a:r>
                        <a:rPr lang="en-US" sz="800" b="1" i="0" u="none" strike="noStrike">
                          <a:solidFill>
                            <a:srgbClr val="000000"/>
                          </a:solidFill>
                          <a:effectLst/>
                          <a:latin typeface="Arial"/>
                        </a:rPr>
                        <a:t>NYISO_G-I</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8"/>
                  </a:ext>
                </a:extLst>
              </a:tr>
              <a:tr h="141835">
                <a:tc gridSpan="2">
                  <a:txBody>
                    <a:bodyPr/>
                    <a:lstStyle/>
                    <a:p>
                      <a:pPr algn="l" fontAlgn="b"/>
                      <a:r>
                        <a:rPr lang="en-US" sz="800" b="1" i="0" u="none" strike="noStrike">
                          <a:solidFill>
                            <a:srgbClr val="000000"/>
                          </a:solidFill>
                          <a:effectLst/>
                          <a:latin typeface="Arial"/>
                        </a:rPr>
                        <a:t>NYISO_J-K</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19"/>
                  </a:ext>
                </a:extLst>
              </a:tr>
              <a:tr h="141835">
                <a:tc>
                  <a:txBody>
                    <a:bodyPr/>
                    <a:lstStyle/>
                    <a:p>
                      <a:pPr algn="l" fontAlgn="b"/>
                      <a:r>
                        <a:rPr lang="en-US" sz="800" b="1" i="0" u="none" strike="noStrike">
                          <a:solidFill>
                            <a:srgbClr val="000000"/>
                          </a:solidFill>
                          <a:effectLst/>
                          <a:latin typeface="Arial"/>
                        </a:rPr>
                        <a:t>PJM_E</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20"/>
                  </a:ext>
                </a:extLst>
              </a:tr>
              <a:tr h="141835">
                <a:tc gridSpan="2">
                  <a:txBody>
                    <a:bodyPr/>
                    <a:lstStyle/>
                    <a:p>
                      <a:pPr algn="l" fontAlgn="b"/>
                      <a:r>
                        <a:rPr lang="en-US" sz="800" b="1" i="0" u="none" strike="noStrike">
                          <a:solidFill>
                            <a:srgbClr val="000000"/>
                          </a:solidFill>
                          <a:effectLst/>
                          <a:latin typeface="Arial"/>
                        </a:rPr>
                        <a:t>PJM_ROM</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a:t>
                      </a:r>
                    </a:p>
                  </a:txBody>
                  <a:tcPr marL="8343" marR="8343" marT="8343" marB="0" anchor="b">
                    <a:lnL>
                      <a:noFill/>
                    </a:lnL>
                    <a:lnR>
                      <a:noFill/>
                    </a:lnR>
                    <a:lnT>
                      <a:noFill/>
                    </a:lnT>
                    <a:lnB>
                      <a:noFill/>
                    </a:lnB>
                  </a:tcPr>
                </a:tc>
                <a:extLst>
                  <a:ext uri="{0D108BD9-81ED-4DB2-BD59-A6C34878D82A}">
                    <a16:rowId xmlns:a16="http://schemas.microsoft.com/office/drawing/2014/main" val="10021"/>
                  </a:ext>
                </a:extLst>
              </a:tr>
              <a:tr h="141835">
                <a:tc gridSpan="2">
                  <a:txBody>
                    <a:bodyPr/>
                    <a:lstStyle/>
                    <a:p>
                      <a:pPr algn="l" fontAlgn="b"/>
                      <a:r>
                        <a:rPr lang="en-US" sz="800" b="1" i="0" u="none" strike="noStrike">
                          <a:solidFill>
                            <a:srgbClr val="000000"/>
                          </a:solidFill>
                          <a:effectLst/>
                          <a:latin typeface="Arial"/>
                        </a:rPr>
                        <a:t>PJM_ROR</a:t>
                      </a:r>
                    </a:p>
                  </a:txBody>
                  <a:tcPr marL="8343" marR="8343" marT="8343" marB="0" anchor="b">
                    <a:lnL>
                      <a:noFill/>
                    </a:lnL>
                    <a:lnR>
                      <a:noFill/>
                    </a:lnR>
                    <a:lnT>
                      <a:noFill/>
                    </a:lnT>
                    <a:lnB>
                      <a:noFill/>
                    </a:lnB>
                  </a:tcPr>
                </a:tc>
                <a:tc hMerge="1">
                  <a:txBody>
                    <a:bodyPr/>
                    <a:lstStyle/>
                    <a:p>
                      <a:endParaRPr lang="en-US"/>
                    </a:p>
                  </a:txBody>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54</a:t>
                      </a:r>
                    </a:p>
                  </a:txBody>
                  <a:tcPr marL="8343" marR="8343" marT="8343" marB="0" anchor="b">
                    <a:lnL>
                      <a:noFill/>
                    </a:lnL>
                    <a:lnR>
                      <a:noFill/>
                    </a:lnR>
                    <a:lnT>
                      <a:noFill/>
                    </a:lnT>
                    <a:lnB>
                      <a:noFill/>
                    </a:lnB>
                  </a:tcPr>
                </a:tc>
                <a:extLst>
                  <a:ext uri="{0D108BD9-81ED-4DB2-BD59-A6C34878D82A}">
                    <a16:rowId xmlns:a16="http://schemas.microsoft.com/office/drawing/2014/main" val="10022"/>
                  </a:ext>
                </a:extLst>
              </a:tr>
              <a:tr h="141835">
                <a:tc>
                  <a:txBody>
                    <a:bodyPr/>
                    <a:lstStyle/>
                    <a:p>
                      <a:pPr algn="l" fontAlgn="b"/>
                      <a:r>
                        <a:rPr lang="en-US" sz="800" b="1" i="0" u="none" strike="noStrike">
                          <a:solidFill>
                            <a:srgbClr val="000000"/>
                          </a:solidFill>
                          <a:effectLst/>
                          <a:latin typeface="Arial"/>
                        </a:rPr>
                        <a:t>SOCO</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23"/>
                  </a:ext>
                </a:extLst>
              </a:tr>
              <a:tr h="141835">
                <a:tc>
                  <a:txBody>
                    <a:bodyPr/>
                    <a:lstStyle/>
                    <a:p>
                      <a:pPr algn="l" fontAlgn="b"/>
                      <a:r>
                        <a:rPr lang="en-US" sz="800" b="1" i="0" u="none" strike="noStrike">
                          <a:solidFill>
                            <a:srgbClr val="000000"/>
                          </a:solidFill>
                          <a:effectLst/>
                          <a:latin typeface="Arial"/>
                        </a:rPr>
                        <a:t>SPP_N</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14</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12</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13</a:t>
                      </a:r>
                    </a:p>
                  </a:txBody>
                  <a:tcPr marL="8343" marR="8343" marT="8343" marB="0" anchor="b">
                    <a:lnL>
                      <a:noFill/>
                    </a:lnL>
                    <a:lnR>
                      <a:noFill/>
                    </a:lnR>
                    <a:lnT>
                      <a:noFill/>
                    </a:lnT>
                    <a:lnB>
                      <a:noFill/>
                    </a:lnB>
                  </a:tcPr>
                </a:tc>
                <a:extLst>
                  <a:ext uri="{0D108BD9-81ED-4DB2-BD59-A6C34878D82A}">
                    <a16:rowId xmlns:a16="http://schemas.microsoft.com/office/drawing/2014/main" val="10024"/>
                  </a:ext>
                </a:extLst>
              </a:tr>
              <a:tr h="141835">
                <a:tc>
                  <a:txBody>
                    <a:bodyPr/>
                    <a:lstStyle/>
                    <a:p>
                      <a:pPr algn="l" fontAlgn="b"/>
                      <a:r>
                        <a:rPr lang="en-US" sz="800" b="1" i="0" u="none" strike="noStrike">
                          <a:solidFill>
                            <a:srgbClr val="000000"/>
                          </a:solidFill>
                          <a:effectLst/>
                          <a:latin typeface="Arial"/>
                        </a:rPr>
                        <a:t>SPP_S</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17</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25</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30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26</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29</a:t>
                      </a:r>
                    </a:p>
                  </a:txBody>
                  <a:tcPr marL="8343" marR="8343" marT="8343" marB="0" anchor="b">
                    <a:lnL>
                      <a:noFill/>
                    </a:lnL>
                    <a:lnR>
                      <a:noFill/>
                    </a:lnR>
                    <a:lnT>
                      <a:noFill/>
                    </a:lnT>
                    <a:lnB>
                      <a:noFill/>
                    </a:lnB>
                  </a:tcPr>
                </a:tc>
                <a:extLst>
                  <a:ext uri="{0D108BD9-81ED-4DB2-BD59-A6C34878D82A}">
                    <a16:rowId xmlns:a16="http://schemas.microsoft.com/office/drawing/2014/main" val="10025"/>
                  </a:ext>
                </a:extLst>
              </a:tr>
              <a:tr h="141835">
                <a:tc>
                  <a:txBody>
                    <a:bodyPr/>
                    <a:lstStyle/>
                    <a:p>
                      <a:pPr algn="l" fontAlgn="b"/>
                      <a:r>
                        <a:rPr lang="en-US" sz="800" b="1" i="0" u="none" strike="noStrike">
                          <a:solidFill>
                            <a:srgbClr val="000000"/>
                          </a:solidFill>
                          <a:effectLst/>
                          <a:latin typeface="Arial"/>
                        </a:rPr>
                        <a:t>TVA</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0</a:t>
                      </a:r>
                    </a:p>
                  </a:txBody>
                  <a:tcPr marL="8343" marR="8343" marT="8343" marB="0" anchor="b">
                    <a:lnL>
                      <a:noFill/>
                    </a:lnL>
                    <a:lnR>
                      <a:noFill/>
                    </a:lnR>
                    <a:lnT>
                      <a:noFill/>
                    </a:lnT>
                    <a:lnB>
                      <a:noFill/>
                    </a:lnB>
                  </a:tcPr>
                </a:tc>
                <a:extLst>
                  <a:ext uri="{0D108BD9-81ED-4DB2-BD59-A6C34878D82A}">
                    <a16:rowId xmlns:a16="http://schemas.microsoft.com/office/drawing/2014/main" val="10026"/>
                  </a:ext>
                </a:extLst>
              </a:tr>
              <a:tr h="141835">
                <a:tc>
                  <a:txBody>
                    <a:bodyPr/>
                    <a:lstStyle/>
                    <a:p>
                      <a:pPr algn="l" fontAlgn="b"/>
                      <a:r>
                        <a:rPr lang="en-US" sz="800" b="1" i="0" u="none" strike="noStrike">
                          <a:solidFill>
                            <a:srgbClr val="000000"/>
                          </a:solidFill>
                          <a:effectLst/>
                          <a:latin typeface="Arial"/>
                        </a:rPr>
                        <a:t>VACAR</a:t>
                      </a: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Arial"/>
                        </a:rPr>
                        <a:t>4</a:t>
                      </a:r>
                    </a:p>
                  </a:txBody>
                  <a:tcPr marL="8343" marR="8343" marT="83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41835">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343" marR="8343" marT="8343" marB="0" anchor="b">
                    <a:lnL>
                      <a:noFill/>
                    </a:lnL>
                    <a:lnR>
                      <a:noFill/>
                    </a:lnR>
                    <a:lnT>
                      <a:noFill/>
                    </a:lnT>
                    <a:lnB>
                      <a:noFill/>
                    </a:lnB>
                  </a:tcPr>
                </a:tc>
                <a:tc>
                  <a:txBody>
                    <a:bodyPr/>
                    <a:lstStyle/>
                    <a:p>
                      <a:pPr algn="r" fontAlgn="b"/>
                      <a:r>
                        <a:rPr lang="en-US" sz="800" b="0" i="0" u="none" strike="noStrike">
                          <a:solidFill>
                            <a:srgbClr val="000000"/>
                          </a:solidFill>
                          <a:effectLst/>
                          <a:latin typeface="Arial"/>
                        </a:rPr>
                        <a:t>49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180</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176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214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138</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194</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133</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152</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179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175</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a:solidFill>
                            <a:srgbClr val="000000"/>
                          </a:solidFill>
                          <a:effectLst/>
                          <a:latin typeface="Arial"/>
                        </a:rPr>
                        <a:t>196</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800" b="0" i="0" u="none" strike="noStrike" dirty="0">
                          <a:solidFill>
                            <a:srgbClr val="000000"/>
                          </a:solidFill>
                          <a:effectLst/>
                          <a:latin typeface="Arial"/>
                        </a:rPr>
                        <a:t>179</a:t>
                      </a:r>
                    </a:p>
                  </a:txBody>
                  <a:tcPr marL="8343" marR="8343" marT="83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296580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gray">
          <a:xfrm>
            <a:off x="457200" y="6408738"/>
            <a:ext cx="28098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lvl1pPr defTabSz="790575" eaLnBrk="0" hangingPunct="0">
              <a:defRPr sz="1400">
                <a:solidFill>
                  <a:schemeClr val="tx1"/>
                </a:solidFill>
                <a:latin typeface="Arial" charset="0"/>
              </a:defRPr>
            </a:lvl1pPr>
            <a:lvl2pPr marL="742950" indent="-285750" defTabSz="790575" eaLnBrk="0" hangingPunct="0">
              <a:defRPr sz="1400">
                <a:solidFill>
                  <a:schemeClr val="tx1"/>
                </a:solidFill>
                <a:latin typeface="Arial" charset="0"/>
              </a:defRPr>
            </a:lvl2pPr>
            <a:lvl3pPr marL="1143000" indent="-228600" defTabSz="790575" eaLnBrk="0" hangingPunct="0">
              <a:defRPr sz="1400">
                <a:solidFill>
                  <a:schemeClr val="tx1"/>
                </a:solidFill>
                <a:latin typeface="Arial" charset="0"/>
              </a:defRPr>
            </a:lvl3pPr>
            <a:lvl4pPr marL="1600200" indent="-228600" defTabSz="790575" eaLnBrk="0" hangingPunct="0">
              <a:defRPr sz="1400">
                <a:solidFill>
                  <a:schemeClr val="tx1"/>
                </a:solidFill>
                <a:latin typeface="Arial" charset="0"/>
              </a:defRPr>
            </a:lvl4pPr>
            <a:lvl5pPr marL="2057400" indent="-228600" defTabSz="790575" eaLnBrk="0" hangingPunct="0">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E96A2106-2079-46B6-8C40-97BAA29FFB39}" type="slidenum">
              <a:rPr lang="en-GB" altLang="en-US" sz="800">
                <a:solidFill>
                  <a:srgbClr val="000000"/>
                </a:solidFill>
              </a:rPr>
              <a:pPr/>
              <a:t>8</a:t>
            </a:fld>
            <a:endParaRPr lang="en-GB" altLang="en-US" sz="800">
              <a:solidFill>
                <a:srgbClr val="000000"/>
              </a:solidFill>
            </a:endParaRPr>
          </a:p>
        </p:txBody>
      </p:sp>
      <p:sp>
        <p:nvSpPr>
          <p:cNvPr id="17411" name="Rectangle 2"/>
          <p:cNvSpPr>
            <a:spLocks noGrp="1" noChangeArrowheads="1"/>
          </p:cNvSpPr>
          <p:nvPr>
            <p:ph type="title" idx="4294967295"/>
          </p:nvPr>
        </p:nvSpPr>
        <p:spPr/>
        <p:txBody>
          <a:bodyPr/>
          <a:lstStyle/>
          <a:p>
            <a:r>
              <a:rPr lang="en-US" dirty="0" smtClean="0"/>
              <a:t>Future </a:t>
            </a:r>
            <a:r>
              <a:rPr lang="en-US" dirty="0"/>
              <a:t>4</a:t>
            </a:r>
            <a:r>
              <a:rPr lang="en-US" dirty="0" smtClean="0"/>
              <a:t> Results</a:t>
            </a:r>
          </a:p>
        </p:txBody>
      </p:sp>
      <p:sp>
        <p:nvSpPr>
          <p:cNvPr id="17412" name="Rectangle 3"/>
          <p:cNvSpPr>
            <a:spLocks noGrp="1" noChangeArrowheads="1"/>
          </p:cNvSpPr>
          <p:nvPr>
            <p:ph type="body" idx="4294967295"/>
          </p:nvPr>
        </p:nvSpPr>
        <p:spPr>
          <a:xfrm>
            <a:off x="457200" y="888683"/>
            <a:ext cx="8231187" cy="4635500"/>
          </a:xfrm>
        </p:spPr>
        <p:txBody>
          <a:bodyPr/>
          <a:lstStyle/>
          <a:p>
            <a:pPr eaLnBrk="1" hangingPunct="1"/>
            <a:r>
              <a:rPr lang="en-US" dirty="0"/>
              <a:t>T</a:t>
            </a:r>
            <a:r>
              <a:rPr lang="en-US" dirty="0" smtClean="0"/>
              <a:t>otal EI capacity in 2030 is shown below by type for Future 4 (Aggressive EE/DR/DG/Smart Grid) in comparison to the BAU.</a:t>
            </a:r>
          </a:p>
          <a:p>
            <a:pPr lvl="1" eaLnBrk="1" hangingPunct="1"/>
            <a:r>
              <a:rPr lang="en-US" i="1" dirty="0" smtClean="0">
                <a:solidFill>
                  <a:srgbClr val="0070C0"/>
                </a:solidFill>
              </a:rPr>
              <a:t>Compared to the BAU, total EI demand is 17% to 33% lower by 2030 in these Future 4 cases.  </a:t>
            </a:r>
          </a:p>
          <a:p>
            <a:pPr lvl="2" eaLnBrk="1" hangingPunct="1"/>
            <a:r>
              <a:rPr lang="en-US" sz="1200" dirty="0" smtClean="0"/>
              <a:t>This yields less total capacity installed than in 2010.  Most of the </a:t>
            </a:r>
            <a:r>
              <a:rPr lang="en-US" sz="1200" smtClean="0"/>
              <a:t>reduction from </a:t>
            </a:r>
            <a:r>
              <a:rPr lang="en-US" sz="1200" dirty="0" smtClean="0"/>
              <a:t>the BAU is in new CCs and CTs, along with more coal and steam oil/gas retirements. </a:t>
            </a:r>
          </a:p>
          <a:p>
            <a:pPr marL="341312" lvl="1" indent="0" eaLnBrk="1" hangingPunct="1">
              <a:buNone/>
            </a:pPr>
            <a:endParaRPr lang="en-US" i="1" dirty="0" smtClean="0"/>
          </a:p>
          <a:p>
            <a:pPr lvl="2" eaLnBrk="1" hangingPunct="1"/>
            <a:endParaRPr lang="en-US" dirty="0"/>
          </a:p>
        </p:txBody>
      </p:sp>
      <p:sp>
        <p:nvSpPr>
          <p:cNvPr id="17413" name="Text Box 11"/>
          <p:cNvSpPr txBox="1">
            <a:spLocks noChangeArrowheads="1"/>
          </p:cNvSpPr>
          <p:nvPr/>
        </p:nvSpPr>
        <p:spPr bwMode="gray">
          <a:xfrm>
            <a:off x="1142206" y="2217635"/>
            <a:ext cx="7115175" cy="293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54000" tIns="54000" rIns="54000" bIns="54000" anchor="b">
            <a:spAutoFit/>
          </a:bodyPr>
          <a:lstStyle>
            <a:lvl1pPr defTabSz="830263" eaLnBrk="0" hangingPunct="0">
              <a:defRPr sz="1400">
                <a:solidFill>
                  <a:schemeClr val="tx1"/>
                </a:solidFill>
                <a:latin typeface="Arial" charset="0"/>
              </a:defRPr>
            </a:lvl1pPr>
            <a:lvl2pPr marL="742950" indent="-285750" defTabSz="830263" eaLnBrk="0" hangingPunct="0">
              <a:defRPr sz="1400">
                <a:solidFill>
                  <a:schemeClr val="tx1"/>
                </a:solidFill>
                <a:latin typeface="Arial" charset="0"/>
              </a:defRPr>
            </a:lvl2pPr>
            <a:lvl3pPr marL="1143000" indent="-228600" defTabSz="830263" eaLnBrk="0" hangingPunct="0">
              <a:defRPr sz="1400">
                <a:solidFill>
                  <a:schemeClr val="tx1"/>
                </a:solidFill>
                <a:latin typeface="Arial" charset="0"/>
              </a:defRPr>
            </a:lvl3pPr>
            <a:lvl4pPr marL="1600200" indent="-228600" defTabSz="830263" eaLnBrk="0" hangingPunct="0">
              <a:defRPr sz="1400">
                <a:solidFill>
                  <a:schemeClr val="tx1"/>
                </a:solidFill>
                <a:latin typeface="Arial" charset="0"/>
              </a:defRPr>
            </a:lvl4pPr>
            <a:lvl5pPr marL="2057400" indent="-228600" defTabSz="830263" eaLnBrk="0" hangingPunct="0">
              <a:defRPr sz="1400">
                <a:solidFill>
                  <a:schemeClr val="tx1"/>
                </a:solidFill>
                <a:latin typeface="Arial" charset="0"/>
              </a:defRPr>
            </a:lvl5pPr>
            <a:lvl6pPr marL="2514600" indent="-228600" defTabSz="830263" eaLnBrk="0" fontAlgn="base" hangingPunct="0">
              <a:spcBef>
                <a:spcPct val="0"/>
              </a:spcBef>
              <a:spcAft>
                <a:spcPct val="0"/>
              </a:spcAft>
              <a:defRPr sz="1400">
                <a:solidFill>
                  <a:schemeClr val="tx1"/>
                </a:solidFill>
                <a:latin typeface="Arial" charset="0"/>
              </a:defRPr>
            </a:lvl6pPr>
            <a:lvl7pPr marL="2971800" indent="-228600" defTabSz="830263" eaLnBrk="0" fontAlgn="base" hangingPunct="0">
              <a:spcBef>
                <a:spcPct val="0"/>
              </a:spcBef>
              <a:spcAft>
                <a:spcPct val="0"/>
              </a:spcAft>
              <a:defRPr sz="1400">
                <a:solidFill>
                  <a:schemeClr val="tx1"/>
                </a:solidFill>
                <a:latin typeface="Arial" charset="0"/>
              </a:defRPr>
            </a:lvl7pPr>
            <a:lvl8pPr marL="3429000" indent="-228600" defTabSz="830263" eaLnBrk="0" fontAlgn="base" hangingPunct="0">
              <a:spcBef>
                <a:spcPct val="0"/>
              </a:spcBef>
              <a:spcAft>
                <a:spcPct val="0"/>
              </a:spcAft>
              <a:defRPr sz="1400">
                <a:solidFill>
                  <a:schemeClr val="tx1"/>
                </a:solidFill>
                <a:latin typeface="Arial" charset="0"/>
              </a:defRPr>
            </a:lvl8pPr>
            <a:lvl9pPr marL="3886200" indent="-228600" defTabSz="830263" eaLnBrk="0" fontAlgn="base" hangingPunct="0">
              <a:spcBef>
                <a:spcPct val="0"/>
              </a:spcBef>
              <a:spcAft>
                <a:spcPct val="0"/>
              </a:spcAft>
              <a:defRPr sz="1400">
                <a:solidFill>
                  <a:schemeClr val="tx1"/>
                </a:solidFill>
                <a:latin typeface="Arial" charset="0"/>
              </a:defRPr>
            </a:lvl9pPr>
          </a:lstStyle>
          <a:p>
            <a:pPr algn="ctr"/>
            <a:r>
              <a:rPr lang="en-US" sz="1200" b="1" dirty="0" smtClean="0">
                <a:solidFill>
                  <a:srgbClr val="000000"/>
                </a:solidFill>
              </a:rPr>
              <a:t>Installed 2030 EI Capacity by Type:  Future 4 vs. BAU (GW)</a:t>
            </a:r>
            <a:endParaRPr lang="en-US" sz="1200" i="1" dirty="0">
              <a:solidFill>
                <a:srgbClr val="000000"/>
              </a:solidFill>
            </a:endParaRPr>
          </a:p>
        </p:txBody>
      </p:sp>
      <p:sp>
        <p:nvSpPr>
          <p:cNvPr id="17414" name="Text Box 12"/>
          <p:cNvSpPr txBox="1">
            <a:spLocks noChangeArrowheads="1"/>
          </p:cNvSpPr>
          <p:nvPr/>
        </p:nvSpPr>
        <p:spPr bwMode="auto">
          <a:xfrm>
            <a:off x="7267575" y="152400"/>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eaLnBrk="1" hangingPunct="1"/>
            <a:endParaRPr lang="en-US" sz="1800" b="1">
              <a:solidFill>
                <a:srgbClr val="0673AE"/>
              </a:solidFill>
            </a:endParaRPr>
          </a:p>
        </p:txBody>
      </p:sp>
      <p:sp>
        <p:nvSpPr>
          <p:cNvPr id="17572" name="TextBox 9"/>
          <p:cNvSpPr txBox="1">
            <a:spLocks noChangeArrowheads="1"/>
          </p:cNvSpPr>
          <p:nvPr/>
        </p:nvSpPr>
        <p:spPr bwMode="auto">
          <a:xfrm>
            <a:off x="533400" y="6332538"/>
            <a:ext cx="6391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r>
              <a:rPr lang="en-US" sz="800" i="1" dirty="0">
                <a:solidFill>
                  <a:srgbClr val="000000"/>
                </a:solidFill>
              </a:rPr>
              <a:t>The results presented herein use modeling assumptions developed by EIPC, EIPC stakeholders and CRA for purposes of EIPC capacity expansion modeling.  As such, these results do not necessarily reflect the opinions or views of CRA or any individual EIPC stakeholder.</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8913" y="2511356"/>
            <a:ext cx="3686175"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1416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portTemplate">
  <a:themeElements>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Repo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ReportTemplate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ReportTemplate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ReportTemplate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ReportTemplate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eportTemplate">
  <a:themeElements>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Repo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ReportTemplate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ReportTemplate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ReportTemplate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ReportTemplate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ReportTemplate">
  <a:themeElements>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Repo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ReportTemplate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ReportTemplate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ReportTemplate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ReportTemplate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ReportTemplate">
  <a:themeElements>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Repo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ReportTemplate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ReportTemplate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ReportTemplate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ReportTemplate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ReportTemplate">
  <a:themeElements>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Repo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ReportTemplate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ReportTemplate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ReportTemplate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ReportTemplate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ReportTemplate">
  <a:themeElements>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Repo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ReportTemplate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ReportTemplate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ReportTemplate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ReportTemplate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ReportTemplate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ReportTemplate</Template>
  <TotalTime>6120</TotalTime>
  <Pages>1</Pages>
  <Words>4738</Words>
  <Application>Microsoft Office PowerPoint</Application>
  <PresentationFormat>Custom</PresentationFormat>
  <Paragraphs>2664</Paragraphs>
  <Slides>16</Slides>
  <Notes>16</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16</vt:i4>
      </vt:variant>
    </vt:vector>
  </HeadingPairs>
  <TitlesOfParts>
    <vt:vector size="24" baseType="lpstr">
      <vt:lpstr>Arial</vt:lpstr>
      <vt:lpstr>Times New Roman</vt:lpstr>
      <vt:lpstr>ReportTemplate</vt:lpstr>
      <vt:lpstr>1_ReportTemplate</vt:lpstr>
      <vt:lpstr>2_ReportTemplate</vt:lpstr>
      <vt:lpstr>3_ReportTemplate</vt:lpstr>
      <vt:lpstr>4_ReportTemplate</vt:lpstr>
      <vt:lpstr>5_ReportTemplate</vt:lpstr>
      <vt:lpstr>Overview of MRN-NEEM Results for the EIPC Future 3 Sensitivities, Future 4, and the Future 5 Base and Soft Constraint Cases</vt:lpstr>
      <vt:lpstr>Overview</vt:lpstr>
      <vt:lpstr>Future 2 and Future 3 Carbon Prices</vt:lpstr>
      <vt:lpstr>Future 2 Results (from June 13)</vt:lpstr>
      <vt:lpstr>Future 3 Results</vt:lpstr>
      <vt:lpstr>Future 3 Results (cont.)</vt:lpstr>
      <vt:lpstr>Future 3 Results (cont.)</vt:lpstr>
      <vt:lpstr>Future 3 Results (cont.)</vt:lpstr>
      <vt:lpstr>Future 4 Results</vt:lpstr>
      <vt:lpstr>Future 4 Results</vt:lpstr>
      <vt:lpstr>Future 5 Base Case Results</vt:lpstr>
      <vt:lpstr>Summary of Results – Future 5 Base Case</vt:lpstr>
      <vt:lpstr>Future 5 Results</vt:lpstr>
      <vt:lpstr>Future 5 Results (cont.)</vt:lpstr>
      <vt:lpstr>Future 5 Results (cont.)</vt:lpstr>
      <vt:lpstr>Next Steps</vt:lpstr>
    </vt:vector>
  </TitlesOfParts>
  <Company>CRA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of the presentation goes here</dc:title>
  <dc:creator>rluciani</dc:creator>
  <cp:lastModifiedBy>Grant, Ian S</cp:lastModifiedBy>
  <cp:revision>427</cp:revision>
  <cp:lastPrinted>2011-06-29T13:14:14Z</cp:lastPrinted>
  <dcterms:created xsi:type="dcterms:W3CDTF">2010-06-14T14:33:31Z</dcterms:created>
  <dcterms:modified xsi:type="dcterms:W3CDTF">2019-03-19T15:35:47Z</dcterms:modified>
</cp:coreProperties>
</file>