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91" r:id="rId4"/>
    <p:sldId id="292" r:id="rId5"/>
    <p:sldId id="293" r:id="rId6"/>
    <p:sldId id="289" r:id="rId7"/>
    <p:sldId id="294" r:id="rId8"/>
    <p:sldId id="290" r:id="rId9"/>
    <p:sldId id="288" r:id="rId10"/>
    <p:sldId id="283" r:id="rId11"/>
    <p:sldId id="295" r:id="rId12"/>
    <p:sldId id="271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5ED66-A2C0-4ADB-8388-7F5DE84CBCC1}" type="datetimeFigureOut">
              <a:rPr lang="en-US" smtClean="0"/>
              <a:t>03/19/2019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EB1B-4503-4AA4-A8A6-D3860700E8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F37F0211-B680-4AF1-B292-8965C75345B6}" type="datetimeFigureOut">
              <a:rPr lang="en-US"/>
              <a:pPr/>
              <a:t>03/19/2019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Calibri" pitchFamily="34" charset="0"/>
              </a:defRPr>
            </a:lvl1pPr>
          </a:lstStyle>
          <a:p>
            <a:fld id="{69248AFB-CD86-4897-80BE-F3760B41CB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40C06-1397-4D96-9A9C-A331290C5FD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619A0-51F8-4120-85C4-6495B915FD1D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E1C0B-6657-484F-8008-CE60AE10381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BFAFF-DD50-49C5-B48E-9A755BD7D71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E0898-F3A2-45E5-B390-D5740AC69A6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6AC67-2332-4D32-9BAC-27487D9BA77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A0945-AAF1-44C5-B95C-9DB7DF3975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A0945-AAF1-44C5-B95C-9DB7DF39755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A3BD5-616D-483E-ADB2-C98A7351A1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CC789-6FCA-4701-8184-1094C125C23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619A0-51F8-4120-85C4-6495B915FD1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ipc_letterhea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6421438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D9AE-2EFB-4B54-AA5F-5D32E10C0905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DE8F4-B5DD-4DE2-8C7C-4214E9A75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948E-CD1B-4C89-B798-527DECC465D5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BB03-395F-4390-A06C-6C2393EA5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3B3A5-E9CA-475A-925B-F6EE7510A470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23087-AE58-4577-A447-BFA62A593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ipc_letterhead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6019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eipc_menu_0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95400"/>
            <a:ext cx="8382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907AA-86F3-4981-91B4-506640F11E86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" y="609600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216A-9D45-4C60-A000-0ACE34838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0441-5420-4046-AD73-AD8DEE5BD9AF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9802-5EF1-4B8D-9A4E-60AFC1472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9CC4-5C70-4C79-A88F-A733601AA8BF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77AF-D651-4622-8B8A-30C7090A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ED9C-6396-446A-ABC7-7236E98E5EFD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20E2C-CCAF-4F40-A2C8-7FC51BF42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6844-0A71-430B-9F37-0A74474AC2C7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748F2-B432-4CE1-A0AA-B5E5E405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315C5-1273-477B-BA16-EF0A8D2190CF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8F22-EE97-40B2-9FAB-596CB91D2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FBF2-8FBF-4D9F-A934-92C149770403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EA4E4-A6AB-404F-B202-DF5C334E1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D604-065B-485F-A762-6C8626FAD139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4DC6B-325D-4911-A13D-5753EA82E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EB65D0-2CBA-4F9A-990B-5B88878F7CF0}" type="datetime1">
              <a:rPr lang="en-US"/>
              <a:pPr>
                <a:defRPr/>
              </a:pPr>
              <a:t>03/19/2019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186D4B-4DCD-48B7-B982-48EAC5312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79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73" r:id="rId9"/>
    <p:sldLayoutId id="2147483772" r:id="rId10"/>
    <p:sldLayoutId id="21474837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/>
              <a:t>Coordination of MRN-NEEM Modeling and High Level Transmission Analysis in Task 5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391400" cy="17526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/>
              <a:t>Presentation at Macro Future Workshop November 8-9, 2010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3600" b="1" dirty="0" smtClean="0"/>
              <a:t>MRN-NEEM Analysis and Possible Transmission Adjustment by SSC – Step 5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>
            <a:noAutofit/>
          </a:bodyPr>
          <a:lstStyle/>
          <a:p>
            <a:pPr marL="419100" indent="-4191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en-US" sz="2000" dirty="0" smtClean="0"/>
              <a:t>CRA performs the initial run of MRN-NEEM for each future macroeconomic case defined by the SSC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en-US" sz="2000" dirty="0" smtClean="0"/>
              <a:t>Results provided to SSC before any sensitivities are run: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000" dirty="0" smtClean="0"/>
              <a:t>Shadow prices for binding constraints (pipes)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000" dirty="0" smtClean="0"/>
              <a:t>Energy and capacity prices within regions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000" dirty="0" smtClean="0"/>
              <a:t>Number of binding hours on transfers between regions (pipes)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000" dirty="0" smtClean="0"/>
              <a:t>Average flow between regions (through pipes)</a:t>
            </a:r>
          </a:p>
          <a:p>
            <a:pPr marL="1009650" lvl="1" indent="-609600">
              <a:lnSpc>
                <a:spcPct val="70000"/>
              </a:lnSpc>
            </a:pPr>
            <a:r>
              <a:rPr lang="en-US" sz="2000" dirty="0" smtClean="0"/>
              <a:t>Future generation additions and retirements by region as bounded by all the inputs</a:t>
            </a:r>
            <a:endParaRPr lang="en-US" sz="1600" dirty="0" smtClean="0"/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en-NZ" sz="2000" dirty="0" smtClean="0"/>
              <a:t>SSC can determine if expanded transfer limits (pipes) are required for a particular future case, based on their assessment of the results </a:t>
            </a:r>
            <a:r>
              <a:rPr lang="en-US" sz="2000" dirty="0" smtClean="0"/>
              <a:t>– if so, this becomes sensitivity #1</a:t>
            </a:r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/>
              <a:t>Continue on next slide – </a:t>
            </a:r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31D2B-9E54-4459-B60B-8CBA4A53183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3600" b="1" dirty="0" smtClean="0"/>
              <a:t>MRN-NEEM Analysis and Possible Transmission Adjustment by SSC – Step 5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>
            <a:noAutofit/>
          </a:bodyPr>
          <a:lstStyle/>
          <a:p>
            <a:pPr marL="419100" indent="-4191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000" dirty="0" smtClean="0"/>
              <a:t>CRA runs sensitivity #1 and provides results to SSC</a:t>
            </a:r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NZ" sz="2000" dirty="0" smtClean="0"/>
              <a:t>SSC picks either (</a:t>
            </a:r>
            <a:r>
              <a:rPr lang="en-NZ" sz="2000" dirty="0" err="1" smtClean="0"/>
              <a:t>i</a:t>
            </a:r>
            <a:r>
              <a:rPr lang="en-NZ" sz="2000" dirty="0" smtClean="0"/>
              <a:t>) the initial starting point transfer limits used in the original future case run or (ii) those </a:t>
            </a:r>
            <a:r>
              <a:rPr lang="en-US" sz="2000" dirty="0" smtClean="0"/>
              <a:t>from sensitivity #1 for the remainder of the sensitivities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NZ" sz="2000" dirty="0" smtClean="0"/>
              <a:t>CRA proceeds with MRN-NEEM runs for the remaining sensitivities #2 through #9 using the  locked down transfer limits selected by SSC after review of the results of sensitivity #1 </a:t>
            </a:r>
            <a:endParaRPr lang="en-US" sz="2000" dirty="0" smtClean="0"/>
          </a:p>
          <a:p>
            <a:pPr marL="419100" indent="-4191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000" dirty="0" smtClean="0"/>
              <a:t>EIPC will perform a high level transmission analysis of the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expanded transfer limits and provide a cost estimate for transmission additions needed to reach the increased level of transfer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31D2B-9E54-4459-B60B-8CBA4A53183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pPr algn="l"/>
            <a:r>
              <a:rPr lang="en-US" smtClean="0"/>
              <a:t>Questions and Discussion</a:t>
            </a:r>
          </a:p>
        </p:txBody>
      </p:sp>
      <p:pic>
        <p:nvPicPr>
          <p:cNvPr id="31746" name="Picture 2" descr="C:\Documents and Settings\David Wh\My Documents\My Pictures\Microsoft Clip Organizer\j04414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6764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38909-DB4E-4AA1-8017-76FE1E2816E3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smtClean="0"/>
              <a:t>Project Objectives – Phase I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</a:pPr>
            <a:r>
              <a:rPr lang="en-US" sz="2600" dirty="0" smtClean="0"/>
              <a:t>The Roll-Up</a:t>
            </a:r>
          </a:p>
          <a:p>
            <a:pPr marL="228600" indent="-228600">
              <a:lnSpc>
                <a:spcPct val="90000"/>
              </a:lnSpc>
            </a:pPr>
            <a:r>
              <a:rPr lang="en-US" sz="2600" dirty="0" smtClean="0"/>
              <a:t>Macroeconomic analyses of 8 resource expansion futures</a:t>
            </a:r>
          </a:p>
          <a:p>
            <a:pPr marL="628650" lvl="1" indent="-228600">
              <a:lnSpc>
                <a:spcPct val="90000"/>
              </a:lnSpc>
            </a:pPr>
            <a:r>
              <a:rPr lang="en-US" sz="2200" dirty="0" smtClean="0"/>
              <a:t>Original proposal was that the Roll-Up would serve as the starting point</a:t>
            </a:r>
          </a:p>
          <a:p>
            <a:pPr marL="628650" lvl="1" indent="-228600">
              <a:lnSpc>
                <a:spcPct val="90000"/>
              </a:lnSpc>
            </a:pPr>
            <a:r>
              <a:rPr lang="en-US" sz="2200" dirty="0" smtClean="0"/>
              <a:t>Adoption of a different “baseline infrastructure” would change that – hold discussion of details for another time (with RUWG)   </a:t>
            </a:r>
          </a:p>
          <a:p>
            <a:pPr marL="228600" indent="-228600">
              <a:lnSpc>
                <a:spcPct val="90000"/>
              </a:lnSpc>
            </a:pPr>
            <a:r>
              <a:rPr lang="en-US" sz="2600" dirty="0" smtClean="0"/>
              <a:t>Macroeconomic analyses will provide useful information to the SSC in determining the 3 expansion scenarios to be chosen in Task 6</a:t>
            </a:r>
          </a:p>
          <a:p>
            <a:pPr marL="228600" indent="-228600">
              <a:lnSpc>
                <a:spcPct val="90000"/>
              </a:lnSpc>
            </a:pPr>
            <a:r>
              <a:rPr lang="en-US" sz="2700" dirty="0" smtClean="0"/>
              <a:t>EIPC to provide high-level transmission analysis for the futures of interest in the 8 macroeconomic analyses</a:t>
            </a:r>
            <a:endParaRPr 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3DD0E-C3A9-4E45-9C2B-58EAE3B1F15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smtClean="0"/>
              <a:t>NEEM Model Background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/>
              <a:t>The Model </a:t>
            </a:r>
            <a:r>
              <a:rPr lang="en-US" sz="2800" b="1" dirty="0" smtClean="0"/>
              <a:t>Does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Assess economics (prices, load impacts, generation expansion decisions) not transmission line power flows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Produce resource expansion forecasts based upon economics over a long period of time (40 years)</a:t>
            </a:r>
          </a:p>
          <a:p>
            <a:pPr>
              <a:buNone/>
            </a:pPr>
            <a:r>
              <a:rPr lang="en-US" sz="2800" dirty="0" smtClean="0"/>
              <a:t>The Model </a:t>
            </a:r>
            <a:r>
              <a:rPr lang="en-US" sz="2800" b="1" dirty="0" smtClean="0"/>
              <a:t>Does Not</a:t>
            </a:r>
            <a:r>
              <a:rPr lang="en-US" sz="2800" dirty="0" smtClean="0"/>
              <a:t>:</a:t>
            </a:r>
          </a:p>
          <a:p>
            <a:pPr eaLnBrk="1" hangingPunct="1"/>
            <a:r>
              <a:rPr lang="en-US" sz="2800" dirty="0" smtClean="0"/>
              <a:t>Represent transmission lines, but instead represents  transfer capabilities between regions</a:t>
            </a:r>
          </a:p>
          <a:p>
            <a:pPr eaLnBrk="1" hangingPunct="1"/>
            <a:r>
              <a:rPr lang="en-US" sz="2800" dirty="0" smtClean="0"/>
              <a:t>Automatically alter transfer capability over the 40 year period (the transfer capability used is fixed)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676BA-C38F-42CF-8781-A76D0F87E2FE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dirty="0" smtClean="0"/>
              <a:t>NEEM: Pipe and Bubble Example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/>
          <a:lstStyle/>
          <a:p>
            <a:pPr marL="228600" indent="-228600"/>
            <a:r>
              <a:rPr lang="en-US" sz="2800" dirty="0" smtClean="0"/>
              <a:t>Red arrows depict transfer capability, not transmission lines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17127-DDD4-4006-A69F-24A9A02C235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0" y="31242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44958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52578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34290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0480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25146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 rot="5400000">
            <a:off x="5584826" y="3078162"/>
            <a:ext cx="328612" cy="373063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334000" y="4267200"/>
            <a:ext cx="609600" cy="3048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7"/>
            <a:endCxn id="11" idx="2"/>
          </p:cNvCxnSpPr>
          <p:nvPr/>
        </p:nvCxnSpPr>
        <p:spPr>
          <a:xfrm rot="5400000" flipH="1" flipV="1">
            <a:off x="4811712" y="2168526"/>
            <a:ext cx="290513" cy="1668462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2"/>
          </p:cNvCxnSpPr>
          <p:nvPr/>
        </p:nvCxnSpPr>
        <p:spPr>
          <a:xfrm>
            <a:off x="4267200" y="3505200"/>
            <a:ext cx="609600" cy="2667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7" idx="0"/>
          </p:cNvCxnSpPr>
          <p:nvPr/>
        </p:nvCxnSpPr>
        <p:spPr>
          <a:xfrm rot="5400000">
            <a:off x="2822576" y="3897312"/>
            <a:ext cx="862012" cy="334963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6" idx="6"/>
          </p:cNvCxnSpPr>
          <p:nvPr/>
        </p:nvCxnSpPr>
        <p:spPr>
          <a:xfrm rot="10800000" flipV="1">
            <a:off x="2514600" y="3390900"/>
            <a:ext cx="762000" cy="762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7" idx="1"/>
          </p:cNvCxnSpPr>
          <p:nvPr/>
        </p:nvCxnSpPr>
        <p:spPr>
          <a:xfrm rot="16200000" flipH="1">
            <a:off x="2079625" y="3940175"/>
            <a:ext cx="785813" cy="525463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315200" y="22860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Arrow Connector 27"/>
          <p:cNvCxnSpPr>
            <a:stCxn id="7" idx="5"/>
          </p:cNvCxnSpPr>
          <p:nvPr/>
        </p:nvCxnSpPr>
        <p:spPr>
          <a:xfrm rot="16200000" flipH="1">
            <a:off x="3497263" y="5021263"/>
            <a:ext cx="404812" cy="525462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6"/>
          </p:cNvCxnSpPr>
          <p:nvPr/>
        </p:nvCxnSpPr>
        <p:spPr>
          <a:xfrm flipV="1">
            <a:off x="4953000" y="5334000"/>
            <a:ext cx="685800" cy="2667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486400" y="47244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Arrow Connector 34"/>
          <p:cNvCxnSpPr>
            <a:endCxn id="26" idx="2"/>
          </p:cNvCxnSpPr>
          <p:nvPr/>
        </p:nvCxnSpPr>
        <p:spPr>
          <a:xfrm flipV="1">
            <a:off x="6781800" y="2628900"/>
            <a:ext cx="533400" cy="1143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352800" y="4267200"/>
            <a:ext cx="1524000" cy="4572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smtClean="0"/>
              <a:t>Pipe and Bubble Example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/>
          <a:lstStyle/>
          <a:p>
            <a:pPr marL="228600" indent="-228600"/>
            <a:r>
              <a:rPr lang="en-US" sz="2800" dirty="0" smtClean="0"/>
              <a:t>Specific transfer limits can be expanded in the NEEM macroeconomic analysis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EAFE8-0AA6-482A-BD44-65A7ABF819E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24000" y="31242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44958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52578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34290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0480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791200" y="25146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 rot="5400000">
            <a:off x="5584826" y="3078162"/>
            <a:ext cx="328612" cy="373063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334000" y="4267200"/>
            <a:ext cx="609600" cy="304800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7"/>
            <a:endCxn id="11" idx="2"/>
          </p:cNvCxnSpPr>
          <p:nvPr/>
        </p:nvCxnSpPr>
        <p:spPr>
          <a:xfrm rot="5400000" flipH="1" flipV="1">
            <a:off x="4811712" y="2168526"/>
            <a:ext cx="290513" cy="1668462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2"/>
          </p:cNvCxnSpPr>
          <p:nvPr/>
        </p:nvCxnSpPr>
        <p:spPr>
          <a:xfrm>
            <a:off x="4267200" y="3505200"/>
            <a:ext cx="609600" cy="26670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3"/>
            <a:endCxn id="7" idx="0"/>
          </p:cNvCxnSpPr>
          <p:nvPr/>
        </p:nvCxnSpPr>
        <p:spPr>
          <a:xfrm rot="5400000">
            <a:off x="2822576" y="3897312"/>
            <a:ext cx="862012" cy="334963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6" idx="6"/>
          </p:cNvCxnSpPr>
          <p:nvPr/>
        </p:nvCxnSpPr>
        <p:spPr>
          <a:xfrm rot="10800000" flipV="1">
            <a:off x="2514600" y="3390900"/>
            <a:ext cx="762000" cy="7620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7" idx="1"/>
          </p:cNvCxnSpPr>
          <p:nvPr/>
        </p:nvCxnSpPr>
        <p:spPr>
          <a:xfrm rot="16200000" flipH="1">
            <a:off x="2079625" y="3940175"/>
            <a:ext cx="785813" cy="525463"/>
          </a:xfrm>
          <a:prstGeom prst="straightConnector1">
            <a:avLst/>
          </a:prstGeom>
          <a:ln w="127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315200" y="22860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8" name="Straight Arrow Connector 27"/>
          <p:cNvCxnSpPr>
            <a:stCxn id="7" idx="5"/>
          </p:cNvCxnSpPr>
          <p:nvPr/>
        </p:nvCxnSpPr>
        <p:spPr>
          <a:xfrm rot="16200000" flipH="1">
            <a:off x="3497263" y="5021263"/>
            <a:ext cx="404812" cy="525462"/>
          </a:xfrm>
          <a:prstGeom prst="straightConnector1">
            <a:avLst/>
          </a:prstGeom>
          <a:ln w="190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6"/>
          </p:cNvCxnSpPr>
          <p:nvPr/>
        </p:nvCxnSpPr>
        <p:spPr>
          <a:xfrm flipV="1">
            <a:off x="4953000" y="5334000"/>
            <a:ext cx="685800" cy="26670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486400" y="4724400"/>
            <a:ext cx="990600" cy="6858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Arrow Connector 34"/>
          <p:cNvCxnSpPr>
            <a:endCxn id="26" idx="2"/>
          </p:cNvCxnSpPr>
          <p:nvPr/>
        </p:nvCxnSpPr>
        <p:spPr>
          <a:xfrm flipV="1">
            <a:off x="6781800" y="2628900"/>
            <a:ext cx="533400" cy="11430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352800" y="4267200"/>
            <a:ext cx="1524000" cy="457200"/>
          </a:xfrm>
          <a:prstGeom prst="straightConnector1">
            <a:avLst/>
          </a:prstGeom>
          <a:ln w="127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dirty="0" smtClean="0"/>
              <a:t>NEEM Model Initial Set-up – Step 1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228600" indent="-228600"/>
            <a:r>
              <a:rPr lang="en-NZ" sz="2800" dirty="0" smtClean="0"/>
              <a:t>SSC provides any adjustments to the original NEEM regions </a:t>
            </a:r>
          </a:p>
          <a:p>
            <a:pPr marL="228600" indent="-228600"/>
            <a:r>
              <a:rPr lang="en-US" sz="2800" b="1" dirty="0" smtClean="0"/>
              <a:t>Resource additions </a:t>
            </a:r>
            <a:r>
              <a:rPr lang="en-US" sz="2800" dirty="0" smtClean="0"/>
              <a:t>and retirements that are included in the Roll-Up case are confirmed or removed by SSC to develop the resource baseline infrastructure – e.g. removal of “less likely” resources</a:t>
            </a:r>
          </a:p>
          <a:p>
            <a:pPr marL="628650" lvl="2">
              <a:buFont typeface="Calibri" pitchFamily="34" charset="0"/>
              <a:buChar char="–"/>
            </a:pPr>
            <a:r>
              <a:rPr lang="en-US" dirty="0" smtClean="0"/>
              <a:t>NEEM will pick resources to be added from that point</a:t>
            </a:r>
          </a:p>
          <a:p>
            <a:pPr marL="228600" indent="-228600"/>
            <a:r>
              <a:rPr lang="en-US" sz="2800" dirty="0" smtClean="0"/>
              <a:t>Remember the focus of NEEM analysis is resource additions, not transmission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28600" indent="-228600"/>
            <a:endParaRPr lang="en-US" sz="2800" b="1" dirty="0" smtClean="0">
              <a:solidFill>
                <a:srgbClr val="FF0000"/>
              </a:solidFill>
            </a:endParaRPr>
          </a:p>
          <a:p>
            <a:pPr marL="228600" indent="-228600">
              <a:buFont typeface="Arial" charset="0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5753F-B5C2-4EC4-8F76-CA5A2C6489D9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dirty="0" smtClean="0"/>
              <a:t>NEEM Model Initial Set-up – Step 2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228600" indent="-228600"/>
            <a:r>
              <a:rPr lang="en-US" sz="2800" b="1" dirty="0" smtClean="0"/>
              <a:t>Transmission additions </a:t>
            </a:r>
            <a:r>
              <a:rPr lang="en-US" sz="2800" dirty="0" smtClean="0"/>
              <a:t>and retirements that are included in the Roll-Up case are confirmed or removed by SSC to develop the transmission baseline infrastructure – e.g. removal of “less likely” facilities</a:t>
            </a:r>
          </a:p>
          <a:p>
            <a:pPr marL="628650" lvl="1" indent="-228600"/>
            <a:r>
              <a:rPr lang="en-US" sz="2200" dirty="0" smtClean="0"/>
              <a:t>EIPC calculates initial transfer limits (pipes) based upon the </a:t>
            </a:r>
            <a:r>
              <a:rPr lang="en-US" sz="2200" dirty="0" err="1" smtClean="0"/>
              <a:t>flowgate</a:t>
            </a:r>
            <a:r>
              <a:rPr lang="en-US" sz="2200" dirty="0" smtClean="0"/>
              <a:t> analysis from the Roll-Up or baseline infrastructure models using “regions” coordinated with the NEEM bubbles </a:t>
            </a:r>
          </a:p>
          <a:p>
            <a:pPr marL="628650" lvl="1" indent="-228600"/>
            <a:r>
              <a:rPr lang="en-US" sz="2200" dirty="0" smtClean="0"/>
              <a:t>Model solution and removal of reliability projects is a concern – to be addressed in baseline infrastructure discussion</a:t>
            </a:r>
          </a:p>
          <a:p>
            <a:pPr marL="628650" lvl="1" indent="-228600"/>
            <a:r>
              <a:rPr lang="en-US" sz="2200" dirty="0" smtClean="0"/>
              <a:t>Used as the same starting point for all macro runs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 marL="228600" indent="-228600"/>
            <a:endParaRPr lang="en-US" sz="2800" b="1" dirty="0" smtClean="0">
              <a:solidFill>
                <a:srgbClr val="FF0000"/>
              </a:solidFill>
            </a:endParaRPr>
          </a:p>
          <a:p>
            <a:pPr marL="228600" indent="-228600">
              <a:buFont typeface="Arial" charset="0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5753F-B5C2-4EC4-8F76-CA5A2C6489D9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dirty="0" smtClean="0"/>
              <a:t>NEEM Model Initial Set-up – Step 3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4350"/>
          </a:xfrm>
        </p:spPr>
        <p:txBody>
          <a:bodyPr>
            <a:normAutofit/>
          </a:bodyPr>
          <a:lstStyle/>
          <a:p>
            <a:pPr marL="228600" indent="-228600"/>
            <a:r>
              <a:rPr lang="en-US" sz="2800" dirty="0" smtClean="0"/>
              <a:t>CRA and EIPC adjust regions and transfer limits in the NEEM model</a:t>
            </a:r>
          </a:p>
          <a:p>
            <a:pPr marL="628650" lvl="1" indent="-228600"/>
            <a:r>
              <a:rPr lang="en-NZ" sz="2400" dirty="0" smtClean="0"/>
              <a:t>SSC provided adjustments to the original NEEM regions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628650" lvl="1" indent="-228600"/>
            <a:r>
              <a:rPr lang="en-US" sz="2400" dirty="0" smtClean="0"/>
              <a:t>Adjust transfer limits based on the </a:t>
            </a:r>
            <a:r>
              <a:rPr lang="en-US" sz="2400" dirty="0" err="1" smtClean="0"/>
              <a:t>flowgate</a:t>
            </a:r>
            <a:r>
              <a:rPr lang="en-US" sz="2400" dirty="0" smtClean="0"/>
              <a:t> analysis</a:t>
            </a:r>
          </a:p>
          <a:p>
            <a:pPr marL="628650" lvl="1" indent="-228600"/>
            <a:r>
              <a:rPr lang="en-US" sz="2400" dirty="0" smtClean="0"/>
              <a:t>Used as the same starting point for all macro runs</a:t>
            </a:r>
          </a:p>
          <a:p>
            <a:pPr marL="228600" indent="-228600"/>
            <a:r>
              <a:rPr lang="en-US" sz="2800" dirty="0" smtClean="0"/>
              <a:t>Transfer limit results from power flow shared with SSC and Work Groups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228600" indent="-228600">
              <a:buFont typeface="Arial" charset="0"/>
              <a:buNone/>
            </a:pPr>
            <a:endParaRPr 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85EA4-C73B-4958-AD23-D10474C9A94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5943600" y="6172200"/>
            <a:ext cx="2971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sz="4000" b="1" dirty="0" smtClean="0"/>
              <a:t>NEEM Model Initial Set-up – Step 4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324350"/>
          </a:xfrm>
        </p:spPr>
        <p:txBody>
          <a:bodyPr rtlCol="0">
            <a:normAutofit/>
          </a:bodyPr>
          <a:lstStyle/>
          <a:p>
            <a:pPr marL="228600" indent="-228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SSC has the option to define a resource within an existing region (bubble) but remote from the existing bulk system</a:t>
            </a:r>
          </a:p>
          <a:p>
            <a:pPr marL="628650" lvl="1" indent="-2286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Cost of interconnection to the bulk system added to the resource capacity cost</a:t>
            </a:r>
          </a:p>
          <a:p>
            <a:pPr marL="628650" lvl="1" indent="-22860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Important when there is a large difference in interconnection costs</a:t>
            </a:r>
            <a:endParaRPr lang="en-US" dirty="0" smtClean="0"/>
          </a:p>
          <a:p>
            <a:pPr marL="228600" indent="-2286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DF978-5078-4682-836D-7E663598F78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914400" y="4419600"/>
            <a:ext cx="7391400" cy="2209800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0"/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143000" y="4953000"/>
            <a:ext cx="1828800" cy="1143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655" name="TextBox 9"/>
          <p:cNvSpPr txBox="1">
            <a:spLocks noChangeArrowheads="1"/>
          </p:cNvSpPr>
          <p:nvPr/>
        </p:nvSpPr>
        <p:spPr bwMode="auto">
          <a:xfrm>
            <a:off x="3962400" y="4648200"/>
            <a:ext cx="1592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Existing Region</a:t>
            </a:r>
          </a:p>
          <a:p>
            <a:pPr algn="ctr"/>
            <a:r>
              <a:rPr lang="en-US">
                <a:latin typeface="Calibri" pitchFamily="34" charset="0"/>
              </a:rPr>
              <a:t> (“bubble”)</a:t>
            </a:r>
          </a:p>
        </p:txBody>
      </p:sp>
      <p:sp>
        <p:nvSpPr>
          <p:cNvPr id="27656" name="TextBox 10"/>
          <p:cNvSpPr txBox="1">
            <a:spLocks noChangeArrowheads="1"/>
          </p:cNvSpPr>
          <p:nvPr/>
        </p:nvSpPr>
        <p:spPr bwMode="auto">
          <a:xfrm>
            <a:off x="1371600" y="5181600"/>
            <a:ext cx="14509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New Remote </a:t>
            </a:r>
          </a:p>
          <a:p>
            <a:pPr algn="ctr"/>
            <a:r>
              <a:rPr lang="en-US">
                <a:latin typeface="Calibri" pitchFamily="34" charset="0"/>
              </a:rPr>
              <a:t>Resource</a:t>
            </a:r>
          </a:p>
        </p:txBody>
      </p:sp>
      <p:cxnSp>
        <p:nvCxnSpPr>
          <p:cNvPr id="13" name="Straight Connector 12"/>
          <p:cNvCxnSpPr>
            <a:stCxn id="8" idx="6"/>
            <a:endCxn id="27661" idx="1"/>
          </p:cNvCxnSpPr>
          <p:nvPr/>
        </p:nvCxnSpPr>
        <p:spPr>
          <a:xfrm>
            <a:off x="2971800" y="5524500"/>
            <a:ext cx="2438400" cy="42863"/>
          </a:xfrm>
          <a:prstGeom prst="line">
            <a:avLst/>
          </a:prstGeom>
          <a:ln w="6350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229600" y="5029200"/>
            <a:ext cx="685800" cy="266700"/>
          </a:xfrm>
          <a:prstGeom prst="line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7810500" y="4381500"/>
            <a:ext cx="762000" cy="533400"/>
          </a:xfrm>
          <a:prstGeom prst="line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7734300" y="6210300"/>
            <a:ext cx="609600" cy="381000"/>
          </a:xfrm>
          <a:prstGeom prst="line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22"/>
          <p:cNvSpPr txBox="1">
            <a:spLocks noChangeArrowheads="1"/>
          </p:cNvSpPr>
          <p:nvPr/>
        </p:nvSpPr>
        <p:spPr bwMode="auto">
          <a:xfrm>
            <a:off x="5410200" y="5105400"/>
            <a:ext cx="2879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More Highly Interconnection</a:t>
            </a:r>
          </a:p>
          <a:p>
            <a:pPr algn="ctr"/>
            <a:r>
              <a:rPr lang="en-US">
                <a:latin typeface="Calibri" pitchFamily="34" charset="0"/>
              </a:rPr>
              <a:t> Portion of Existing Region</a:t>
            </a:r>
          </a:p>
          <a:p>
            <a:pPr algn="ctr"/>
            <a:r>
              <a:rPr lang="en-US">
                <a:latin typeface="Calibri" pitchFamily="34" charset="0"/>
              </a:rPr>
              <a:t>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8229600" y="5715000"/>
            <a:ext cx="685800" cy="457200"/>
          </a:xfrm>
          <a:prstGeom prst="line">
            <a:avLst/>
          </a:prstGeom>
          <a:ln w="63500">
            <a:solidFill>
              <a:srgbClr val="00B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683</Words>
  <Application>Microsoft Office PowerPoint</Application>
  <PresentationFormat>On-screen Show (4:3)</PresentationFormat>
  <Paragraphs>86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Coordination of MRN-NEEM Modeling and High Level Transmission Analysis in Task 5</vt:lpstr>
      <vt:lpstr>Project Objectives – Phase I</vt:lpstr>
      <vt:lpstr>NEEM Model Background</vt:lpstr>
      <vt:lpstr>NEEM: Pipe and Bubble Example</vt:lpstr>
      <vt:lpstr>Pipe and Bubble Example</vt:lpstr>
      <vt:lpstr>NEEM Model Initial Set-up – Step 1</vt:lpstr>
      <vt:lpstr>NEEM Model Initial Set-up – Step 2</vt:lpstr>
      <vt:lpstr>NEEM Model Initial Set-up – Step 3</vt:lpstr>
      <vt:lpstr>NEEM Model Initial Set-up – Step 4</vt:lpstr>
      <vt:lpstr>MRN-NEEM Analysis and Possible Transmission Adjustment by SSC – Step 5</vt:lpstr>
      <vt:lpstr>MRN-NEEM Analysis and Possible Transmission Adjustment by SSC – Step 5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Collaborative Approach to Interconnection-Wide Transmission Analyses</dc:title>
  <dc:creator>David Whiteley</dc:creator>
  <cp:lastModifiedBy>Grant, Ian S</cp:lastModifiedBy>
  <cp:revision>98</cp:revision>
  <dcterms:created xsi:type="dcterms:W3CDTF">2009-11-12T13:16:30Z</dcterms:created>
  <dcterms:modified xsi:type="dcterms:W3CDTF">2019-03-19T17:10:38Z</dcterms:modified>
</cp:coreProperties>
</file>