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59" r:id="rId5"/>
    <p:sldId id="260" r:id="rId6"/>
    <p:sldId id="261" r:id="rId7"/>
    <p:sldId id="262"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F22DB6-2D46-4128-AA59-FC150E77BE47}" type="datetimeFigureOut">
              <a:rPr lang="en-US"/>
              <a:pPr>
                <a:defRPr/>
              </a:pPr>
              <a:t>10/4/2011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57B522-099E-4BDF-ADDA-0C612CEA3D0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2DDDD8-4D5F-4967-B301-9AEC173A266B}" type="datetimeFigureOut">
              <a:rPr lang="en-US"/>
              <a:pPr>
                <a:defRPr/>
              </a:pPr>
              <a:t>10/4/2011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0B5C8B-38CD-4EF3-A5F9-D120346936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FE83B2-1E48-47C5-8EEA-BDDDE4BF3C11}" type="datetimeFigureOut">
              <a:rPr lang="en-US"/>
              <a:pPr>
                <a:defRPr/>
              </a:pPr>
              <a:t>10/4/2011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B10289-0CD1-45D7-9369-2FB5A5747F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B030D7-824D-4BD2-9A3C-E2F48B8A8FAF}" type="datetimeFigureOut">
              <a:rPr lang="en-US"/>
              <a:pPr>
                <a:defRPr/>
              </a:pPr>
              <a:t>10/4/2011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2A97BD-F708-46F2-95B7-387B7D56BE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16C341-927E-404D-9CD5-B6E9C8968D46}" type="datetimeFigureOut">
              <a:rPr lang="en-US"/>
              <a:pPr>
                <a:defRPr/>
              </a:pPr>
              <a:t>10/4/2011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E8F3B0-8ACF-481E-8D32-362C5AE3FF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BB4BF9-FF23-46EA-8109-972F56210C9A}" type="datetimeFigureOut">
              <a:rPr lang="en-US"/>
              <a:pPr>
                <a:defRPr/>
              </a:pPr>
              <a:t>10/4/2011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6BDBE4-BB91-4882-AF61-86BB32150A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CA06064-1B42-4178-BDBC-EBFF4EBACA6B}" type="datetimeFigureOut">
              <a:rPr lang="en-US"/>
              <a:pPr>
                <a:defRPr/>
              </a:pPr>
              <a:t>10/4/2011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D4FFE98-E3CC-4266-A669-D0FDFAF5D7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20A4050-59EF-48E7-94AE-03653BDB0E56}" type="datetimeFigureOut">
              <a:rPr lang="en-US"/>
              <a:pPr>
                <a:defRPr/>
              </a:pPr>
              <a:t>10/4/2011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05F0433-3FCD-403B-A6E4-4107F5C351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D9C8C0-5682-43BB-8415-39E2B6F297DC}" type="datetimeFigureOut">
              <a:rPr lang="en-US"/>
              <a:pPr>
                <a:defRPr/>
              </a:pPr>
              <a:t>10/4/2011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3CF790-A248-438A-8580-D3F6204E80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69CB0E-9270-4CA0-A7F7-D8BF6F7EA11A}" type="datetimeFigureOut">
              <a:rPr lang="en-US"/>
              <a:pPr>
                <a:defRPr/>
              </a:pPr>
              <a:t>10/4/2011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5CF6CA-B4E8-451F-9A6F-CCD4FAE61F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376466-833F-4254-8627-827F707C0548}" type="datetimeFigureOut">
              <a:rPr lang="en-US"/>
              <a:pPr>
                <a:defRPr/>
              </a:pPr>
              <a:t>10/4/2011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83832C-C684-4A7D-985B-DAC068AE93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13A7AF8-1481-45F8-82B5-3F10586AE5D0}" type="datetimeFigureOut">
              <a:rPr lang="en-US"/>
              <a:pPr>
                <a:defRPr/>
              </a:pPr>
              <a:t>10/4/2011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D05EED3-4E31-4E1D-B4B7-E105009AEB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smtClean="0"/>
              <a:t>F8S1 – Wind Siting</a:t>
            </a:r>
          </a:p>
        </p:txBody>
      </p:sp>
      <p:sp>
        <p:nvSpPr>
          <p:cNvPr id="13314" name="Content Placeholder 2"/>
          <p:cNvSpPr>
            <a:spLocks noGrp="1"/>
          </p:cNvSpPr>
          <p:nvPr>
            <p:ph idx="1"/>
          </p:nvPr>
        </p:nvSpPr>
        <p:spPr/>
        <p:txBody>
          <a:bodyPr/>
          <a:lstStyle/>
          <a:p>
            <a:r>
              <a:rPr lang="en-US" smtClean="0"/>
              <a:t>Within the MISO footprint, a set of renewable energy zones focusing on wind capacity were developed through extensive work with stakeholders</a:t>
            </a:r>
          </a:p>
          <a:p>
            <a:pPr lvl="1"/>
            <a:r>
              <a:rPr lang="en-US" smtClean="0"/>
              <a:t>Final product was given approval through Midwest Governors Association (MGA) and the Upper Midwest Transmission Development Initiative (UMTDI) participant states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F8S1 – Wind Siting</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The development of the zones focused on the identification of high capacity factor wind areas in each of the states</a:t>
            </a:r>
          </a:p>
          <a:p>
            <a:pPr fontAlgn="auto">
              <a:spcAft>
                <a:spcPts val="0"/>
              </a:spcAft>
              <a:buFont typeface="Arial" pitchFamily="34" charset="0"/>
              <a:buChar char="•"/>
              <a:defRPr/>
            </a:pPr>
            <a:r>
              <a:rPr lang="en-US" dirty="0" smtClean="0"/>
              <a:t>Intent of the zone development was to balance high capacity factor regional resources with local investment opportunity</a:t>
            </a:r>
          </a:p>
          <a:p>
            <a:pPr fontAlgn="auto">
              <a:spcAft>
                <a:spcPts val="0"/>
              </a:spcAft>
              <a:buFont typeface="Arial" pitchFamily="34" charset="0"/>
              <a:buChar char="•"/>
              <a:defRPr/>
            </a:pPr>
            <a:r>
              <a:rPr lang="en-US" dirty="0" smtClean="0"/>
              <a:t>Regional planning is being implemented based on these zones and therefore these zones are highly likely to be where renewable energy will locate,  and should be the primary location for the distribution of wind within the MISO footprint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F8S1 – Wind Siting</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Premise of zone development was to have equivalent maximum capability in each zone.</a:t>
            </a:r>
          </a:p>
          <a:p>
            <a:pPr lvl="1" fontAlgn="auto">
              <a:spcAft>
                <a:spcPts val="0"/>
              </a:spcAft>
              <a:buFont typeface="Arial" pitchFamily="34" charset="0"/>
              <a:buChar char="–"/>
              <a:defRPr/>
            </a:pPr>
            <a:r>
              <a:rPr lang="en-US" dirty="0" smtClean="0"/>
              <a:t>Resulted in a 55/45 split between </a:t>
            </a:r>
            <a:r>
              <a:rPr lang="en-US" dirty="0" err="1" smtClean="0"/>
              <a:t>siting</a:t>
            </a:r>
            <a:r>
              <a:rPr lang="en-US" dirty="0" smtClean="0"/>
              <a:t> of wind in the MISO West region to the rest of the footprint </a:t>
            </a:r>
          </a:p>
          <a:p>
            <a:pPr fontAlgn="auto">
              <a:spcAft>
                <a:spcPts val="0"/>
              </a:spcAft>
              <a:buFont typeface="Arial" pitchFamily="34" charset="0"/>
              <a:buChar char="•"/>
              <a:defRPr/>
            </a:pPr>
            <a:r>
              <a:rPr lang="en-US" dirty="0" smtClean="0"/>
              <a:t>The distribution of wind in the EIPC has roughly 60% of the forecast wind in the West </a:t>
            </a:r>
            <a:r>
              <a:rPr lang="en-US" dirty="0" err="1" smtClean="0"/>
              <a:t>subregion</a:t>
            </a:r>
            <a:r>
              <a:rPr lang="en-US" dirty="0" smtClean="0"/>
              <a:t> compared to the rest of the footprint.</a:t>
            </a:r>
          </a:p>
          <a:p>
            <a:pPr lvl="1" fontAlgn="auto">
              <a:spcAft>
                <a:spcPts val="0"/>
              </a:spcAft>
              <a:buFont typeface="Arial" pitchFamily="34" charset="0"/>
              <a:buChar char="–"/>
              <a:defRPr/>
            </a:pPr>
            <a:r>
              <a:rPr lang="en-US" dirty="0" smtClean="0"/>
              <a:t>Roughly comparable to the initial intent of the MISO RGOS zone development</a:t>
            </a:r>
          </a:p>
          <a:p>
            <a:pPr fontAlgn="auto">
              <a:spcAft>
                <a:spcPts val="0"/>
              </a:spcAft>
              <a:buFont typeface="Arial" pitchFamily="34" charset="0"/>
              <a:buChar char="•"/>
              <a:defRPr/>
            </a:pPr>
            <a:r>
              <a:rPr lang="en-US" dirty="0" smtClean="0"/>
              <a:t>Because of the assumption of equivalent capacity in each zone in the MISO process, it is proposed that the EIPC distribute the non MISO West wind (40% of total MISO wind identified) as equivalent capability in each of the identified MISO RGOS zones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endParaRPr lang="en-US" smtClean="0"/>
          </a:p>
        </p:txBody>
      </p:sp>
      <p:pic>
        <p:nvPicPr>
          <p:cNvPr id="16386" name="Picture 2"/>
          <p:cNvPicPr>
            <a:picLocks noChangeAspect="1" noChangeArrowheads="1"/>
          </p:cNvPicPr>
          <p:nvPr/>
        </p:nvPicPr>
        <p:blipFill>
          <a:blip r:embed="rId2"/>
          <a:srcRect/>
          <a:stretch>
            <a:fillRect/>
          </a:stretch>
        </p:blipFill>
        <p:spPr bwMode="auto">
          <a:xfrm>
            <a:off x="304800" y="228600"/>
            <a:ext cx="8467725" cy="6451600"/>
          </a:xfrm>
          <a:prstGeom prst="rect">
            <a:avLst/>
          </a:prstGeom>
          <a:noFill/>
          <a:ln w="9525">
            <a:noFill/>
            <a:miter lim="800000"/>
            <a:headEnd/>
            <a:tailEnd/>
          </a:ln>
        </p:spPr>
      </p:pic>
      <p:sp>
        <p:nvSpPr>
          <p:cNvPr id="5" name="Oval 4"/>
          <p:cNvSpPr/>
          <p:nvPr/>
        </p:nvSpPr>
        <p:spPr>
          <a:xfrm>
            <a:off x="381000" y="762000"/>
            <a:ext cx="5105400" cy="3657600"/>
          </a:xfrm>
          <a:prstGeom prst="ellipse">
            <a:avLst/>
          </a:prstGeom>
          <a:solidFill>
            <a:schemeClr val="accent6">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5334000" y="2057400"/>
            <a:ext cx="1143000" cy="1828800"/>
          </a:xfrm>
          <a:prstGeom prst="ellipse">
            <a:avLst/>
          </a:prstGeom>
          <a:solidFill>
            <a:schemeClr val="accent6">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3505200" y="4267200"/>
            <a:ext cx="2895600" cy="838200"/>
          </a:xfrm>
          <a:prstGeom prst="ellipse">
            <a:avLst/>
          </a:prstGeom>
          <a:solidFill>
            <a:schemeClr val="accent6">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6400800" y="4038600"/>
            <a:ext cx="838200" cy="1524000"/>
          </a:xfrm>
          <a:prstGeom prst="ellipse">
            <a:avLst/>
          </a:prstGeom>
          <a:solidFill>
            <a:schemeClr val="accent6">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6553200" y="2362200"/>
            <a:ext cx="1524000" cy="1828800"/>
          </a:xfrm>
          <a:prstGeom prst="ellipse">
            <a:avLst/>
          </a:prstGeom>
          <a:solidFill>
            <a:schemeClr val="accent6">
              <a:lumMod val="60000"/>
              <a:lumOff val="4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92" name="TextBox 10"/>
          <p:cNvSpPr txBox="1">
            <a:spLocks noChangeArrowheads="1"/>
          </p:cNvSpPr>
          <p:nvPr/>
        </p:nvSpPr>
        <p:spPr bwMode="auto">
          <a:xfrm>
            <a:off x="3733800" y="1524000"/>
            <a:ext cx="1066800" cy="369888"/>
          </a:xfrm>
          <a:prstGeom prst="rect">
            <a:avLst/>
          </a:prstGeom>
          <a:noFill/>
          <a:ln w="9525">
            <a:noFill/>
            <a:miter lim="800000"/>
            <a:headEnd/>
            <a:tailEnd/>
          </a:ln>
        </p:spPr>
        <p:txBody>
          <a:bodyPr>
            <a:spAutoFit/>
          </a:bodyPr>
          <a:lstStyle/>
          <a:p>
            <a:r>
              <a:rPr lang="en-US">
                <a:latin typeface="Calibri" pitchFamily="34" charset="0"/>
              </a:rPr>
              <a:t>MISO W</a:t>
            </a:r>
          </a:p>
        </p:txBody>
      </p:sp>
      <p:sp>
        <p:nvSpPr>
          <p:cNvPr id="16393" name="TextBox 11"/>
          <p:cNvSpPr txBox="1">
            <a:spLocks noChangeArrowheads="1"/>
          </p:cNvSpPr>
          <p:nvPr/>
        </p:nvSpPr>
        <p:spPr bwMode="auto">
          <a:xfrm>
            <a:off x="5562600" y="2362200"/>
            <a:ext cx="1066800" cy="646113"/>
          </a:xfrm>
          <a:prstGeom prst="rect">
            <a:avLst/>
          </a:prstGeom>
          <a:noFill/>
          <a:ln w="9525">
            <a:noFill/>
            <a:miter lim="800000"/>
            <a:headEnd/>
            <a:tailEnd/>
          </a:ln>
        </p:spPr>
        <p:txBody>
          <a:bodyPr>
            <a:spAutoFit/>
          </a:bodyPr>
          <a:lstStyle/>
          <a:p>
            <a:r>
              <a:rPr lang="en-US">
                <a:latin typeface="Calibri" pitchFamily="34" charset="0"/>
              </a:rPr>
              <a:t>MISO WUMS</a:t>
            </a:r>
          </a:p>
        </p:txBody>
      </p:sp>
      <p:sp>
        <p:nvSpPr>
          <p:cNvPr id="16394" name="TextBox 12"/>
          <p:cNvSpPr txBox="1">
            <a:spLocks noChangeArrowheads="1"/>
          </p:cNvSpPr>
          <p:nvPr/>
        </p:nvSpPr>
        <p:spPr bwMode="auto">
          <a:xfrm>
            <a:off x="4876800" y="4267200"/>
            <a:ext cx="1066800" cy="646113"/>
          </a:xfrm>
          <a:prstGeom prst="rect">
            <a:avLst/>
          </a:prstGeom>
          <a:noFill/>
          <a:ln w="9525">
            <a:noFill/>
            <a:miter lim="800000"/>
            <a:headEnd/>
            <a:tailEnd/>
          </a:ln>
        </p:spPr>
        <p:txBody>
          <a:bodyPr>
            <a:spAutoFit/>
          </a:bodyPr>
          <a:lstStyle/>
          <a:p>
            <a:r>
              <a:rPr lang="en-US">
                <a:latin typeface="Calibri" pitchFamily="34" charset="0"/>
              </a:rPr>
              <a:t>MISO MO/IL</a:t>
            </a:r>
          </a:p>
        </p:txBody>
      </p:sp>
      <p:sp>
        <p:nvSpPr>
          <p:cNvPr id="16395" name="TextBox 13"/>
          <p:cNvSpPr txBox="1">
            <a:spLocks noChangeArrowheads="1"/>
          </p:cNvSpPr>
          <p:nvPr/>
        </p:nvSpPr>
        <p:spPr bwMode="auto">
          <a:xfrm>
            <a:off x="6324600" y="4953000"/>
            <a:ext cx="1066800" cy="369888"/>
          </a:xfrm>
          <a:prstGeom prst="rect">
            <a:avLst/>
          </a:prstGeom>
          <a:noFill/>
          <a:ln w="9525">
            <a:noFill/>
            <a:miter lim="800000"/>
            <a:headEnd/>
            <a:tailEnd/>
          </a:ln>
        </p:spPr>
        <p:txBody>
          <a:bodyPr>
            <a:spAutoFit/>
          </a:bodyPr>
          <a:lstStyle/>
          <a:p>
            <a:r>
              <a:rPr lang="en-US">
                <a:latin typeface="Calibri" pitchFamily="34" charset="0"/>
              </a:rPr>
              <a:t>MISO IN</a:t>
            </a:r>
          </a:p>
        </p:txBody>
      </p:sp>
      <p:sp>
        <p:nvSpPr>
          <p:cNvPr id="16396" name="TextBox 14"/>
          <p:cNvSpPr txBox="1">
            <a:spLocks noChangeArrowheads="1"/>
          </p:cNvSpPr>
          <p:nvPr/>
        </p:nvSpPr>
        <p:spPr bwMode="auto">
          <a:xfrm>
            <a:off x="6705600" y="2667000"/>
            <a:ext cx="1066800" cy="369888"/>
          </a:xfrm>
          <a:prstGeom prst="rect">
            <a:avLst/>
          </a:prstGeom>
          <a:noFill/>
          <a:ln w="9525">
            <a:noFill/>
            <a:miter lim="800000"/>
            <a:headEnd/>
            <a:tailEnd/>
          </a:ln>
        </p:spPr>
        <p:txBody>
          <a:bodyPr>
            <a:spAutoFit/>
          </a:bodyPr>
          <a:lstStyle/>
          <a:p>
            <a:r>
              <a:rPr lang="en-US">
                <a:latin typeface="Calibri" pitchFamily="34" charset="0"/>
              </a:rPr>
              <a:t>MISO MI</a:t>
            </a:r>
          </a:p>
        </p:txBody>
      </p:sp>
      <p:sp>
        <p:nvSpPr>
          <p:cNvPr id="16" name="Content Placeholder 2"/>
          <p:cNvSpPr>
            <a:spLocks noGrp="1"/>
          </p:cNvSpPr>
          <p:nvPr>
            <p:ph idx="1"/>
          </p:nvPr>
        </p:nvSpPr>
        <p:spPr>
          <a:xfrm>
            <a:off x="3733800" y="304800"/>
            <a:ext cx="5029200" cy="914400"/>
          </a:xfrm>
        </p:spPr>
        <p:txBody>
          <a:bodyPr rtlCol="0">
            <a:normAutofit fontScale="62500" lnSpcReduction="20000"/>
          </a:bodyPr>
          <a:lstStyle/>
          <a:p>
            <a:pPr fontAlgn="auto">
              <a:spcAft>
                <a:spcPts val="0"/>
              </a:spcAft>
              <a:buFont typeface="Arial" pitchFamily="34" charset="0"/>
              <a:buChar char="•"/>
              <a:defRPr/>
            </a:pPr>
            <a:r>
              <a:rPr lang="en-US" dirty="0" smtClean="0"/>
              <a:t>When this approach is used to redistribute the non-West wind additions from the F8S1 case, the results are as shown</a:t>
            </a:r>
          </a:p>
        </p:txBody>
      </p:sp>
      <p:sp>
        <p:nvSpPr>
          <p:cNvPr id="16398" name="Rectangle 16"/>
          <p:cNvSpPr>
            <a:spLocks noChangeArrowheads="1"/>
          </p:cNvSpPr>
          <p:nvPr/>
        </p:nvSpPr>
        <p:spPr bwMode="auto">
          <a:xfrm>
            <a:off x="6477000" y="4267200"/>
            <a:ext cx="762000" cy="369888"/>
          </a:xfrm>
          <a:prstGeom prst="rect">
            <a:avLst/>
          </a:prstGeom>
          <a:noFill/>
          <a:ln w="9525">
            <a:noFill/>
            <a:miter lim="800000"/>
            <a:headEnd/>
            <a:tailEnd/>
          </a:ln>
        </p:spPr>
        <p:txBody>
          <a:bodyPr wrap="none">
            <a:spAutoFit/>
          </a:bodyPr>
          <a:lstStyle/>
          <a:p>
            <a:pPr algn="ctr" fontAlgn="b"/>
            <a:r>
              <a:rPr lang="en-US">
                <a:solidFill>
                  <a:srgbClr val="FF0000"/>
                </a:solidFill>
              </a:rPr>
              <a:t>5,262</a:t>
            </a:r>
          </a:p>
        </p:txBody>
      </p:sp>
      <p:sp>
        <p:nvSpPr>
          <p:cNvPr id="16399" name="Rectangle 17"/>
          <p:cNvSpPr>
            <a:spLocks noChangeArrowheads="1"/>
          </p:cNvSpPr>
          <p:nvPr/>
        </p:nvSpPr>
        <p:spPr bwMode="auto">
          <a:xfrm>
            <a:off x="6781800" y="2971800"/>
            <a:ext cx="890588" cy="369888"/>
          </a:xfrm>
          <a:prstGeom prst="rect">
            <a:avLst/>
          </a:prstGeom>
          <a:noFill/>
          <a:ln w="9525">
            <a:noFill/>
            <a:miter lim="800000"/>
            <a:headEnd/>
            <a:tailEnd/>
          </a:ln>
        </p:spPr>
        <p:txBody>
          <a:bodyPr wrap="none">
            <a:spAutoFit/>
          </a:bodyPr>
          <a:lstStyle/>
          <a:p>
            <a:pPr algn="ctr" fontAlgn="b"/>
            <a:r>
              <a:rPr lang="en-US">
                <a:solidFill>
                  <a:srgbClr val="FF0000"/>
                </a:solidFill>
              </a:rPr>
              <a:t>15,787</a:t>
            </a:r>
          </a:p>
        </p:txBody>
      </p:sp>
      <p:sp>
        <p:nvSpPr>
          <p:cNvPr id="16400" name="Rectangle 18"/>
          <p:cNvSpPr>
            <a:spLocks noChangeArrowheads="1"/>
          </p:cNvSpPr>
          <p:nvPr/>
        </p:nvSpPr>
        <p:spPr bwMode="auto">
          <a:xfrm>
            <a:off x="4508500" y="4800600"/>
            <a:ext cx="889000" cy="369888"/>
          </a:xfrm>
          <a:prstGeom prst="rect">
            <a:avLst/>
          </a:prstGeom>
          <a:noFill/>
          <a:ln w="9525">
            <a:noFill/>
            <a:miter lim="800000"/>
            <a:headEnd/>
            <a:tailEnd/>
          </a:ln>
        </p:spPr>
        <p:txBody>
          <a:bodyPr wrap="none">
            <a:spAutoFit/>
          </a:bodyPr>
          <a:lstStyle/>
          <a:p>
            <a:pPr algn="ctr" fontAlgn="b"/>
            <a:r>
              <a:rPr lang="en-US">
                <a:solidFill>
                  <a:srgbClr val="FF0000"/>
                </a:solidFill>
              </a:rPr>
              <a:t>10,525</a:t>
            </a:r>
          </a:p>
        </p:txBody>
      </p:sp>
      <p:sp>
        <p:nvSpPr>
          <p:cNvPr id="16401" name="Rectangle 19"/>
          <p:cNvSpPr>
            <a:spLocks noChangeArrowheads="1"/>
          </p:cNvSpPr>
          <p:nvPr/>
        </p:nvSpPr>
        <p:spPr bwMode="auto">
          <a:xfrm>
            <a:off x="5397500" y="2971800"/>
            <a:ext cx="762000" cy="369888"/>
          </a:xfrm>
          <a:prstGeom prst="rect">
            <a:avLst/>
          </a:prstGeom>
          <a:noFill/>
          <a:ln w="9525">
            <a:noFill/>
            <a:miter lim="800000"/>
            <a:headEnd/>
            <a:tailEnd/>
          </a:ln>
        </p:spPr>
        <p:txBody>
          <a:bodyPr wrap="none">
            <a:spAutoFit/>
          </a:bodyPr>
          <a:lstStyle/>
          <a:p>
            <a:pPr algn="ctr" fontAlgn="b"/>
            <a:r>
              <a:rPr lang="en-US">
                <a:solidFill>
                  <a:srgbClr val="FF0000"/>
                </a:solidFill>
              </a:rPr>
              <a:t>7,894</a:t>
            </a:r>
          </a:p>
        </p:txBody>
      </p:sp>
      <p:sp>
        <p:nvSpPr>
          <p:cNvPr id="16402" name="Rectangle 20"/>
          <p:cNvSpPr>
            <a:spLocks noChangeArrowheads="1"/>
          </p:cNvSpPr>
          <p:nvPr/>
        </p:nvSpPr>
        <p:spPr bwMode="auto">
          <a:xfrm>
            <a:off x="1676400" y="2514600"/>
            <a:ext cx="890588" cy="369888"/>
          </a:xfrm>
          <a:prstGeom prst="rect">
            <a:avLst/>
          </a:prstGeom>
          <a:noFill/>
          <a:ln w="9525">
            <a:noFill/>
            <a:miter lim="800000"/>
            <a:headEnd/>
            <a:tailEnd/>
          </a:ln>
        </p:spPr>
        <p:txBody>
          <a:bodyPr wrap="none">
            <a:spAutoFit/>
          </a:bodyPr>
          <a:lstStyle/>
          <a:p>
            <a:pPr algn="ctr" fontAlgn="b"/>
            <a:r>
              <a:rPr lang="en-US">
                <a:solidFill>
                  <a:srgbClr val="FF0000"/>
                </a:solidFill>
              </a:rPr>
              <a:t>60,831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3200" smtClean="0"/>
              <a:t>F8S1 – Wind Siting for Non MISO West Wind</a:t>
            </a:r>
          </a:p>
        </p:txBody>
      </p:sp>
      <p:graphicFrame>
        <p:nvGraphicFramePr>
          <p:cNvPr id="5" name="Table 4"/>
          <p:cNvGraphicFramePr>
            <a:graphicFrameLocks noGrp="1"/>
          </p:cNvGraphicFramePr>
          <p:nvPr/>
        </p:nvGraphicFramePr>
        <p:xfrm>
          <a:off x="457200" y="1676400"/>
          <a:ext cx="7848599" cy="4080738"/>
        </p:xfrm>
        <a:graphic>
          <a:graphicData uri="http://schemas.openxmlformats.org/drawingml/2006/table">
            <a:tbl>
              <a:tblPr/>
              <a:tblGrid>
                <a:gridCol w="1430489"/>
                <a:gridCol w="1455296"/>
                <a:gridCol w="1543986"/>
                <a:gridCol w="1709414"/>
                <a:gridCol w="1709414"/>
              </a:tblGrid>
              <a:tr h="1044197">
                <a:tc>
                  <a:txBody>
                    <a:bodyPr/>
                    <a:lstStyle/>
                    <a:p>
                      <a:pPr algn="ctr" fontAlgn="b"/>
                      <a:endParaRPr lang="en-US" sz="20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ctr" fontAlgn="b"/>
                      <a:r>
                        <a:rPr lang="en-US" sz="2000" b="1" i="0" u="none" strike="noStrike" dirty="0">
                          <a:solidFill>
                            <a:srgbClr val="000000"/>
                          </a:solidFill>
                          <a:latin typeface="Arial"/>
                        </a:rPr>
                        <a:t>Original Distribution</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latin typeface="Arial"/>
                        </a:rPr>
                        <a:t>New Distribution</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000000"/>
                          </a:solidFill>
                          <a:latin typeface="Arial"/>
                        </a:rPr>
                        <a:t>% of Indiana </a:t>
                      </a:r>
                      <a:r>
                        <a:rPr lang="en-US" sz="2000" b="1" i="0" u="none" strike="noStrike" dirty="0" smtClean="0">
                          <a:solidFill>
                            <a:srgbClr val="000000"/>
                          </a:solidFill>
                          <a:latin typeface="Arial"/>
                        </a:rPr>
                        <a:t>Wind Distributed to NEEM</a:t>
                      </a:r>
                      <a:r>
                        <a:rPr lang="en-US" sz="2000" b="1" i="0" u="none" strike="noStrike" baseline="0" dirty="0" smtClean="0">
                          <a:solidFill>
                            <a:srgbClr val="000000"/>
                          </a:solidFill>
                          <a:latin typeface="Arial"/>
                        </a:rPr>
                        <a:t> Region</a:t>
                      </a:r>
                      <a:endParaRPr lang="en-US" sz="2000" b="1"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ctr" fontAlgn="b"/>
                      <a:r>
                        <a:rPr lang="en-US" sz="2000" b="1" i="0" u="none" strike="noStrike" dirty="0" smtClean="0">
                          <a:solidFill>
                            <a:srgbClr val="000000"/>
                          </a:solidFill>
                          <a:latin typeface="Arial"/>
                        </a:rPr>
                        <a:t># of MISO RGOS Zones</a:t>
                      </a:r>
                      <a:r>
                        <a:rPr lang="en-US" sz="2000" b="1" i="0" u="none" strike="noStrike" baseline="0" dirty="0" smtClean="0">
                          <a:solidFill>
                            <a:srgbClr val="000000"/>
                          </a:solidFill>
                          <a:latin typeface="Arial"/>
                        </a:rPr>
                        <a:t> in Region</a:t>
                      </a:r>
                      <a:endParaRPr lang="en-US" sz="2000" b="1" i="0" u="none" strike="noStrike" dirty="0">
                        <a:solidFill>
                          <a:srgbClr val="000000"/>
                        </a:solidFill>
                        <a:latin typeface="Arial"/>
                      </a:endParaRPr>
                    </a:p>
                  </a:txBody>
                  <a:tcPr marL="9525" marR="9525" marT="9525" marB="0" anchor="b">
                    <a:lnL>
                      <a:noFill/>
                    </a:lnL>
                    <a:lnR>
                      <a:noFill/>
                    </a:lnR>
                    <a:lnT>
                      <a:noFill/>
                    </a:lnT>
                    <a:lnB>
                      <a:noFill/>
                    </a:lnB>
                  </a:tcPr>
                </a:tc>
              </a:tr>
              <a:tr h="537921">
                <a:tc>
                  <a:txBody>
                    <a:bodyPr/>
                    <a:lstStyle/>
                    <a:p>
                      <a:pPr algn="ctr" fontAlgn="b"/>
                      <a:r>
                        <a:rPr lang="en-US" sz="2000" b="1" i="0" u="none" strike="noStrike">
                          <a:solidFill>
                            <a:srgbClr val="000000"/>
                          </a:solidFill>
                          <a:latin typeface="Arial"/>
                        </a:rPr>
                        <a:t>MISO IN</a:t>
                      </a:r>
                    </a:p>
                  </a:txBody>
                  <a:tcPr marL="9525" marR="9525" marT="9525" marB="0" anchor="b">
                    <a:lnL>
                      <a:noFill/>
                    </a:lnL>
                    <a:lnR>
                      <a:noFill/>
                    </a:lnR>
                    <a:lnT>
                      <a:noFill/>
                    </a:lnT>
                    <a:lnB>
                      <a:noFill/>
                    </a:lnB>
                  </a:tcPr>
                </a:tc>
                <a:tc>
                  <a:txBody>
                    <a:bodyPr/>
                    <a:lstStyle/>
                    <a:p>
                      <a:pPr algn="ctr" fontAlgn="b"/>
                      <a:r>
                        <a:rPr lang="en-US" sz="2000" b="0" i="0" u="none" strike="noStrike" dirty="0">
                          <a:solidFill>
                            <a:srgbClr val="000000"/>
                          </a:solidFill>
                          <a:latin typeface="Arial"/>
                        </a:rPr>
                        <a:t>29,432</a:t>
                      </a:r>
                    </a:p>
                  </a:txBody>
                  <a:tcPr marL="9525" marR="9525" marT="9525" marB="0" anchor="b">
                    <a:lnL>
                      <a:noFill/>
                    </a:lnL>
                    <a:lnR>
                      <a:noFill/>
                    </a:lnR>
                    <a:lnT>
                      <a:noFill/>
                    </a:lnT>
                    <a:lnB>
                      <a:noFill/>
                    </a:lnB>
                  </a:tcPr>
                </a:tc>
                <a:tc>
                  <a:txBody>
                    <a:bodyPr/>
                    <a:lstStyle/>
                    <a:p>
                      <a:pPr algn="ctr" fontAlgn="b"/>
                      <a:r>
                        <a:rPr lang="en-US" sz="2000" b="0" i="0" u="none" strike="noStrike" dirty="0">
                          <a:solidFill>
                            <a:srgbClr val="000000"/>
                          </a:solidFill>
                          <a:latin typeface="Arial"/>
                        </a:rPr>
                        <a:t>5,262</a:t>
                      </a:r>
                    </a:p>
                  </a:txBody>
                  <a:tcPr marL="9525" marR="9525" marT="9525" marB="0" anchor="b">
                    <a:lnL>
                      <a:noFill/>
                    </a:lnL>
                    <a:lnR>
                      <a:noFill/>
                    </a:lnR>
                    <a:lnT>
                      <a:noFill/>
                    </a:lnT>
                    <a:lnB>
                      <a:noFill/>
                    </a:lnB>
                  </a:tcPr>
                </a:tc>
                <a:tc>
                  <a:txBody>
                    <a:bodyPr/>
                    <a:lstStyle/>
                    <a:p>
                      <a:pPr algn="ctr" fontAlgn="b"/>
                      <a:r>
                        <a:rPr lang="en-US" sz="2000" b="0" i="0" u="none" strike="noStrike" dirty="0">
                          <a:solidFill>
                            <a:srgbClr val="000000"/>
                          </a:solidFill>
                          <a:latin typeface="Arial"/>
                        </a:rPr>
                        <a:t>17.88%</a:t>
                      </a:r>
                    </a:p>
                  </a:txBody>
                  <a:tcPr marL="9525" marR="9525" marT="9525" marB="0" anchor="b">
                    <a:lnL>
                      <a:noFill/>
                    </a:lnL>
                    <a:lnR>
                      <a:noFill/>
                    </a:lnR>
                    <a:lnT>
                      <a:noFill/>
                    </a:lnT>
                    <a:lnB>
                      <a:noFill/>
                    </a:lnB>
                  </a:tcPr>
                </a:tc>
                <a:tc>
                  <a:txBody>
                    <a:bodyPr/>
                    <a:lstStyle/>
                    <a:p>
                      <a:pPr algn="ctr" fontAlgn="b"/>
                      <a:r>
                        <a:rPr lang="en-US" sz="2000" b="0" i="0" u="none" strike="noStrike" dirty="0" smtClean="0">
                          <a:solidFill>
                            <a:srgbClr val="000000"/>
                          </a:solidFill>
                          <a:latin typeface="Arial"/>
                        </a:rPr>
                        <a:t>2</a:t>
                      </a:r>
                      <a:endParaRPr lang="en-US" sz="2000" b="0" i="0" u="none" strike="noStrike" dirty="0">
                        <a:solidFill>
                          <a:srgbClr val="000000"/>
                        </a:solidFill>
                        <a:latin typeface="Arial"/>
                      </a:endParaRPr>
                    </a:p>
                  </a:txBody>
                  <a:tcPr marL="9525" marR="9525" marT="9525" marB="0" anchor="b">
                    <a:lnL>
                      <a:noFill/>
                    </a:lnL>
                    <a:lnR>
                      <a:noFill/>
                    </a:lnR>
                    <a:lnT>
                      <a:noFill/>
                    </a:lnT>
                    <a:lnB>
                      <a:noFill/>
                    </a:lnB>
                  </a:tcPr>
                </a:tc>
              </a:tr>
              <a:tr h="537921">
                <a:tc>
                  <a:txBody>
                    <a:bodyPr/>
                    <a:lstStyle/>
                    <a:p>
                      <a:pPr algn="ctr" fontAlgn="b"/>
                      <a:r>
                        <a:rPr lang="en-US" sz="2000" b="1" i="0" u="none" strike="noStrike">
                          <a:solidFill>
                            <a:srgbClr val="000000"/>
                          </a:solidFill>
                          <a:latin typeface="Arial"/>
                        </a:rPr>
                        <a:t>MISO MI</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2,600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15,787</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44.80%</a:t>
                      </a:r>
                    </a:p>
                  </a:txBody>
                  <a:tcPr marL="9525" marR="9525" marT="9525" marB="0" anchor="b">
                    <a:lnL>
                      <a:noFill/>
                    </a:lnL>
                    <a:lnR>
                      <a:noFill/>
                    </a:lnR>
                    <a:lnT>
                      <a:noFill/>
                    </a:lnT>
                    <a:lnB>
                      <a:noFill/>
                    </a:lnB>
                  </a:tcPr>
                </a:tc>
                <a:tc>
                  <a:txBody>
                    <a:bodyPr/>
                    <a:lstStyle/>
                    <a:p>
                      <a:pPr algn="ctr" fontAlgn="b"/>
                      <a:r>
                        <a:rPr lang="en-US" sz="2000" b="0" i="0" u="none" strike="noStrike" dirty="0" smtClean="0">
                          <a:solidFill>
                            <a:srgbClr val="000000"/>
                          </a:solidFill>
                          <a:latin typeface="Arial"/>
                        </a:rPr>
                        <a:t>6</a:t>
                      </a:r>
                      <a:endParaRPr lang="en-US" sz="2000" b="0" i="0" u="none" strike="noStrike" dirty="0">
                        <a:solidFill>
                          <a:srgbClr val="000000"/>
                        </a:solidFill>
                        <a:latin typeface="Arial"/>
                      </a:endParaRPr>
                    </a:p>
                  </a:txBody>
                  <a:tcPr marL="9525" marR="9525" marT="9525" marB="0" anchor="b">
                    <a:lnL>
                      <a:noFill/>
                    </a:lnL>
                    <a:lnR>
                      <a:noFill/>
                    </a:lnR>
                    <a:lnT>
                      <a:noFill/>
                    </a:lnT>
                    <a:lnB>
                      <a:noFill/>
                    </a:lnB>
                  </a:tcPr>
                </a:tc>
              </a:tr>
              <a:tr h="537921">
                <a:tc>
                  <a:txBody>
                    <a:bodyPr/>
                    <a:lstStyle/>
                    <a:p>
                      <a:pPr algn="ctr" fontAlgn="b"/>
                      <a:r>
                        <a:rPr lang="en-US" sz="2000" b="1" i="0" u="none" strike="noStrike">
                          <a:solidFill>
                            <a:srgbClr val="000000"/>
                          </a:solidFill>
                          <a:latin typeface="Arial"/>
                        </a:rPr>
                        <a:t>MISO MO/IL</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6,017</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10,525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15.32%</a:t>
                      </a:r>
                    </a:p>
                  </a:txBody>
                  <a:tcPr marL="9525" marR="9525" marT="9525" marB="0" anchor="b">
                    <a:lnL>
                      <a:noFill/>
                    </a:lnL>
                    <a:lnR>
                      <a:noFill/>
                    </a:lnR>
                    <a:lnT>
                      <a:noFill/>
                    </a:lnT>
                    <a:lnB>
                      <a:noFill/>
                    </a:lnB>
                  </a:tcPr>
                </a:tc>
                <a:tc>
                  <a:txBody>
                    <a:bodyPr/>
                    <a:lstStyle/>
                    <a:p>
                      <a:pPr algn="ctr" fontAlgn="b"/>
                      <a:r>
                        <a:rPr lang="en-US" sz="2000" b="0" i="0" u="none" strike="noStrike" dirty="0" smtClean="0">
                          <a:solidFill>
                            <a:srgbClr val="000000"/>
                          </a:solidFill>
                          <a:latin typeface="Arial"/>
                        </a:rPr>
                        <a:t>4</a:t>
                      </a:r>
                      <a:endParaRPr lang="en-US" sz="2000" b="0" i="0" u="none" strike="noStrike" dirty="0">
                        <a:solidFill>
                          <a:srgbClr val="000000"/>
                        </a:solidFill>
                        <a:latin typeface="Arial"/>
                      </a:endParaRPr>
                    </a:p>
                  </a:txBody>
                  <a:tcPr marL="9525" marR="9525" marT="9525" marB="0" anchor="b">
                    <a:lnL>
                      <a:noFill/>
                    </a:lnL>
                    <a:lnR>
                      <a:noFill/>
                    </a:lnR>
                    <a:lnT>
                      <a:noFill/>
                    </a:lnT>
                    <a:lnB>
                      <a:noFill/>
                    </a:lnB>
                  </a:tcPr>
                </a:tc>
              </a:tr>
              <a:tr h="537921">
                <a:tc>
                  <a:txBody>
                    <a:bodyPr/>
                    <a:lstStyle/>
                    <a:p>
                      <a:pPr algn="ctr" fontAlgn="b"/>
                      <a:r>
                        <a:rPr lang="en-US" sz="2000" b="1" i="0" u="none" strike="noStrike">
                          <a:solidFill>
                            <a:srgbClr val="000000"/>
                          </a:solidFill>
                          <a:latin typeface="Arial"/>
                        </a:rPr>
                        <a:t>MISO WUMS</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1,419</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7,894</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latin typeface="Arial"/>
                        </a:rPr>
                        <a:t>22.00%</a:t>
                      </a:r>
                    </a:p>
                  </a:txBody>
                  <a:tcPr marL="9525" marR="9525" marT="9525" marB="0" anchor="b">
                    <a:lnL>
                      <a:noFill/>
                    </a:lnL>
                    <a:lnR>
                      <a:noFill/>
                    </a:lnR>
                    <a:lnT>
                      <a:noFill/>
                    </a:lnT>
                    <a:lnB>
                      <a:noFill/>
                    </a:lnB>
                  </a:tcPr>
                </a:tc>
                <a:tc>
                  <a:txBody>
                    <a:bodyPr/>
                    <a:lstStyle/>
                    <a:p>
                      <a:pPr algn="ctr" fontAlgn="b"/>
                      <a:r>
                        <a:rPr lang="en-US" sz="2000" b="0" i="0" u="none" strike="noStrike" dirty="0" smtClean="0">
                          <a:solidFill>
                            <a:srgbClr val="000000"/>
                          </a:solidFill>
                          <a:latin typeface="Arial"/>
                        </a:rPr>
                        <a:t>3</a:t>
                      </a:r>
                      <a:endParaRPr lang="en-US" sz="2000" b="0" i="0" u="none" strike="noStrike" dirty="0">
                        <a:solidFill>
                          <a:srgbClr val="000000"/>
                        </a:solidFill>
                        <a:latin typeface="Arial"/>
                      </a:endParaRPr>
                    </a:p>
                  </a:txBody>
                  <a:tcPr marL="9525" marR="9525" marT="9525" marB="0" anchor="b">
                    <a:lnL>
                      <a:noFill/>
                    </a:lnL>
                    <a:lnR>
                      <a:noFill/>
                    </a:lnR>
                    <a:lnT>
                      <a:noFill/>
                    </a:lnT>
                    <a:lnB>
                      <a:noFill/>
                    </a:lnB>
                  </a:tcPr>
                </a:tc>
              </a:tr>
              <a:tr h="537921">
                <a:tc>
                  <a:txBody>
                    <a:bodyPr/>
                    <a:lstStyle/>
                    <a:p>
                      <a:pPr algn="ctr" fontAlgn="b"/>
                      <a:r>
                        <a:rPr lang="en-US" sz="2000" b="1" i="0" u="none" strike="noStrike" dirty="0">
                          <a:solidFill>
                            <a:srgbClr val="000000"/>
                          </a:solidFill>
                          <a:latin typeface="Arial"/>
                        </a:rPr>
                        <a:t>Total</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latin typeface="Arial"/>
                        </a:rPr>
                        <a:t>39,468</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latin typeface="Arial"/>
                        </a:rPr>
                        <a:t>39,468</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000000"/>
                          </a:solidFill>
                          <a:latin typeface="Arial"/>
                        </a:rPr>
                        <a:t>100%</a:t>
                      </a:r>
                    </a:p>
                  </a:txBody>
                  <a:tcPr marL="9525" marR="9525" marT="9525" marB="0" anchor="b">
                    <a:lnL>
                      <a:noFill/>
                    </a:lnL>
                    <a:lnR>
                      <a:noFill/>
                    </a:lnR>
                    <a:lnT>
                      <a:noFill/>
                    </a:lnT>
                    <a:lnB>
                      <a:noFill/>
                    </a:lnB>
                  </a:tcPr>
                </a:tc>
                <a:tc>
                  <a:txBody>
                    <a:bodyPr/>
                    <a:lstStyle/>
                    <a:p>
                      <a:pPr algn="ctr" fontAlgn="b"/>
                      <a:r>
                        <a:rPr lang="en-US" sz="2000" b="1" i="0" u="none" strike="noStrike" dirty="0" smtClean="0">
                          <a:solidFill>
                            <a:srgbClr val="000000"/>
                          </a:solidFill>
                          <a:latin typeface="Arial"/>
                        </a:rPr>
                        <a:t>15</a:t>
                      </a:r>
                      <a:endParaRPr lang="en-US" sz="2000" b="1" i="0" u="none" strike="noStrike" dirty="0">
                        <a:solidFill>
                          <a:srgbClr val="000000"/>
                        </a:solidFill>
                        <a:latin typeface="Arial"/>
                      </a:endParaRPr>
                    </a:p>
                  </a:txBody>
                  <a:tcPr marL="9525" marR="9525" marT="9525" marB="0" anchor="b">
                    <a:lnL>
                      <a:noFill/>
                    </a:lnL>
                    <a:lnR>
                      <a:noFill/>
                    </a:lnR>
                    <a:lnT>
                      <a:noFill/>
                    </a:lnT>
                    <a:lnB>
                      <a:noFill/>
                    </a:lnB>
                  </a:tcPr>
                </a:tc>
              </a:tr>
            </a:tbl>
          </a:graphicData>
        </a:graphic>
      </p:graphicFrame>
      <p:sp>
        <p:nvSpPr>
          <p:cNvPr id="17441" name="TextBox 3"/>
          <p:cNvSpPr txBox="1">
            <a:spLocks noChangeArrowheads="1"/>
          </p:cNvSpPr>
          <p:nvPr/>
        </p:nvSpPr>
        <p:spPr bwMode="auto">
          <a:xfrm>
            <a:off x="685800" y="6019800"/>
            <a:ext cx="7696200" cy="646113"/>
          </a:xfrm>
          <a:prstGeom prst="rect">
            <a:avLst/>
          </a:prstGeom>
          <a:noFill/>
          <a:ln w="9525">
            <a:noFill/>
            <a:miter lim="800000"/>
            <a:headEnd/>
            <a:tailEnd/>
          </a:ln>
        </p:spPr>
        <p:txBody>
          <a:bodyPr>
            <a:spAutoFit/>
          </a:bodyPr>
          <a:lstStyle/>
          <a:p>
            <a:r>
              <a:rPr lang="en-US">
                <a:latin typeface="Calibri" pitchFamily="34" charset="0"/>
              </a:rPr>
              <a:t>39,468 MW spread over 15 zones results in a distribution of 2,631 MW per zone, consistent with the methodology applied to the MISO Regional Planning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F8S1 – Combined Cycle Siting</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Significant retirements identified within the MISO footprint.  The spread of the retirements appears to be fairly balanced between the NEEM regions for the MISO system.</a:t>
            </a:r>
          </a:p>
          <a:p>
            <a:pPr fontAlgn="auto">
              <a:spcAft>
                <a:spcPts val="0"/>
              </a:spcAft>
              <a:buFont typeface="Arial" pitchFamily="34" charset="0"/>
              <a:buChar char="•"/>
              <a:defRPr/>
            </a:pPr>
            <a:r>
              <a:rPr lang="en-US" dirty="0" smtClean="0"/>
              <a:t>It is recommended that the combined cycle build be distributed at the same ratio of how the retirements occurred</a:t>
            </a:r>
          </a:p>
          <a:p>
            <a:pPr lvl="1" fontAlgn="auto">
              <a:spcAft>
                <a:spcPts val="0"/>
              </a:spcAft>
              <a:buFont typeface="Arial" pitchFamily="34" charset="0"/>
              <a:buChar char="–"/>
              <a:defRPr/>
            </a:pPr>
            <a:r>
              <a:rPr lang="en-US" dirty="0" smtClean="0"/>
              <a:t>Will support </a:t>
            </a:r>
            <a:r>
              <a:rPr lang="en-US" dirty="0" err="1" smtClean="0"/>
              <a:t>locational</a:t>
            </a:r>
            <a:r>
              <a:rPr lang="en-US" dirty="0" smtClean="0"/>
              <a:t> reserve requirements</a:t>
            </a:r>
          </a:p>
          <a:p>
            <a:pPr lvl="1" fontAlgn="auto">
              <a:spcAft>
                <a:spcPts val="0"/>
              </a:spcAft>
              <a:buFont typeface="Arial" pitchFamily="34" charset="0"/>
              <a:buChar char="–"/>
              <a:defRPr/>
            </a:pPr>
            <a:r>
              <a:rPr lang="en-US" dirty="0" smtClean="0"/>
              <a:t>Will support local transmission thermal and voltage support</a:t>
            </a:r>
          </a:p>
          <a:p>
            <a:pPr lvl="1" fontAlgn="auto">
              <a:spcAft>
                <a:spcPts val="0"/>
              </a:spcAft>
              <a:buFont typeface="Arial" pitchFamily="34" charset="0"/>
              <a:buChar char="–"/>
              <a:defRPr/>
            </a:pPr>
            <a:r>
              <a:rPr lang="en-US" dirty="0" smtClean="0"/>
              <a:t>Reasonable assumption that repower of retirement sites may be cheaper than the </a:t>
            </a:r>
            <a:r>
              <a:rPr lang="en-US" dirty="0" err="1" smtClean="0"/>
              <a:t>greenfield</a:t>
            </a:r>
            <a:r>
              <a:rPr lang="en-US" dirty="0" smtClean="0"/>
              <a:t> sites that are being modeled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3600" smtClean="0"/>
              <a:t>F1S3 Combustion Turbine Siting</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Combustion turbines are generally being added to meet resource adequacy needs with minimum energy dispatch</a:t>
            </a:r>
          </a:p>
          <a:p>
            <a:pPr fontAlgn="auto">
              <a:spcAft>
                <a:spcPts val="0"/>
              </a:spcAft>
              <a:buFont typeface="Arial" pitchFamily="34" charset="0"/>
              <a:buChar char="•"/>
              <a:defRPr/>
            </a:pPr>
            <a:r>
              <a:rPr lang="en-US" dirty="0" smtClean="0"/>
              <a:t>To meet more of the </a:t>
            </a:r>
            <a:r>
              <a:rPr lang="en-US" dirty="0" err="1" smtClean="0"/>
              <a:t>locational</a:t>
            </a:r>
            <a:r>
              <a:rPr lang="en-US" dirty="0" smtClean="0"/>
              <a:t> nature of resource adequacy needs, it is recommended that the peaking capacity be spread through the various NEEMS regions based on a load or energy ratio distribution for the MISO system</a:t>
            </a:r>
          </a:p>
          <a:p>
            <a:pPr fontAlgn="auto">
              <a:spcAft>
                <a:spcPts val="0"/>
              </a:spcAft>
              <a:buFont typeface="Arial" pitchFamily="34" charset="0"/>
              <a:buChar char="•"/>
              <a:defRPr/>
            </a:pPr>
            <a:r>
              <a:rPr lang="en-US" dirty="0" smtClean="0"/>
              <a:t>This will provide a distribution of the capacity with minimal effect on the transfer of economic energy across the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F6S10 Combustion Turbine Siting</a:t>
            </a:r>
          </a:p>
        </p:txBody>
      </p:sp>
      <p:sp>
        <p:nvSpPr>
          <p:cNvPr id="20482" name="Content Placeholder 2"/>
          <p:cNvSpPr>
            <a:spLocks noGrp="1"/>
          </p:cNvSpPr>
          <p:nvPr>
            <p:ph idx="1"/>
          </p:nvPr>
        </p:nvSpPr>
        <p:spPr/>
        <p:txBody>
          <a:bodyPr/>
          <a:lstStyle/>
          <a:p>
            <a:r>
              <a:rPr lang="en-US" smtClean="0"/>
              <a:t>Utilize same methodology in F1S3 for first 4,597 MW</a:t>
            </a:r>
          </a:p>
          <a:p>
            <a:r>
              <a:rPr lang="en-US" smtClean="0"/>
              <a:t>For the remaining 7,092 MW, distribute the CT build to co-locate with wind capacity</a:t>
            </a:r>
          </a:p>
          <a:p>
            <a:pPr lvl="1"/>
            <a:r>
              <a:rPr lang="en-US" smtClean="0"/>
              <a:t>Distribute by the  proportion of cumulative wind builds in the scenario</a:t>
            </a:r>
          </a:p>
          <a:p>
            <a:pPr lvl="1"/>
            <a:r>
              <a:rPr lang="en-US" smtClean="0"/>
              <a:t>Allows for operational coordination between fleets to utilize the same transmission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589</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F8S1 – Wind Siting</vt:lpstr>
      <vt:lpstr>F8S1 – Wind Siting</vt:lpstr>
      <vt:lpstr>F8S1 – Wind Siting</vt:lpstr>
      <vt:lpstr>PowerPoint Presentation</vt:lpstr>
      <vt:lpstr>F8S1 – Wind Siting for Non MISO West Wind</vt:lpstr>
      <vt:lpstr>F8S1 – Combined Cycle Siting</vt:lpstr>
      <vt:lpstr>F1S3 Combustion Turbine Siting</vt:lpstr>
      <vt:lpstr>F6S10 Combustion Turbine Siting</vt:lpstr>
    </vt:vector>
  </TitlesOfParts>
  <Company>Midwest ISO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jtsmith</dc:creator>
  <cp:lastModifiedBy>Catherine Morris</cp:lastModifiedBy>
  <cp:revision>23</cp:revision>
  <dcterms:created xsi:type="dcterms:W3CDTF">2011-09-28T00:21:17Z</dcterms:created>
  <dcterms:modified xsi:type="dcterms:W3CDTF">2011-10-04T15:42:25Z</dcterms:modified>
</cp:coreProperties>
</file>