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8" r:id="rId2"/>
    <p:sldId id="259" r:id="rId3"/>
    <p:sldId id="276" r:id="rId4"/>
    <p:sldId id="277" r:id="rId5"/>
    <p:sldId id="278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82" r:id="rId22"/>
    <p:sldId id="283" r:id="rId23"/>
    <p:sldId id="286" r:id="rId24"/>
    <p:sldId id="287" r:id="rId25"/>
    <p:sldId id="284" r:id="rId26"/>
    <p:sldId id="285" r:id="rId27"/>
    <p:sldId id="280" r:id="rId28"/>
    <p:sldId id="288" r:id="rId29"/>
    <p:sldId id="289" r:id="rId30"/>
    <p:sldId id="290" r:id="rId31"/>
    <p:sldId id="291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4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iema\Downloads\EI%20TX%20Future%202%205-31%20old%20RHC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iema\Downloads\EI%20TX%20Future%202%205-3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RHC Old Curve - Desired Capacity Factor based on Shadow Price</a:t>
            </a:r>
          </a:p>
        </c:rich>
      </c:tx>
      <c:layout>
        <c:manualLayout>
          <c:xMode val="edge"/>
          <c:yMode val="edge"/>
          <c:x val="0.20192328368592499"/>
          <c:y val="3.0303030303030318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0192317262918113"/>
          <c:y val="0.1515154964204016"/>
          <c:w val="0.82949609281794279"/>
          <c:h val="0.71095732935726297"/>
        </c:manualLayout>
      </c:layout>
      <c:lineChart>
        <c:grouping val="standard"/>
        <c:ser>
          <c:idx val="0"/>
          <c:order val="0"/>
          <c:tx>
            <c:strRef>
              <c:f>'all years single line'!$L$8</c:f>
              <c:strCache>
                <c:ptCount val="1"/>
                <c:pt idx="0">
                  <c:v>Total Flow target capacity factor</c:v>
                </c:pt>
              </c:strCache>
            </c:strRef>
          </c:tx>
          <c:spPr>
            <a:ln w="508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'all years single line'!$K$9:$K$44</c:f>
              <c:numCache>
                <c:formatCode>_("$"* #,##0.00_);_("$"* \(#,##0.00\);_("$"* "-"??_);_(@_)</c:formatCode>
                <c:ptCount val="36"/>
                <c:pt idx="0">
                  <c:v>0.5</c:v>
                </c:pt>
                <c:pt idx="1">
                  <c:v>1</c:v>
                </c:pt>
                <c:pt idx="2">
                  <c:v>1.5</c:v>
                </c:pt>
                <c:pt idx="3">
                  <c:v>2</c:v>
                </c:pt>
                <c:pt idx="4">
                  <c:v>2.5</c:v>
                </c:pt>
                <c:pt idx="5">
                  <c:v>3</c:v>
                </c:pt>
                <c:pt idx="6">
                  <c:v>3.5</c:v>
                </c:pt>
                <c:pt idx="7">
                  <c:v>4</c:v>
                </c:pt>
                <c:pt idx="8">
                  <c:v>4.5</c:v>
                </c:pt>
                <c:pt idx="9">
                  <c:v>5</c:v>
                </c:pt>
                <c:pt idx="10">
                  <c:v>5.5</c:v>
                </c:pt>
                <c:pt idx="11">
                  <c:v>6</c:v>
                </c:pt>
                <c:pt idx="12">
                  <c:v>6.5</c:v>
                </c:pt>
                <c:pt idx="13">
                  <c:v>7</c:v>
                </c:pt>
                <c:pt idx="14">
                  <c:v>7.5</c:v>
                </c:pt>
                <c:pt idx="15">
                  <c:v>8</c:v>
                </c:pt>
                <c:pt idx="16">
                  <c:v>8.5</c:v>
                </c:pt>
                <c:pt idx="17">
                  <c:v>9</c:v>
                </c:pt>
                <c:pt idx="18">
                  <c:v>9.5</c:v>
                </c:pt>
                <c:pt idx="19">
                  <c:v>10</c:v>
                </c:pt>
                <c:pt idx="20">
                  <c:v>10.5</c:v>
                </c:pt>
                <c:pt idx="21">
                  <c:v>11</c:v>
                </c:pt>
                <c:pt idx="22">
                  <c:v>11.5</c:v>
                </c:pt>
                <c:pt idx="23">
                  <c:v>12</c:v>
                </c:pt>
                <c:pt idx="24">
                  <c:v>12.5</c:v>
                </c:pt>
                <c:pt idx="25">
                  <c:v>13</c:v>
                </c:pt>
                <c:pt idx="26">
                  <c:v>13.5</c:v>
                </c:pt>
                <c:pt idx="27">
                  <c:v>14</c:v>
                </c:pt>
                <c:pt idx="28">
                  <c:v>14.5</c:v>
                </c:pt>
                <c:pt idx="29">
                  <c:v>15</c:v>
                </c:pt>
                <c:pt idx="30">
                  <c:v>15.5</c:v>
                </c:pt>
                <c:pt idx="31">
                  <c:v>16</c:v>
                </c:pt>
                <c:pt idx="32">
                  <c:v>16.5</c:v>
                </c:pt>
                <c:pt idx="33">
                  <c:v>17</c:v>
                </c:pt>
                <c:pt idx="34">
                  <c:v>17.5</c:v>
                </c:pt>
                <c:pt idx="35">
                  <c:v>18</c:v>
                </c:pt>
              </c:numCache>
            </c:numRef>
          </c:cat>
          <c:val>
            <c:numRef>
              <c:f>'all years single line'!$L$9:$L$44</c:f>
              <c:numCache>
                <c:formatCode>0%</c:formatCode>
                <c:ptCount val="36"/>
                <c:pt idx="0">
                  <c:v>1</c:v>
                </c:pt>
                <c:pt idx="1">
                  <c:v>1</c:v>
                </c:pt>
                <c:pt idx="2">
                  <c:v>0.66666666666666663</c:v>
                </c:pt>
                <c:pt idx="3">
                  <c:v>0.5</c:v>
                </c:pt>
                <c:pt idx="4">
                  <c:v>0.4</c:v>
                </c:pt>
                <c:pt idx="5">
                  <c:v>0.33333333333333331</c:v>
                </c:pt>
                <c:pt idx="6">
                  <c:v>0.28571428571428586</c:v>
                </c:pt>
                <c:pt idx="7">
                  <c:v>0.25</c:v>
                </c:pt>
                <c:pt idx="8">
                  <c:v>0.22222222222222224</c:v>
                </c:pt>
                <c:pt idx="9">
                  <c:v>0.2</c:v>
                </c:pt>
                <c:pt idx="10">
                  <c:v>0.18181818181818193</c:v>
                </c:pt>
                <c:pt idx="11">
                  <c:v>0.16666666666666669</c:v>
                </c:pt>
                <c:pt idx="12">
                  <c:v>0.15384615384615394</c:v>
                </c:pt>
                <c:pt idx="13">
                  <c:v>0.14285714285714293</c:v>
                </c:pt>
                <c:pt idx="14">
                  <c:v>0.13333333333333339</c:v>
                </c:pt>
                <c:pt idx="15">
                  <c:v>0.125</c:v>
                </c:pt>
                <c:pt idx="16">
                  <c:v>0.11764705882352945</c:v>
                </c:pt>
                <c:pt idx="17">
                  <c:v>0.11111111111111112</c:v>
                </c:pt>
                <c:pt idx="18">
                  <c:v>0.10526315789473686</c:v>
                </c:pt>
                <c:pt idx="19">
                  <c:v>0.1</c:v>
                </c:pt>
                <c:pt idx="20">
                  <c:v>9.5238095238095261E-2</c:v>
                </c:pt>
                <c:pt idx="21">
                  <c:v>9.0909090909090981E-2</c:v>
                </c:pt>
                <c:pt idx="22">
                  <c:v>8.6956521739130474E-2</c:v>
                </c:pt>
                <c:pt idx="23">
                  <c:v>8.333333333333337E-2</c:v>
                </c:pt>
                <c:pt idx="24">
                  <c:v>8.0000000000000029E-2</c:v>
                </c:pt>
                <c:pt idx="25">
                  <c:v>7.6923076923076955E-2</c:v>
                </c:pt>
                <c:pt idx="26">
                  <c:v>7.4074074074074084E-2</c:v>
                </c:pt>
                <c:pt idx="27">
                  <c:v>7.1428571428571438E-2</c:v>
                </c:pt>
                <c:pt idx="28">
                  <c:v>6.8965517241379323E-2</c:v>
                </c:pt>
                <c:pt idx="29">
                  <c:v>6.666666666666668E-2</c:v>
                </c:pt>
                <c:pt idx="30">
                  <c:v>6.451612903225809E-2</c:v>
                </c:pt>
                <c:pt idx="31">
                  <c:v>6.2500000000000014E-2</c:v>
                </c:pt>
                <c:pt idx="32">
                  <c:v>6.0606060606060622E-2</c:v>
                </c:pt>
                <c:pt idx="33">
                  <c:v>5.8823529411764705E-2</c:v>
                </c:pt>
                <c:pt idx="34">
                  <c:v>5.7142857142857148E-2</c:v>
                </c:pt>
                <c:pt idx="35">
                  <c:v>5.5555555555555539E-2</c:v>
                </c:pt>
              </c:numCache>
            </c:numRef>
          </c:val>
        </c:ser>
        <c:ser>
          <c:idx val="1"/>
          <c:order val="1"/>
          <c:tx>
            <c:strRef>
              <c:f>'all years single line'!$M$8</c:f>
              <c:strCache>
                <c:ptCount val="1"/>
                <c:pt idx="0">
                  <c:v>Overload Flow Target Capacity Factor</c:v>
                </c:pt>
              </c:strCache>
            </c:strRef>
          </c:tx>
          <c:spPr>
            <a:ln w="381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'all years single line'!$K$9:$K$44</c:f>
              <c:numCache>
                <c:formatCode>_("$"* #,##0.00_);_("$"* \(#,##0.00\);_("$"* "-"??_);_(@_)</c:formatCode>
                <c:ptCount val="36"/>
                <c:pt idx="0">
                  <c:v>0.5</c:v>
                </c:pt>
                <c:pt idx="1">
                  <c:v>1</c:v>
                </c:pt>
                <c:pt idx="2">
                  <c:v>1.5</c:v>
                </c:pt>
                <c:pt idx="3">
                  <c:v>2</c:v>
                </c:pt>
                <c:pt idx="4">
                  <c:v>2.5</c:v>
                </c:pt>
                <c:pt idx="5">
                  <c:v>3</c:v>
                </c:pt>
                <c:pt idx="6">
                  <c:v>3.5</c:v>
                </c:pt>
                <c:pt idx="7">
                  <c:v>4</c:v>
                </c:pt>
                <c:pt idx="8">
                  <c:v>4.5</c:v>
                </c:pt>
                <c:pt idx="9">
                  <c:v>5</c:v>
                </c:pt>
                <c:pt idx="10">
                  <c:v>5.5</c:v>
                </c:pt>
                <c:pt idx="11">
                  <c:v>6</c:v>
                </c:pt>
                <c:pt idx="12">
                  <c:v>6.5</c:v>
                </c:pt>
                <c:pt idx="13">
                  <c:v>7</c:v>
                </c:pt>
                <c:pt idx="14">
                  <c:v>7.5</c:v>
                </c:pt>
                <c:pt idx="15">
                  <c:v>8</c:v>
                </c:pt>
                <c:pt idx="16">
                  <c:v>8.5</c:v>
                </c:pt>
                <c:pt idx="17">
                  <c:v>9</c:v>
                </c:pt>
                <c:pt idx="18">
                  <c:v>9.5</c:v>
                </c:pt>
                <c:pt idx="19">
                  <c:v>10</c:v>
                </c:pt>
                <c:pt idx="20">
                  <c:v>10.5</c:v>
                </c:pt>
                <c:pt idx="21">
                  <c:v>11</c:v>
                </c:pt>
                <c:pt idx="22">
                  <c:v>11.5</c:v>
                </c:pt>
                <c:pt idx="23">
                  <c:v>12</c:v>
                </c:pt>
                <c:pt idx="24">
                  <c:v>12.5</c:v>
                </c:pt>
                <c:pt idx="25">
                  <c:v>13</c:v>
                </c:pt>
                <c:pt idx="26">
                  <c:v>13.5</c:v>
                </c:pt>
                <c:pt idx="27">
                  <c:v>14</c:v>
                </c:pt>
                <c:pt idx="28">
                  <c:v>14.5</c:v>
                </c:pt>
                <c:pt idx="29">
                  <c:v>15</c:v>
                </c:pt>
                <c:pt idx="30">
                  <c:v>15.5</c:v>
                </c:pt>
                <c:pt idx="31">
                  <c:v>16</c:v>
                </c:pt>
                <c:pt idx="32">
                  <c:v>16.5</c:v>
                </c:pt>
                <c:pt idx="33">
                  <c:v>17</c:v>
                </c:pt>
                <c:pt idx="34">
                  <c:v>17.5</c:v>
                </c:pt>
                <c:pt idx="35">
                  <c:v>18</c:v>
                </c:pt>
              </c:numCache>
            </c:numRef>
          </c:cat>
          <c:val>
            <c:numRef>
              <c:f>'all years single line'!$M$9:$M$44</c:f>
              <c:numCache>
                <c:formatCode>0%</c:formatCode>
                <c:ptCount val="36"/>
                <c:pt idx="0">
                  <c:v>0.33000000000000013</c:v>
                </c:pt>
                <c:pt idx="1">
                  <c:v>0.33000000000000013</c:v>
                </c:pt>
                <c:pt idx="2">
                  <c:v>0.33000000000000013</c:v>
                </c:pt>
                <c:pt idx="3">
                  <c:v>0.33000000000000013</c:v>
                </c:pt>
                <c:pt idx="4">
                  <c:v>0.33000000000000013</c:v>
                </c:pt>
                <c:pt idx="5">
                  <c:v>0.33000000000000013</c:v>
                </c:pt>
                <c:pt idx="6">
                  <c:v>0.28571428571428586</c:v>
                </c:pt>
                <c:pt idx="7">
                  <c:v>0.25</c:v>
                </c:pt>
                <c:pt idx="8">
                  <c:v>0.22222222222222224</c:v>
                </c:pt>
                <c:pt idx="9">
                  <c:v>0.2</c:v>
                </c:pt>
                <c:pt idx="10">
                  <c:v>0.18181818181818193</c:v>
                </c:pt>
                <c:pt idx="11">
                  <c:v>0.16666666666666669</c:v>
                </c:pt>
                <c:pt idx="12">
                  <c:v>0.15384615384615394</c:v>
                </c:pt>
                <c:pt idx="13">
                  <c:v>0.14285714285714293</c:v>
                </c:pt>
                <c:pt idx="14">
                  <c:v>0.13333333333333339</c:v>
                </c:pt>
                <c:pt idx="15">
                  <c:v>0.125</c:v>
                </c:pt>
                <c:pt idx="16">
                  <c:v>0.11764705882352945</c:v>
                </c:pt>
                <c:pt idx="17">
                  <c:v>0.11111111111111112</c:v>
                </c:pt>
                <c:pt idx="18">
                  <c:v>0.10526315789473686</c:v>
                </c:pt>
                <c:pt idx="19">
                  <c:v>0.1</c:v>
                </c:pt>
                <c:pt idx="20">
                  <c:v>9.5238095238095261E-2</c:v>
                </c:pt>
                <c:pt idx="21">
                  <c:v>9.0909090909090981E-2</c:v>
                </c:pt>
                <c:pt idx="22">
                  <c:v>8.6956521739130474E-2</c:v>
                </c:pt>
                <c:pt idx="23">
                  <c:v>8.333333333333337E-2</c:v>
                </c:pt>
                <c:pt idx="24">
                  <c:v>8.0000000000000029E-2</c:v>
                </c:pt>
                <c:pt idx="25">
                  <c:v>7.6923076923076955E-2</c:v>
                </c:pt>
                <c:pt idx="26">
                  <c:v>7.4074074074074084E-2</c:v>
                </c:pt>
                <c:pt idx="27">
                  <c:v>7.1428571428571438E-2</c:v>
                </c:pt>
                <c:pt idx="28">
                  <c:v>6.8965517241379323E-2</c:v>
                </c:pt>
                <c:pt idx="29">
                  <c:v>6.666666666666668E-2</c:v>
                </c:pt>
                <c:pt idx="30">
                  <c:v>6.451612903225809E-2</c:v>
                </c:pt>
                <c:pt idx="31">
                  <c:v>6.2500000000000014E-2</c:v>
                </c:pt>
                <c:pt idx="32">
                  <c:v>6.0606060606060622E-2</c:v>
                </c:pt>
                <c:pt idx="33">
                  <c:v>5.8823529411764705E-2</c:v>
                </c:pt>
                <c:pt idx="34">
                  <c:v>5.7142857142857148E-2</c:v>
                </c:pt>
                <c:pt idx="35">
                  <c:v>5.5555555555555539E-2</c:v>
                </c:pt>
              </c:numCache>
            </c:numRef>
          </c:val>
        </c:ser>
        <c:marker val="1"/>
        <c:axId val="34132736"/>
        <c:axId val="34134656"/>
      </c:lineChart>
      <c:catAx>
        <c:axId val="34132736"/>
        <c:scaling>
          <c:orientation val="minMax"/>
        </c:scaling>
        <c:axPos val="b"/>
        <c:numFmt formatCode="_(&quot;$&quot;* #,##0.00_);_(&quot;$&quot;* \(#,##0.00\);_(&quot;$&quot;* &quot;-&quot;??_);_(@_)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312000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4134656"/>
        <c:crosses val="autoZero"/>
        <c:auto val="1"/>
        <c:lblAlgn val="ctr"/>
        <c:lblOffset val="100"/>
        <c:tickLblSkip val="4"/>
        <c:tickMarkSkip val="1"/>
      </c:catAx>
      <c:valAx>
        <c:axId val="34134656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4132736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8850557742782192"/>
          <c:y val="0.28438228438228486"/>
          <c:w val="0.19638554216867468"/>
          <c:h val="0.15850815850815864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8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RHC New - Desired Capacity Factor based on Shadow Price</a:t>
            </a:r>
          </a:p>
        </c:rich>
      </c:tx>
      <c:layout>
        <c:manualLayout>
          <c:xMode val="edge"/>
          <c:yMode val="edge"/>
          <c:x val="0.20192324517127694"/>
          <c:y val="3.0302941104324608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0192317262918112"/>
          <c:y val="0.15151549642040152"/>
          <c:w val="0.82422768415630299"/>
          <c:h val="0.71095732935726208"/>
        </c:manualLayout>
      </c:layout>
      <c:scatterChart>
        <c:scatterStyle val="lineMarker"/>
        <c:ser>
          <c:idx val="0"/>
          <c:order val="0"/>
          <c:tx>
            <c:strRef>
              <c:f>'all years single line'!$L$8</c:f>
              <c:strCache>
                <c:ptCount val="1"/>
                <c:pt idx="0">
                  <c:v>Total Flow target capacity factor</c:v>
                </c:pt>
              </c:strCache>
            </c:strRef>
          </c:tx>
          <c:spPr>
            <a:ln w="38100">
              <a:solidFill>
                <a:srgbClr val="000080"/>
              </a:solidFill>
              <a:prstDash val="solid"/>
            </a:ln>
          </c:spPr>
          <c:marker>
            <c:symbol val="none"/>
          </c:marker>
          <c:xVal>
            <c:numRef>
              <c:f>'all years single line'!$K$9:$K$76</c:f>
              <c:numCache>
                <c:formatCode>_("$"* #,##0.00_);_("$"* \(#,##0.00\);_("$"* "-"??_);_(@_)</c:formatCode>
                <c:ptCount val="68"/>
                <c:pt idx="0">
                  <c:v>0.5</c:v>
                </c:pt>
                <c:pt idx="1">
                  <c:v>1</c:v>
                </c:pt>
                <c:pt idx="2">
                  <c:v>1.5</c:v>
                </c:pt>
                <c:pt idx="3">
                  <c:v>2</c:v>
                </c:pt>
                <c:pt idx="4">
                  <c:v>2.5</c:v>
                </c:pt>
                <c:pt idx="5">
                  <c:v>3</c:v>
                </c:pt>
                <c:pt idx="6">
                  <c:v>3.5</c:v>
                </c:pt>
                <c:pt idx="7">
                  <c:v>4</c:v>
                </c:pt>
                <c:pt idx="8">
                  <c:v>4.5</c:v>
                </c:pt>
                <c:pt idx="9">
                  <c:v>5</c:v>
                </c:pt>
                <c:pt idx="10">
                  <c:v>5.5</c:v>
                </c:pt>
                <c:pt idx="11">
                  <c:v>6</c:v>
                </c:pt>
                <c:pt idx="12">
                  <c:v>6.5</c:v>
                </c:pt>
                <c:pt idx="13">
                  <c:v>7</c:v>
                </c:pt>
                <c:pt idx="14">
                  <c:v>7.5</c:v>
                </c:pt>
                <c:pt idx="15">
                  <c:v>8</c:v>
                </c:pt>
                <c:pt idx="16">
                  <c:v>8.5</c:v>
                </c:pt>
                <c:pt idx="17">
                  <c:v>9</c:v>
                </c:pt>
                <c:pt idx="18">
                  <c:v>9.5</c:v>
                </c:pt>
                <c:pt idx="19">
                  <c:v>10</c:v>
                </c:pt>
                <c:pt idx="20">
                  <c:v>10.5</c:v>
                </c:pt>
                <c:pt idx="21">
                  <c:v>11</c:v>
                </c:pt>
                <c:pt idx="22">
                  <c:v>11.5</c:v>
                </c:pt>
                <c:pt idx="23">
                  <c:v>12</c:v>
                </c:pt>
                <c:pt idx="24">
                  <c:v>12.5</c:v>
                </c:pt>
                <c:pt idx="25">
                  <c:v>13</c:v>
                </c:pt>
                <c:pt idx="26">
                  <c:v>13.5</c:v>
                </c:pt>
                <c:pt idx="27">
                  <c:v>14</c:v>
                </c:pt>
                <c:pt idx="28">
                  <c:v>14.5</c:v>
                </c:pt>
                <c:pt idx="29">
                  <c:v>15</c:v>
                </c:pt>
                <c:pt idx="30">
                  <c:v>15.5</c:v>
                </c:pt>
                <c:pt idx="31">
                  <c:v>16</c:v>
                </c:pt>
                <c:pt idx="32">
                  <c:v>16.5</c:v>
                </c:pt>
                <c:pt idx="33">
                  <c:v>17</c:v>
                </c:pt>
                <c:pt idx="34">
                  <c:v>17.5</c:v>
                </c:pt>
                <c:pt idx="35">
                  <c:v>18</c:v>
                </c:pt>
                <c:pt idx="36">
                  <c:v>18.5</c:v>
                </c:pt>
                <c:pt idx="37">
                  <c:v>19</c:v>
                </c:pt>
                <c:pt idx="38">
                  <c:v>19.5</c:v>
                </c:pt>
                <c:pt idx="39">
                  <c:v>20</c:v>
                </c:pt>
                <c:pt idx="40">
                  <c:v>20.5</c:v>
                </c:pt>
                <c:pt idx="41">
                  <c:v>21</c:v>
                </c:pt>
                <c:pt idx="42">
                  <c:v>21.5</c:v>
                </c:pt>
                <c:pt idx="43">
                  <c:v>22</c:v>
                </c:pt>
                <c:pt idx="44">
                  <c:v>22.5</c:v>
                </c:pt>
                <c:pt idx="45">
                  <c:v>23</c:v>
                </c:pt>
                <c:pt idx="46">
                  <c:v>23.5</c:v>
                </c:pt>
                <c:pt idx="47">
                  <c:v>24</c:v>
                </c:pt>
                <c:pt idx="48">
                  <c:v>24.5</c:v>
                </c:pt>
                <c:pt idx="49">
                  <c:v>25</c:v>
                </c:pt>
                <c:pt idx="50">
                  <c:v>25.5</c:v>
                </c:pt>
                <c:pt idx="51">
                  <c:v>26</c:v>
                </c:pt>
                <c:pt idx="52">
                  <c:v>26.5</c:v>
                </c:pt>
                <c:pt idx="53">
                  <c:v>27</c:v>
                </c:pt>
                <c:pt idx="54">
                  <c:v>27.5</c:v>
                </c:pt>
                <c:pt idx="55">
                  <c:v>28</c:v>
                </c:pt>
                <c:pt idx="56">
                  <c:v>28.5</c:v>
                </c:pt>
                <c:pt idx="57">
                  <c:v>29</c:v>
                </c:pt>
                <c:pt idx="58">
                  <c:v>29.5</c:v>
                </c:pt>
                <c:pt idx="59">
                  <c:v>30</c:v>
                </c:pt>
                <c:pt idx="60">
                  <c:v>30.5</c:v>
                </c:pt>
                <c:pt idx="61">
                  <c:v>31</c:v>
                </c:pt>
                <c:pt idx="62">
                  <c:v>31.5</c:v>
                </c:pt>
                <c:pt idx="63">
                  <c:v>32</c:v>
                </c:pt>
                <c:pt idx="64">
                  <c:v>32.5</c:v>
                </c:pt>
                <c:pt idx="65">
                  <c:v>33</c:v>
                </c:pt>
                <c:pt idx="66">
                  <c:v>33.5</c:v>
                </c:pt>
                <c:pt idx="67">
                  <c:v>34</c:v>
                </c:pt>
              </c:numCache>
            </c:numRef>
          </c:xVal>
          <c:yVal>
            <c:numRef>
              <c:f>'all years single line'!$L$9:$L$76</c:f>
              <c:numCache>
                <c:formatCode>0%</c:formatCode>
                <c:ptCount val="68"/>
                <c:pt idx="0">
                  <c:v>0.8500000000000002</c:v>
                </c:pt>
                <c:pt idx="1">
                  <c:v>0.8500000000000002</c:v>
                </c:pt>
                <c:pt idx="2">
                  <c:v>0.8500000000000002</c:v>
                </c:pt>
                <c:pt idx="3">
                  <c:v>0.8500000000000002</c:v>
                </c:pt>
                <c:pt idx="4">
                  <c:v>0.8500000000000002</c:v>
                </c:pt>
                <c:pt idx="5">
                  <c:v>0.8500000000000002</c:v>
                </c:pt>
                <c:pt idx="6">
                  <c:v>0.8500000000000002</c:v>
                </c:pt>
                <c:pt idx="7">
                  <c:v>0.8500000000000002</c:v>
                </c:pt>
                <c:pt idx="8">
                  <c:v>0.8500000000000002</c:v>
                </c:pt>
                <c:pt idx="9">
                  <c:v>0.83755415076056849</c:v>
                </c:pt>
                <c:pt idx="10">
                  <c:v>0.82130956583662518</c:v>
                </c:pt>
                <c:pt idx="11">
                  <c:v>0.80506498091268208</c:v>
                </c:pt>
                <c:pt idx="12">
                  <c:v>0.7888203959887391</c:v>
                </c:pt>
                <c:pt idx="13">
                  <c:v>0.77257581106479645</c:v>
                </c:pt>
                <c:pt idx="14">
                  <c:v>0.75633122614085302</c:v>
                </c:pt>
                <c:pt idx="15">
                  <c:v>0.74008664121690959</c:v>
                </c:pt>
                <c:pt idx="16">
                  <c:v>0.72384205629296661</c:v>
                </c:pt>
                <c:pt idx="17">
                  <c:v>0.70759747136902362</c:v>
                </c:pt>
                <c:pt idx="18">
                  <c:v>0.69135288644508053</c:v>
                </c:pt>
                <c:pt idx="19">
                  <c:v>0.67510830152113732</c:v>
                </c:pt>
                <c:pt idx="20">
                  <c:v>0.65886371659719445</c:v>
                </c:pt>
                <c:pt idx="21">
                  <c:v>0.64261913167325102</c:v>
                </c:pt>
                <c:pt idx="22">
                  <c:v>0.6263745467493077</c:v>
                </c:pt>
                <c:pt idx="23">
                  <c:v>0.6101299618253645</c:v>
                </c:pt>
                <c:pt idx="24">
                  <c:v>0.5938853769014214</c:v>
                </c:pt>
                <c:pt idx="25">
                  <c:v>0.57764079197747842</c:v>
                </c:pt>
                <c:pt idx="26">
                  <c:v>0.56139620705353532</c:v>
                </c:pt>
                <c:pt idx="27">
                  <c:v>0.54515162212959245</c:v>
                </c:pt>
                <c:pt idx="28">
                  <c:v>0.5289070372056488</c:v>
                </c:pt>
                <c:pt idx="29">
                  <c:v>0.51266245228170571</c:v>
                </c:pt>
                <c:pt idx="30">
                  <c:v>0.49641786735776283</c:v>
                </c:pt>
                <c:pt idx="31">
                  <c:v>0.4801732824338194</c:v>
                </c:pt>
                <c:pt idx="32">
                  <c:v>0.46392869750987653</c:v>
                </c:pt>
                <c:pt idx="33">
                  <c:v>0.4476841125859331</c:v>
                </c:pt>
                <c:pt idx="34">
                  <c:v>0.43143952766198995</c:v>
                </c:pt>
                <c:pt idx="35">
                  <c:v>0.4151949427380468</c:v>
                </c:pt>
                <c:pt idx="36">
                  <c:v>0.4</c:v>
                </c:pt>
                <c:pt idx="37">
                  <c:v>0.4</c:v>
                </c:pt>
                <c:pt idx="38">
                  <c:v>0.4</c:v>
                </c:pt>
                <c:pt idx="39">
                  <c:v>0.4</c:v>
                </c:pt>
                <c:pt idx="40">
                  <c:v>0.4</c:v>
                </c:pt>
                <c:pt idx="41">
                  <c:v>0.4</c:v>
                </c:pt>
                <c:pt idx="42">
                  <c:v>0.4</c:v>
                </c:pt>
                <c:pt idx="43">
                  <c:v>0.4</c:v>
                </c:pt>
                <c:pt idx="44">
                  <c:v>0.4</c:v>
                </c:pt>
                <c:pt idx="45">
                  <c:v>0.4</c:v>
                </c:pt>
                <c:pt idx="46">
                  <c:v>0.4</c:v>
                </c:pt>
                <c:pt idx="47">
                  <c:v>0.4</c:v>
                </c:pt>
                <c:pt idx="48">
                  <c:v>0.4</c:v>
                </c:pt>
                <c:pt idx="49">
                  <c:v>0.4</c:v>
                </c:pt>
                <c:pt idx="50">
                  <c:v>0.4</c:v>
                </c:pt>
                <c:pt idx="51">
                  <c:v>0.4</c:v>
                </c:pt>
                <c:pt idx="52">
                  <c:v>0.4</c:v>
                </c:pt>
                <c:pt idx="53">
                  <c:v>0.4</c:v>
                </c:pt>
                <c:pt idx="54">
                  <c:v>0.4</c:v>
                </c:pt>
                <c:pt idx="55">
                  <c:v>0.4</c:v>
                </c:pt>
                <c:pt idx="56">
                  <c:v>0.4</c:v>
                </c:pt>
                <c:pt idx="57">
                  <c:v>0.4</c:v>
                </c:pt>
                <c:pt idx="58">
                  <c:v>0.4</c:v>
                </c:pt>
                <c:pt idx="59">
                  <c:v>0.4</c:v>
                </c:pt>
                <c:pt idx="60">
                  <c:v>0.4</c:v>
                </c:pt>
                <c:pt idx="61">
                  <c:v>0.4</c:v>
                </c:pt>
                <c:pt idx="62">
                  <c:v>0.4</c:v>
                </c:pt>
                <c:pt idx="63">
                  <c:v>0.4</c:v>
                </c:pt>
                <c:pt idx="64">
                  <c:v>0.4</c:v>
                </c:pt>
                <c:pt idx="65">
                  <c:v>0.4</c:v>
                </c:pt>
                <c:pt idx="66">
                  <c:v>0.4</c:v>
                </c:pt>
                <c:pt idx="67">
                  <c:v>0.4</c:v>
                </c:pt>
              </c:numCache>
            </c:numRef>
          </c:yVal>
        </c:ser>
        <c:ser>
          <c:idx val="1"/>
          <c:order val="1"/>
          <c:tx>
            <c:strRef>
              <c:f>'all years single line'!$M$8</c:f>
              <c:strCache>
                <c:ptCount val="1"/>
                <c:pt idx="0">
                  <c:v>Overload Flow Target Capacity Factor</c:v>
                </c:pt>
              </c:strCache>
            </c:strRef>
          </c:tx>
          <c:spPr>
            <a:ln w="38100">
              <a:solidFill>
                <a:srgbClr val="FF00FF"/>
              </a:solidFill>
              <a:prstDash val="solid"/>
            </a:ln>
          </c:spPr>
          <c:marker>
            <c:symbol val="none"/>
          </c:marker>
          <c:xVal>
            <c:numRef>
              <c:f>'all years single line'!$K$9:$K$75</c:f>
              <c:numCache>
                <c:formatCode>_("$"* #,##0.00_);_("$"* \(#,##0.00\);_("$"* "-"??_);_(@_)</c:formatCode>
                <c:ptCount val="67"/>
                <c:pt idx="0">
                  <c:v>0.5</c:v>
                </c:pt>
                <c:pt idx="1">
                  <c:v>1</c:v>
                </c:pt>
                <c:pt idx="2">
                  <c:v>1.5</c:v>
                </c:pt>
                <c:pt idx="3">
                  <c:v>2</c:v>
                </c:pt>
                <c:pt idx="4">
                  <c:v>2.5</c:v>
                </c:pt>
                <c:pt idx="5">
                  <c:v>3</c:v>
                </c:pt>
                <c:pt idx="6">
                  <c:v>3.5</c:v>
                </c:pt>
                <c:pt idx="7">
                  <c:v>4</c:v>
                </c:pt>
                <c:pt idx="8">
                  <c:v>4.5</c:v>
                </c:pt>
                <c:pt idx="9">
                  <c:v>5</c:v>
                </c:pt>
                <c:pt idx="10">
                  <c:v>5.5</c:v>
                </c:pt>
                <c:pt idx="11">
                  <c:v>6</c:v>
                </c:pt>
                <c:pt idx="12">
                  <c:v>6.5</c:v>
                </c:pt>
                <c:pt idx="13">
                  <c:v>7</c:v>
                </c:pt>
                <c:pt idx="14">
                  <c:v>7.5</c:v>
                </c:pt>
                <c:pt idx="15">
                  <c:v>8</c:v>
                </c:pt>
                <c:pt idx="16">
                  <c:v>8.5</c:v>
                </c:pt>
                <c:pt idx="17">
                  <c:v>9</c:v>
                </c:pt>
                <c:pt idx="18">
                  <c:v>9.5</c:v>
                </c:pt>
                <c:pt idx="19">
                  <c:v>10</c:v>
                </c:pt>
                <c:pt idx="20">
                  <c:v>10.5</c:v>
                </c:pt>
                <c:pt idx="21">
                  <c:v>11</c:v>
                </c:pt>
                <c:pt idx="22">
                  <c:v>11.5</c:v>
                </c:pt>
                <c:pt idx="23">
                  <c:v>12</c:v>
                </c:pt>
                <c:pt idx="24">
                  <c:v>12.5</c:v>
                </c:pt>
                <c:pt idx="25">
                  <c:v>13</c:v>
                </c:pt>
                <c:pt idx="26">
                  <c:v>13.5</c:v>
                </c:pt>
                <c:pt idx="27">
                  <c:v>14</c:v>
                </c:pt>
                <c:pt idx="28">
                  <c:v>14.5</c:v>
                </c:pt>
                <c:pt idx="29">
                  <c:v>15</c:v>
                </c:pt>
                <c:pt idx="30">
                  <c:v>15.5</c:v>
                </c:pt>
                <c:pt idx="31">
                  <c:v>16</c:v>
                </c:pt>
                <c:pt idx="32">
                  <c:v>16.5</c:v>
                </c:pt>
                <c:pt idx="33">
                  <c:v>17</c:v>
                </c:pt>
                <c:pt idx="34">
                  <c:v>17.5</c:v>
                </c:pt>
                <c:pt idx="35">
                  <c:v>18</c:v>
                </c:pt>
                <c:pt idx="36">
                  <c:v>18.5</c:v>
                </c:pt>
                <c:pt idx="37">
                  <c:v>19</c:v>
                </c:pt>
                <c:pt idx="38">
                  <c:v>19.5</c:v>
                </c:pt>
                <c:pt idx="39">
                  <c:v>20</c:v>
                </c:pt>
                <c:pt idx="40">
                  <c:v>20.5</c:v>
                </c:pt>
                <c:pt idx="41">
                  <c:v>21</c:v>
                </c:pt>
                <c:pt idx="42">
                  <c:v>21.5</c:v>
                </c:pt>
                <c:pt idx="43">
                  <c:v>22</c:v>
                </c:pt>
                <c:pt idx="44">
                  <c:v>22.5</c:v>
                </c:pt>
                <c:pt idx="45">
                  <c:v>23</c:v>
                </c:pt>
                <c:pt idx="46">
                  <c:v>23.5</c:v>
                </c:pt>
                <c:pt idx="47">
                  <c:v>24</c:v>
                </c:pt>
                <c:pt idx="48">
                  <c:v>24.5</c:v>
                </c:pt>
                <c:pt idx="49">
                  <c:v>25</c:v>
                </c:pt>
                <c:pt idx="50">
                  <c:v>25.5</c:v>
                </c:pt>
                <c:pt idx="51">
                  <c:v>26</c:v>
                </c:pt>
                <c:pt idx="52">
                  <c:v>26.5</c:v>
                </c:pt>
                <c:pt idx="53">
                  <c:v>27</c:v>
                </c:pt>
                <c:pt idx="54">
                  <c:v>27.5</c:v>
                </c:pt>
                <c:pt idx="55">
                  <c:v>28</c:v>
                </c:pt>
                <c:pt idx="56">
                  <c:v>28.5</c:v>
                </c:pt>
                <c:pt idx="57">
                  <c:v>29</c:v>
                </c:pt>
                <c:pt idx="58">
                  <c:v>29.5</c:v>
                </c:pt>
                <c:pt idx="59">
                  <c:v>30</c:v>
                </c:pt>
                <c:pt idx="60">
                  <c:v>30.5</c:v>
                </c:pt>
                <c:pt idx="61">
                  <c:v>31</c:v>
                </c:pt>
                <c:pt idx="62">
                  <c:v>31.5</c:v>
                </c:pt>
                <c:pt idx="63">
                  <c:v>32</c:v>
                </c:pt>
                <c:pt idx="64">
                  <c:v>32.5</c:v>
                </c:pt>
                <c:pt idx="65">
                  <c:v>33</c:v>
                </c:pt>
                <c:pt idx="66">
                  <c:v>33.5</c:v>
                </c:pt>
              </c:numCache>
            </c:numRef>
          </c:xVal>
          <c:yVal>
            <c:numRef>
              <c:f>'all years single line'!$M$9:$M$75</c:f>
              <c:numCache>
                <c:formatCode>0%</c:formatCode>
                <c:ptCount val="67"/>
                <c:pt idx="0">
                  <c:v>0.35000000000000009</c:v>
                </c:pt>
                <c:pt idx="1">
                  <c:v>0.35000000000000009</c:v>
                </c:pt>
                <c:pt idx="2">
                  <c:v>0.35000000000000009</c:v>
                </c:pt>
                <c:pt idx="3">
                  <c:v>0.35000000000000009</c:v>
                </c:pt>
                <c:pt idx="4">
                  <c:v>0.35000000000000009</c:v>
                </c:pt>
                <c:pt idx="5">
                  <c:v>0.35000000000000009</c:v>
                </c:pt>
                <c:pt idx="6">
                  <c:v>0.35000000000000009</c:v>
                </c:pt>
                <c:pt idx="7">
                  <c:v>0.35000000000000009</c:v>
                </c:pt>
                <c:pt idx="8">
                  <c:v>0.35000000000000009</c:v>
                </c:pt>
                <c:pt idx="9">
                  <c:v>0.35000000000000009</c:v>
                </c:pt>
                <c:pt idx="10">
                  <c:v>0.35000000000000009</c:v>
                </c:pt>
                <c:pt idx="11">
                  <c:v>0.35000000000000009</c:v>
                </c:pt>
                <c:pt idx="12">
                  <c:v>0.35000000000000009</c:v>
                </c:pt>
                <c:pt idx="13">
                  <c:v>0.35000000000000009</c:v>
                </c:pt>
                <c:pt idx="14">
                  <c:v>0.35000000000000009</c:v>
                </c:pt>
                <c:pt idx="15">
                  <c:v>0.35000000000000009</c:v>
                </c:pt>
                <c:pt idx="16">
                  <c:v>0.35000000000000009</c:v>
                </c:pt>
                <c:pt idx="17">
                  <c:v>0.35000000000000009</c:v>
                </c:pt>
                <c:pt idx="18">
                  <c:v>0.35000000000000009</c:v>
                </c:pt>
                <c:pt idx="19">
                  <c:v>0.35000000000000009</c:v>
                </c:pt>
                <c:pt idx="20">
                  <c:v>0.35000000000000009</c:v>
                </c:pt>
                <c:pt idx="21">
                  <c:v>0.35000000000000009</c:v>
                </c:pt>
                <c:pt idx="22">
                  <c:v>0.35000000000000009</c:v>
                </c:pt>
                <c:pt idx="23">
                  <c:v>0.35000000000000009</c:v>
                </c:pt>
                <c:pt idx="24">
                  <c:v>0.35000000000000009</c:v>
                </c:pt>
                <c:pt idx="25">
                  <c:v>0.35000000000000009</c:v>
                </c:pt>
                <c:pt idx="26">
                  <c:v>0.35000000000000009</c:v>
                </c:pt>
                <c:pt idx="27">
                  <c:v>0.35000000000000009</c:v>
                </c:pt>
                <c:pt idx="28">
                  <c:v>0.35000000000000009</c:v>
                </c:pt>
                <c:pt idx="29">
                  <c:v>0.35000000000000009</c:v>
                </c:pt>
                <c:pt idx="30">
                  <c:v>0.35000000000000009</c:v>
                </c:pt>
                <c:pt idx="31">
                  <c:v>0.35000000000000009</c:v>
                </c:pt>
                <c:pt idx="32">
                  <c:v>0.35000000000000009</c:v>
                </c:pt>
                <c:pt idx="33">
                  <c:v>0.35000000000000009</c:v>
                </c:pt>
                <c:pt idx="34">
                  <c:v>0.35000000000000009</c:v>
                </c:pt>
                <c:pt idx="35">
                  <c:v>0.35000000000000009</c:v>
                </c:pt>
                <c:pt idx="36">
                  <c:v>0.35000000000000009</c:v>
                </c:pt>
                <c:pt idx="37">
                  <c:v>0.35000000000000009</c:v>
                </c:pt>
                <c:pt idx="38">
                  <c:v>0.35000000000000009</c:v>
                </c:pt>
                <c:pt idx="39">
                  <c:v>0.35000000000000009</c:v>
                </c:pt>
                <c:pt idx="40">
                  <c:v>0.35000000000000009</c:v>
                </c:pt>
                <c:pt idx="41">
                  <c:v>0.35000000000000009</c:v>
                </c:pt>
                <c:pt idx="42">
                  <c:v>0.35000000000000009</c:v>
                </c:pt>
                <c:pt idx="43">
                  <c:v>0.35000000000000009</c:v>
                </c:pt>
                <c:pt idx="44">
                  <c:v>0.35000000000000009</c:v>
                </c:pt>
                <c:pt idx="45">
                  <c:v>0.34983477375104433</c:v>
                </c:pt>
                <c:pt idx="46">
                  <c:v>0.33600147106489642</c:v>
                </c:pt>
                <c:pt idx="47">
                  <c:v>0.3221681683787484</c:v>
                </c:pt>
                <c:pt idx="48">
                  <c:v>0.30833486569260043</c:v>
                </c:pt>
                <c:pt idx="49">
                  <c:v>0.29450156300645236</c:v>
                </c:pt>
                <c:pt idx="50">
                  <c:v>0.28066826032030423</c:v>
                </c:pt>
                <c:pt idx="51">
                  <c:v>0.26683495763415627</c:v>
                </c:pt>
                <c:pt idx="52">
                  <c:v>0.25300165494800814</c:v>
                </c:pt>
                <c:pt idx="53">
                  <c:v>0.23916835226186023</c:v>
                </c:pt>
                <c:pt idx="54">
                  <c:v>0.22533504957571218</c:v>
                </c:pt>
                <c:pt idx="55">
                  <c:v>0.21150174688956419</c:v>
                </c:pt>
                <c:pt idx="56">
                  <c:v>0.19766844420341614</c:v>
                </c:pt>
                <c:pt idx="57">
                  <c:v>0.18383514151726829</c:v>
                </c:pt>
                <c:pt idx="58">
                  <c:v>0.17000183883112024</c:v>
                </c:pt>
                <c:pt idx="59">
                  <c:v>0.15616853614497223</c:v>
                </c:pt>
                <c:pt idx="60">
                  <c:v>0.15000000000000005</c:v>
                </c:pt>
                <c:pt idx="61">
                  <c:v>0.15000000000000005</c:v>
                </c:pt>
                <c:pt idx="62">
                  <c:v>0.15000000000000005</c:v>
                </c:pt>
                <c:pt idx="63">
                  <c:v>0.15000000000000005</c:v>
                </c:pt>
                <c:pt idx="64">
                  <c:v>0.15000000000000005</c:v>
                </c:pt>
                <c:pt idx="65">
                  <c:v>0.15000000000000005</c:v>
                </c:pt>
                <c:pt idx="66">
                  <c:v>0.15000000000000005</c:v>
                </c:pt>
              </c:numCache>
            </c:numRef>
          </c:yVal>
        </c:ser>
        <c:axId val="34180096"/>
        <c:axId val="34214656"/>
      </c:scatterChart>
      <c:valAx>
        <c:axId val="34180096"/>
        <c:scaling>
          <c:orientation val="minMax"/>
        </c:scaling>
        <c:axPos val="b"/>
        <c:numFmt formatCode="_(&quot;$&quot;* #,##0.00_);_(&quot;$&quot;* \(#,##0.00\);_(&quot;$&quot;* &quot;-&quot;??_);_(@_)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312000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4214656"/>
        <c:crosses val="autoZero"/>
        <c:crossBetween val="midCat"/>
        <c:majorUnit val="4"/>
        <c:minorUnit val="1"/>
      </c:valAx>
      <c:valAx>
        <c:axId val="34214656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4180096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53044954810438594"/>
          <c:y val="0.27972091646843239"/>
          <c:w val="0.30609022262216834"/>
          <c:h val="0.102564336038425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8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781E968-1101-41E6-BBAE-EEB5B5D6E341}" type="datetimeFigureOut">
              <a:rPr lang="en-US"/>
              <a:pPr>
                <a:defRPr/>
              </a:pPr>
              <a:t>06/01/2011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91699D7-052D-4AB9-906F-CCEBC782D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457200"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457200"/>
            <a:fld id="{D993E916-7953-40C6-A549-C61EB040B2A9}" type="slidenum">
              <a:rPr lang="en-US" sz="1200">
                <a:latin typeface="Calibri" pitchFamily="34" charset="0"/>
              </a:rPr>
              <a:pPr algn="r" defTabSz="457200"/>
              <a:t>3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457200"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457200"/>
            <a:fld id="{6931F3F8-7809-4413-B1FE-10046EBD9C96}" type="slidenum">
              <a:rPr lang="en-US" sz="1200">
                <a:latin typeface="Calibri" pitchFamily="34" charset="0"/>
              </a:rPr>
              <a:pPr algn="r" defTabSz="457200"/>
              <a:t>4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457200"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457200"/>
            <a:fld id="{CC704562-A84C-4779-9A42-6D3DA6266CCB}" type="slidenum">
              <a:rPr lang="en-US" sz="1200">
                <a:latin typeface="Calibri" pitchFamily="34" charset="0"/>
              </a:rPr>
              <a:pPr algn="r" defTabSz="457200"/>
              <a:t>5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All methodology parameters decreased by 10% points – based on new RHC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2BBE5-F660-4C83-BE7F-3AAAA5981C1B}" type="datetimeFigureOut">
              <a:rPr lang="en-US"/>
              <a:pPr>
                <a:defRPr/>
              </a:pPr>
              <a:t>06/01/2011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5E47D-7D75-402F-92DE-3B673E5F5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93830-D161-4ABB-B768-AC771DE34946}" type="datetimeFigureOut">
              <a:rPr lang="en-US"/>
              <a:pPr>
                <a:defRPr/>
              </a:pPr>
              <a:t>06/01/2011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C1877-8ADB-48C3-9303-E0045913B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A9387-C0B1-4909-B385-CB7F7205FA0D}" type="datetimeFigureOut">
              <a:rPr lang="en-US"/>
              <a:pPr>
                <a:defRPr/>
              </a:pPr>
              <a:t>06/01/2011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6D9A9-DC75-48C4-9E97-3518B8E76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06495-1491-46D3-BD20-0A9D166B4777}" type="datetimeFigureOut">
              <a:rPr lang="en-US"/>
              <a:pPr>
                <a:defRPr/>
              </a:pPr>
              <a:t>06/01/2011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49159-3A03-4809-9370-86EFEEB49E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95AB5-AF7A-4081-9DDF-C8B6CA6962B6}" type="datetimeFigureOut">
              <a:rPr lang="en-US"/>
              <a:pPr>
                <a:defRPr/>
              </a:pPr>
              <a:t>06/01/2011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27983-A41A-4EA3-8E09-D428A09BB8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C3C2-F85F-40C3-9C16-91DABB604A11}" type="datetimeFigureOut">
              <a:rPr lang="en-US"/>
              <a:pPr>
                <a:defRPr/>
              </a:pPr>
              <a:t>06/01/2011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C2648-EDE0-487D-B961-61D0C9E35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3D040-53C0-4CF6-B19D-D7EDF2DD9AC9}" type="datetimeFigureOut">
              <a:rPr lang="en-US"/>
              <a:pPr>
                <a:defRPr/>
              </a:pPr>
              <a:t>06/01/2011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D4ED8-1C5D-466A-BE28-9797481BC1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E3034-2746-404C-8D79-67DE416BB951}" type="datetimeFigureOut">
              <a:rPr lang="en-US"/>
              <a:pPr>
                <a:defRPr/>
              </a:pPr>
              <a:t>06/01/2011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5A7B0-F00C-4137-8F09-EC834AB35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C7DE5-0D3D-4DF8-A16C-04903CEFC291}" type="datetimeFigureOut">
              <a:rPr lang="en-US"/>
              <a:pPr>
                <a:defRPr/>
              </a:pPr>
              <a:t>06/01/2011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81187-C69E-4211-B77F-EC7F03D15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1F0A8-5FA1-49DC-8BA0-3E80B895E451}" type="datetimeFigureOut">
              <a:rPr lang="en-US"/>
              <a:pPr>
                <a:defRPr/>
              </a:pPr>
              <a:t>06/01/2011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23A4F-3801-4CF4-BC72-0CF7370223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5582C-7931-47E6-B493-C2F4EA7AF7C3}" type="datetimeFigureOut">
              <a:rPr lang="en-US"/>
              <a:pPr>
                <a:defRPr/>
              </a:pPr>
              <a:t>06/01/2011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C38AB-78EB-4B2D-AB04-6267E227BE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134CF-B09A-46A2-8833-BD222B8978C3}" type="datetimeFigureOut">
              <a:rPr lang="en-US"/>
              <a:pPr>
                <a:defRPr/>
              </a:pPr>
              <a:t>06/01/2011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2329F-1023-4BA5-908A-09E28F7B9E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AF2D03-3F09-4E8C-B521-A38D46B5E8A0}" type="datetimeFigureOut">
              <a:rPr lang="en-US"/>
              <a:pPr>
                <a:defRPr/>
              </a:pPr>
              <a:t>06/01/2011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97A811E-9BD4-4ED1-A251-8B6FCBDA4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80997414-3D78-4489-AF39-A5E652671B66}" type="slidenum">
              <a:rPr lang="en-US">
                <a:latin typeface="Arial" charset="0"/>
              </a:rPr>
              <a:pPr>
                <a:defRPr/>
              </a:pPr>
              <a:t>1</a:t>
            </a:fld>
            <a:endParaRPr lang="en-US">
              <a:latin typeface="Arial" charset="0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Transfer Limit Hardening (TLH) Methodology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Need to translate the NEEM soft constraint results to fixed transfer limits for futures 2, 3, 5, 6, 7 and 8</a:t>
            </a:r>
          </a:p>
          <a:p>
            <a:pPr>
              <a:lnSpc>
                <a:spcPct val="80000"/>
              </a:lnSpc>
            </a:pPr>
            <a:endParaRPr lang="en-US" sz="2400" smtClean="0"/>
          </a:p>
          <a:p>
            <a:pPr>
              <a:lnSpc>
                <a:spcPct val="80000"/>
              </a:lnSpc>
            </a:pPr>
            <a:r>
              <a:rPr lang="en-US" sz="2400" smtClean="0"/>
              <a:t>For each future, SSC will have to decide whether to use Baseline Infrastructure transfer limits or transfer limits based on the soft constraint sensitivity results</a:t>
            </a:r>
          </a:p>
          <a:p>
            <a:pPr>
              <a:lnSpc>
                <a:spcPct val="80000"/>
              </a:lnSpc>
            </a:pPr>
            <a:endParaRPr lang="en-US" sz="2400" smtClean="0"/>
          </a:p>
          <a:p>
            <a:pPr>
              <a:lnSpc>
                <a:spcPct val="80000"/>
              </a:lnSpc>
            </a:pPr>
            <a:r>
              <a:rPr lang="en-US" sz="2400" smtClean="0"/>
              <a:t>If the SSC chooses the latter, the approved transfer limit hardening methodology will be applied to the preferred soft constraint sensitivity flows to develop new fixed transfer limits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RHC New Curve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RHC New Revisions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Max/Min Desired Capacity Factors Installed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85% - 40% for total flow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35% - 15% for overload flow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Prevents  extremely  low  desired  capacity  factors  seen with old RCH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Linear Curve based on relative shadow price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CF=(x-Shadow Price)/x; x=75% of the max future base case shadow price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Curve will self-adjust for each future relative to shadow prices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31" name="Picture 45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752600"/>
            <a:ext cx="7419975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383" name="Picture 7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4114800"/>
            <a:ext cx="7419975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384" name="Rectangle 7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Future 2 Top 10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8B9F7-2C4A-494A-A899-522BAEC830A0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969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smtClean="0"/>
              <a:t>OL75 Top 20 Default (RHC New)</a:t>
            </a:r>
          </a:p>
        </p:txBody>
      </p:sp>
      <p:pic>
        <p:nvPicPr>
          <p:cNvPr id="29699" name="Picture 28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371600"/>
            <a:ext cx="6324600" cy="507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930ECE-0FF8-467A-9B3B-F54A18B1AD8F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smtClean="0"/>
              <a:t>OL25 Top 20 Default (RHC New)</a:t>
            </a:r>
          </a:p>
        </p:txBody>
      </p:sp>
      <p:pic>
        <p:nvPicPr>
          <p:cNvPr id="30723" name="Picture 28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295400"/>
            <a:ext cx="6553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TLH Transfer Limit Decision Item 1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Option 1:</a:t>
            </a:r>
          </a:p>
          <a:p>
            <a:pPr lvl="1"/>
            <a:r>
              <a:rPr lang="en-US" smtClean="0"/>
              <a:t>Average value (using revised RHC)</a:t>
            </a:r>
          </a:p>
          <a:p>
            <a:r>
              <a:rPr lang="en-US" smtClean="0"/>
              <a:t>Option 2:</a:t>
            </a:r>
          </a:p>
          <a:p>
            <a:pPr lvl="1"/>
            <a:r>
              <a:rPr lang="en-US" smtClean="0"/>
              <a:t>Average value (using RHC old)</a:t>
            </a:r>
          </a:p>
          <a:p>
            <a:r>
              <a:rPr lang="en-US" smtClean="0"/>
              <a:t>Option 3?:</a:t>
            </a:r>
          </a:p>
          <a:p>
            <a:pPr lvl="1"/>
            <a:r>
              <a:rPr lang="en-US" smtClean="0"/>
              <a:t>Averages using relaxed constraints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Option 1: Average (Using RHC New)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1447800"/>
          <a:ext cx="2971800" cy="4373563"/>
        </p:xfrm>
        <a:graphic>
          <a:graphicData uri="http://schemas.openxmlformats.org/drawingml/2006/table">
            <a:tbl>
              <a:tblPr/>
              <a:tblGrid>
                <a:gridCol w="2133600"/>
                <a:gridCol w="838200"/>
              </a:tblGrid>
              <a:tr h="2186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OL75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Average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</a:tr>
              <a:tr h="207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SPP_N_2_ENT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13,843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7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MISO_W_2_PJM_ROR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12,420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NE_2_MISO_W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2,489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SPP_N_2_MISO_MO-IL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2,019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SPP_S_2_ENT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1,992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ENT_2_SOCO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1,952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NYISO_A-F_2_NYISO_G-I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1,435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MISO_IN_2_MISO_MI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887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IESO_2_MISO_MI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751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78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MISO_WUMS_2_MISO_MI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688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SPP_N_2_MISO_W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337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NEISO_2_NYISO_J-K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315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MISO_IN_2_PJM_ROR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261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SPP_N_2_SPP_S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249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NE_2_SPP_N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161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MISO_W_2_MISO_MO-IL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123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NYISO_J-K_2_PJM_E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IESO_2_MISO_W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MISO_W_2_MISO_WUMS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65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MAPP_US_2_MISO_W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953000" y="1447800"/>
          <a:ext cx="2895600" cy="4379913"/>
        </p:xfrm>
        <a:graphic>
          <a:graphicData uri="http://schemas.openxmlformats.org/drawingml/2006/table">
            <a:tbl>
              <a:tblPr/>
              <a:tblGrid>
                <a:gridCol w="2132973"/>
                <a:gridCol w="762627"/>
              </a:tblGrid>
              <a:tr h="2186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OL25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Average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</a:tr>
              <a:tr h="207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MISO_W_2_PJM_ROR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31,421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7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SPP_N_2_ENT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16,272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1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MISO_WUMS_2_MISO_MI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15,407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MISO_MI_2_MISO_IN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8,385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SPP_N_2_MISO_MO-IL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7,084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MISO_W_2_MISO_WUMS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5,699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NE_2_MISO_W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5,612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SPP_S_2_ENT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5,132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MISO_W_2_MISO_MO-IL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4,964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ENT_2_SOCO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4,505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MISO_MO-IL_2_MISO_IN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4,123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NE_2_SPP_N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3,355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IESO_2_MISO_MI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2,904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NYISO_A-F_2_NYISO_G-I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2,271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PJM_ROR_2_PJM_ROM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1,789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SPP_N_2_SPP_S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1,094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NEISO_2_NYISO_J-K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825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PJM_ROR_2_VACAR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460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IESO_2_NYISO_A-F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358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65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NYISO_G-I_2_NYISO_J-K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Option 1: Average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Large Expansion from Wind-rich West to East (MISO_W to PJM_ROR and SPP to ENT 10,000 MW+ increases)</a:t>
            </a:r>
          </a:p>
          <a:p>
            <a:r>
              <a:rPr lang="en-US" smtClean="0"/>
              <a:t>Balanced use of the methodologies developed by the subteam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Option 2: Average (Using RHC Old)</a:t>
            </a:r>
          </a:p>
        </p:txBody>
      </p:sp>
      <p:graphicFrame>
        <p:nvGraphicFramePr>
          <p:cNvPr id="35202" name="Group 386"/>
          <p:cNvGraphicFramePr>
            <a:graphicFrameLocks noGrp="1"/>
          </p:cNvGraphicFramePr>
          <p:nvPr/>
        </p:nvGraphicFramePr>
        <p:xfrm>
          <a:off x="4876800" y="1423988"/>
          <a:ext cx="3276600" cy="5116512"/>
        </p:xfrm>
        <a:graphic>
          <a:graphicData uri="http://schemas.openxmlformats.org/drawingml/2006/table">
            <a:tbl>
              <a:tblPr/>
              <a:tblGrid>
                <a:gridCol w="1824038"/>
                <a:gridCol w="1452562"/>
              </a:tblGrid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OL25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Average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MISO_W_2_PJM_ROR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36,045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MISO_WUMS_2_MISO_MI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18,645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SPP_N_2_ENT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16,272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MISO_W_2_MISO_MO-IL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10,484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NE_2_MISO_W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9,107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MISO_W_2_MISO_WUMS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8,798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SPP_N_2_MISO_MO-IL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8,553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MISO_MI_2_MISO_IN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8,385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SPP_S_2_ENT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5,976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ENT_2_SOCO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5,695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MISO_MO-IL_2_MISO_IN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4,565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NE_2_SPP_N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4,475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IESO_2_MISO_MI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3,174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NYISO_A-F_2_NYISO_G-I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2,697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NEISO_2_NYISO_J-K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2,343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PJM_ROR_2_PJM_ROM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2,234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SPP_N_2_SPP_S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1,170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NYISO_A-F_2_PJM_ROM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943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MAPP_CA_2_MISO_W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834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IESO_2_MISO_W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526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5200" name="Group 384"/>
          <p:cNvGraphicFramePr>
            <a:graphicFrameLocks noGrp="1"/>
          </p:cNvGraphicFramePr>
          <p:nvPr/>
        </p:nvGraphicFramePr>
        <p:xfrm>
          <a:off x="762000" y="1447800"/>
          <a:ext cx="3048000" cy="5118100"/>
        </p:xfrm>
        <a:graphic>
          <a:graphicData uri="http://schemas.openxmlformats.org/drawingml/2006/table">
            <a:tbl>
              <a:tblPr/>
              <a:tblGrid>
                <a:gridCol w="2324100"/>
                <a:gridCol w="723900"/>
              </a:tblGrid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OL75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Average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MISO_W_2_PJM_ROR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17,211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SPP_N_2_ENT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14,273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SPP_N_2_MISO_MO-IL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3,902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SPP_N_2_MISO_W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3,844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ENT_2_SOCO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3,343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NE_2_MISO_W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3,307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SPP_S_2_ENT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2,572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NYISO_A-F_2_NYISO_G-I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1,962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NEISO_2_NYISO_J-K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1,940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MISO_W_2_MISO_MO-IL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1,398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IESO_2_MISO_MI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1,226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MISO_IN_2_MISO_MI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1,119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NYISO_A-F_2_PJM_ROM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879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MISO_W_2_MISO_WUMS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IESO_2_MISO_W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781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MISO_WUMS_2_MISO_MI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MAPP_CA_2_MISO_W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738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MISO_IN_2_PJM_ROR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MISO_WUMS_2_PJM_ROR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SPP_N_2_SPP_S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Option 2: RHC Old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Larger inter-regional transfer increases create a more meaningful difference between national and regional futures</a:t>
            </a:r>
          </a:p>
          <a:p>
            <a:r>
              <a:rPr lang="en-US" smtClean="0"/>
              <a:t>Matches up with idea of exporting high capacity factor wind from west to east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5B51BFA-B750-474E-941D-26AA46FD5B23}" type="slidenum">
              <a:rPr lang="en-US">
                <a:latin typeface="Arial" charset="0"/>
              </a:rPr>
              <a:pPr>
                <a:defRPr/>
              </a:pPr>
              <a:t>2</a:t>
            </a:fld>
            <a:endParaRPr lang="en-US">
              <a:latin typeface="Arial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TLH Methodology Options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Three proposed methodologies</a:t>
            </a:r>
          </a:p>
          <a:p>
            <a:pPr lvl="1"/>
            <a:r>
              <a:rPr lang="en-US" sz="2400" smtClean="0"/>
              <a:t>Ruthven/Hadley/Chattopadhyay (RHC) Proposal</a:t>
            </a:r>
          </a:p>
          <a:p>
            <a:pPr lvl="2"/>
            <a:r>
              <a:rPr lang="en-US" sz="2000" smtClean="0"/>
              <a:t>Focused on pipe capacity factors and shadow prices</a:t>
            </a:r>
            <a:endParaRPr lang="en-US" smtClean="0"/>
          </a:p>
          <a:p>
            <a:pPr lvl="1"/>
            <a:r>
              <a:rPr lang="en-US" sz="2400" smtClean="0"/>
              <a:t>NGO Proposal</a:t>
            </a:r>
          </a:p>
          <a:p>
            <a:pPr lvl="2"/>
            <a:r>
              <a:rPr lang="en-US" sz="2000" smtClean="0"/>
              <a:t>Focused on Flow Duration Curve and fraction of time the pipe is full</a:t>
            </a:r>
            <a:endParaRPr lang="en-US" smtClean="0"/>
          </a:p>
          <a:p>
            <a:pPr lvl="1"/>
            <a:r>
              <a:rPr lang="en-US" sz="2400" smtClean="0"/>
              <a:t>Johnson Proposal</a:t>
            </a:r>
          </a:p>
          <a:p>
            <a:pPr lvl="2"/>
            <a:r>
              <a:rPr lang="en-US" sz="2000" smtClean="0"/>
              <a:t>Focused on total energy flow and base line utilization</a:t>
            </a:r>
          </a:p>
          <a:p>
            <a:r>
              <a:rPr lang="en-US" sz="2800" smtClean="0"/>
              <a:t>All methodologies based on 2020-35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Option 3? Relaxed Constraints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1447800"/>
          <a:ext cx="2971800" cy="4572000"/>
        </p:xfrm>
        <a:graphic>
          <a:graphicData uri="http://schemas.openxmlformats.org/drawingml/2006/table">
            <a:tbl>
              <a:tblPr/>
              <a:tblGrid>
                <a:gridCol w="2289281"/>
                <a:gridCol w="682519"/>
              </a:tblGrid>
              <a:tr h="2254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OL75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Average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</a:tr>
              <a:tr h="216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MISO_W_2_PJM_ROR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16,276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6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SPP_N_2_ENT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15,330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SPP_N_2_MISO_MO-IL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4,237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ENT_2_SOCO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3,607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NE_2_MISO_W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3,404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SPP_S_2_ENT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3,060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NYISO_A-F_2_NYISO_G-I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2,179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MISO_W_2_MISO_MO-IL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1,920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MISO_IN_2_MISO_MI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1,733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SPP_N_2_SPP_S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1,596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IESO_2_MISO_MI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1,407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MISO_IN_2_PJM_ROR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1,393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MISO_WUMS_2_MISO_MI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1,162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NEISO_2_NYISO_J-K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967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NYISO_G-I_2_NYISO_J-K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825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ENT_2_TVA_Transmission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780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SPP_N_2_MISO_W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638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PJM_ROR_2_PJM_ROM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621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IESO_2_MISO_W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284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4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NE_2_SPP_N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275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05400" y="1447800"/>
          <a:ext cx="2971800" cy="4572000"/>
        </p:xfrm>
        <a:graphic>
          <a:graphicData uri="http://schemas.openxmlformats.org/drawingml/2006/table">
            <a:tbl>
              <a:tblPr/>
              <a:tblGrid>
                <a:gridCol w="2289281"/>
                <a:gridCol w="682519"/>
              </a:tblGrid>
              <a:tr h="2254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OL25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Average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</a:tr>
              <a:tr h="216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MISO_W_2_PJM_ROR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34,830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6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MISO_WUMS_2_MISO_MI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18,935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SPP_N_2_ENT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18,010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MISO_MI_2_MISO_IN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9,991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MISO_W_2_MISO_MO-IL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9,438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SPP_N_2_MISO_MO-IL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9,262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MISO_W_2_MISO_WUMS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8,778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MISO_MO-IL_2_MISO_IN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8,350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NE_2_MISO_W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7,106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SPP_S_2_ENT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5,955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ENT_2_SOCO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5,659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NE_2_SPP_N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4,366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IESO_2_MISO_MI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4,282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PJM_ROR_2_PJM_ROM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3,586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NYISO_A-F_2_NYISO_G-I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3,168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SPP_N_2_SPP_S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2,315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PJM_ROR_2_VACAR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1,963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NEISO_2_NYISO_J-K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1,360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NYISO_G-I_2_NYISO_J-K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1,050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4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IESO_2_NYISO_A-F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1,024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OL75 Options</a:t>
            </a:r>
          </a:p>
        </p:txBody>
      </p:sp>
      <p:pic>
        <p:nvPicPr>
          <p:cNvPr id="42522" name="Picture 5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524000"/>
            <a:ext cx="5410200" cy="504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OL25 Options</a:t>
            </a:r>
          </a:p>
        </p:txBody>
      </p:sp>
      <p:pic>
        <p:nvPicPr>
          <p:cNvPr id="44303" name="Picture 27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600200"/>
            <a:ext cx="5410200" cy="504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Anomalies Option A</a:t>
            </a:r>
          </a:p>
        </p:txBody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Make no adjustments for anomalies</a:t>
            </a:r>
          </a:p>
          <a:p>
            <a:r>
              <a:rPr lang="en-US" smtClean="0"/>
              <a:t>“Reality” check on large transfer limit expansions will be applied when SSC decides on Phase II build-outs</a:t>
            </a:r>
          </a:p>
          <a:p>
            <a:r>
              <a:rPr lang="en-US" smtClean="0"/>
              <a:t>More time available for reasoned analysis of possible anomalies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Anomalies Option B</a:t>
            </a:r>
          </a:p>
        </p:txBody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100" smtClean="0"/>
              <a:t>Values adjusted to spread inter-regional transfers across NEEM regions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Model mechanically moves generation to lowest cost region as transmission barriers decrease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In reality, generation will be more evenly spread out taking advantage of low cost resources in each region</a:t>
            </a:r>
          </a:p>
          <a:p>
            <a:pPr>
              <a:lnSpc>
                <a:spcPct val="90000"/>
              </a:lnSpc>
            </a:pPr>
            <a:r>
              <a:rPr lang="en-US" sz="2100" smtClean="0"/>
              <a:t>Total inter-regional transfer level not adjusted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i.e. MISO-PJM value; SPP-ENT value</a:t>
            </a:r>
          </a:p>
          <a:p>
            <a:pPr>
              <a:lnSpc>
                <a:spcPct val="90000"/>
              </a:lnSpc>
            </a:pPr>
            <a:r>
              <a:rPr lang="en-US" sz="2100" smtClean="0"/>
              <a:t>Intra-regional transfers adjusted down from anomalous levels if necessary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E.g. intra-MISO transfers greater than 5000 MW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Massive changes between OL75 and OL25 within regions with $0 hurdle rates likely a result of small changes in generation cost multipliers or capacity factors</a:t>
            </a:r>
          </a:p>
          <a:p>
            <a:pPr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OL75 Anomaly Adjustment</a:t>
            </a:r>
          </a:p>
        </p:txBody>
      </p:sp>
      <p:sp>
        <p:nvSpPr>
          <p:cNvPr id="47110" name="Rectangle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smtClean="0"/>
              <a:t>Miso-PJM Op 3 Total: 17668 MW</a:t>
            </a:r>
          </a:p>
          <a:p>
            <a:pPr lvl="1"/>
            <a:r>
              <a:rPr lang="en-US" sz="2000" smtClean="0"/>
              <a:t>Almost all from MISO_W</a:t>
            </a:r>
          </a:p>
          <a:p>
            <a:pPr lvl="1"/>
            <a:r>
              <a:rPr lang="en-US" sz="2000" smtClean="0"/>
              <a:t>Split evenly among MISO_W, MISO_WUMS, MISO_MO-IL, MISO_IN, MISO_MI to PJM_ROR (3500 MW)</a:t>
            </a:r>
          </a:p>
          <a:p>
            <a:r>
              <a:rPr lang="en-US" sz="2400" smtClean="0"/>
              <a:t>SPP-ENT Op 3 Total: 18390</a:t>
            </a:r>
          </a:p>
          <a:p>
            <a:pPr lvl="1"/>
            <a:r>
              <a:rPr lang="en-US" sz="2000" smtClean="0"/>
              <a:t>Mostly from SPP_N</a:t>
            </a:r>
          </a:p>
          <a:p>
            <a:pPr lvl="1"/>
            <a:r>
              <a:rPr lang="en-US" sz="2000" smtClean="0"/>
              <a:t>Split evenly among SPP_N, SPP_S to ENT (9000 MW)</a:t>
            </a:r>
          </a:p>
          <a:p>
            <a:r>
              <a:rPr lang="en-US" sz="2400" smtClean="0"/>
              <a:t>No other adjustments</a:t>
            </a:r>
          </a:p>
        </p:txBody>
      </p:sp>
      <p:pic>
        <p:nvPicPr>
          <p:cNvPr id="47377" name="Picture 27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200"/>
            <a:ext cx="3979863" cy="371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9" name="Rectang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OL25 Anomaly Adjustment</a:t>
            </a:r>
          </a:p>
        </p:txBody>
      </p:sp>
      <p:sp>
        <p:nvSpPr>
          <p:cNvPr id="49161" name="Rectangle 9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smtClean="0"/>
              <a:t>Miso-PJM Op 3 Total: 34803 MW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All from MISO_W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Split evenly among MISO_W, MISO_WUMS, MISO_MO-IL, MISO_IN, MISO_MI to PJM_ROR (7000 MW)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SPP-ENT Op 3 Total: 23965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Mostly from SPP_N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Split evenly among SPP_N, SPP_S to ENT (12000 MW)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Reduce inter-MISO transfers by 50%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Mostly feeding MISO_IN which must have marginally higher generation costs</a:t>
            </a:r>
          </a:p>
        </p:txBody>
      </p:sp>
      <p:pic>
        <p:nvPicPr>
          <p:cNvPr id="49428" name="Picture 276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85775" y="2006600"/>
            <a:ext cx="3979863" cy="3711575"/>
          </a:xfrm>
          <a:noFill/>
          <a:ln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TLH Transfer Limit Decision Item 2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Option 1: OL75</a:t>
            </a:r>
          </a:p>
          <a:p>
            <a:r>
              <a:rPr lang="en-US" smtClean="0"/>
              <a:t>Option 2: OL25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Production Cost Savings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Relative to base run, increased transfer limits may reduce production costs for eastern interconnection.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Production cost savings can be used to evaluate some economic benefits from transfer limit expansions.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 comparison of production cost savings, expressed in present value, from the OL75 and OL25 runs may help inform the transfer limit decision.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600" smtClean="0"/>
              <a:t>Comparison of Production Cost Savings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284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Present Value of</a:t>
                      </a:r>
                      <a:r>
                        <a:rPr lang="en-US" baseline="0" dirty="0" smtClean="0"/>
                        <a:t> Savings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(relative to the base run,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in</a:t>
                      </a:r>
                      <a:r>
                        <a:rPr lang="en-US" baseline="0" dirty="0" smtClean="0"/>
                        <a:t> Billions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Option 1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(avg. w/ new RHC &amp; default</a:t>
                      </a:r>
                      <a:r>
                        <a:rPr lang="en-US" baseline="0" dirty="0" smtClean="0"/>
                        <a:t> parameters)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Option</a:t>
                      </a:r>
                      <a:r>
                        <a:rPr lang="en-US" baseline="0" dirty="0" smtClean="0"/>
                        <a:t> 2</a:t>
                      </a:r>
                    </a:p>
                    <a:p>
                      <a:pPr algn="ctr"/>
                      <a:r>
                        <a:rPr lang="en-US" baseline="0" dirty="0" smtClean="0"/>
                        <a:t>(avg. w/ old RHC &amp; default parameters)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Option 3</a:t>
                      </a:r>
                    </a:p>
                    <a:p>
                      <a:pPr algn="ctr"/>
                      <a:r>
                        <a:rPr lang="en-US" dirty="0" smtClean="0"/>
                        <a:t>(avg. w/ new RHC &amp; relaxed</a:t>
                      </a:r>
                      <a:r>
                        <a:rPr lang="en-US" baseline="0" dirty="0" smtClean="0"/>
                        <a:t> parameters)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OL 75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$67.7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OL 25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$101.9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Difference</a:t>
                      </a:r>
                      <a:r>
                        <a:rPr lang="en-US" baseline="0" dirty="0" smtClean="0"/>
                        <a:t/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(OL25 – OL75)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$34.2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27A001-CB82-4771-B2B6-8A4C55236DBD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6386" name="TextBox 6"/>
          <p:cNvSpPr txBox="1">
            <a:spLocks noChangeArrowheads="1"/>
          </p:cNvSpPr>
          <p:nvPr/>
        </p:nvSpPr>
        <p:spPr bwMode="auto">
          <a:xfrm>
            <a:off x="304800" y="762000"/>
            <a:ext cx="682625" cy="307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NWPP</a:t>
            </a:r>
          </a:p>
        </p:txBody>
      </p:sp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228600" y="2286000"/>
            <a:ext cx="654050" cy="307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RMPA</a:t>
            </a:r>
          </a:p>
        </p:txBody>
      </p:sp>
      <p:sp>
        <p:nvSpPr>
          <p:cNvPr id="16388" name="TextBox 8"/>
          <p:cNvSpPr txBox="1">
            <a:spLocks noChangeArrowheads="1"/>
          </p:cNvSpPr>
          <p:nvPr/>
        </p:nvSpPr>
        <p:spPr bwMode="auto">
          <a:xfrm>
            <a:off x="2057400" y="1371600"/>
            <a:ext cx="914400" cy="307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MAPP US</a:t>
            </a:r>
          </a:p>
        </p:txBody>
      </p:sp>
      <p:sp>
        <p:nvSpPr>
          <p:cNvPr id="16389" name="TextBox 9"/>
          <p:cNvSpPr txBox="1">
            <a:spLocks noChangeArrowheads="1"/>
          </p:cNvSpPr>
          <p:nvPr/>
        </p:nvSpPr>
        <p:spPr bwMode="auto">
          <a:xfrm>
            <a:off x="2133600" y="381000"/>
            <a:ext cx="917575" cy="307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MAPP CA</a:t>
            </a:r>
          </a:p>
        </p:txBody>
      </p:sp>
      <p:sp>
        <p:nvSpPr>
          <p:cNvPr id="16390" name="TextBox 10"/>
          <p:cNvSpPr txBox="1">
            <a:spLocks noChangeArrowheads="1"/>
          </p:cNvSpPr>
          <p:nvPr/>
        </p:nvSpPr>
        <p:spPr bwMode="auto">
          <a:xfrm>
            <a:off x="1524000" y="2514600"/>
            <a:ext cx="409575" cy="307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NE</a:t>
            </a:r>
          </a:p>
        </p:txBody>
      </p:sp>
      <p:sp>
        <p:nvSpPr>
          <p:cNvPr id="16391" name="TextBox 12"/>
          <p:cNvSpPr txBox="1">
            <a:spLocks noChangeArrowheads="1"/>
          </p:cNvSpPr>
          <p:nvPr/>
        </p:nvSpPr>
        <p:spPr bwMode="auto">
          <a:xfrm>
            <a:off x="1828800" y="3505200"/>
            <a:ext cx="641350" cy="307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SPP N</a:t>
            </a:r>
          </a:p>
        </p:txBody>
      </p:sp>
      <p:sp>
        <p:nvSpPr>
          <p:cNvPr id="16392" name="TextBox 13"/>
          <p:cNvSpPr txBox="1">
            <a:spLocks noChangeArrowheads="1"/>
          </p:cNvSpPr>
          <p:nvPr/>
        </p:nvSpPr>
        <p:spPr bwMode="auto">
          <a:xfrm>
            <a:off x="1676400" y="5257800"/>
            <a:ext cx="606425" cy="307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SPP S</a:t>
            </a:r>
          </a:p>
        </p:txBody>
      </p:sp>
      <p:sp>
        <p:nvSpPr>
          <p:cNvPr id="16393" name="TextBox 14"/>
          <p:cNvSpPr txBox="1">
            <a:spLocks noChangeArrowheads="1"/>
          </p:cNvSpPr>
          <p:nvPr/>
        </p:nvSpPr>
        <p:spPr bwMode="auto">
          <a:xfrm>
            <a:off x="228600" y="5334000"/>
            <a:ext cx="1077913" cy="307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AZ NM SNV</a:t>
            </a:r>
          </a:p>
        </p:txBody>
      </p:sp>
      <p:sp>
        <p:nvSpPr>
          <p:cNvPr id="16394" name="TextBox 15"/>
          <p:cNvSpPr txBox="1">
            <a:spLocks noChangeArrowheads="1"/>
          </p:cNvSpPr>
          <p:nvPr/>
        </p:nvSpPr>
        <p:spPr bwMode="auto">
          <a:xfrm>
            <a:off x="1143000" y="6019800"/>
            <a:ext cx="703263" cy="307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ERCOT</a:t>
            </a:r>
          </a:p>
        </p:txBody>
      </p:sp>
      <p:cxnSp>
        <p:nvCxnSpPr>
          <p:cNvPr id="18" name="Straight Arrow Connector 17"/>
          <p:cNvCxnSpPr>
            <a:stCxn id="16392" idx="2"/>
            <a:endCxn id="16394" idx="0"/>
          </p:cNvCxnSpPr>
          <p:nvPr/>
        </p:nvCxnSpPr>
        <p:spPr>
          <a:xfrm rot="5400000">
            <a:off x="1510506" y="5550694"/>
            <a:ext cx="454025" cy="4841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6393" idx="3"/>
            <a:endCxn id="16392" idx="1"/>
          </p:cNvCxnSpPr>
          <p:nvPr/>
        </p:nvCxnSpPr>
        <p:spPr>
          <a:xfrm flipV="1">
            <a:off x="1306513" y="5411788"/>
            <a:ext cx="369887" cy="76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6392" idx="0"/>
            <a:endCxn id="16391" idx="2"/>
          </p:cNvCxnSpPr>
          <p:nvPr/>
        </p:nvCxnSpPr>
        <p:spPr>
          <a:xfrm rot="5400000" flipH="1" flipV="1">
            <a:off x="1342231" y="4450557"/>
            <a:ext cx="1444625" cy="16986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6390" idx="2"/>
          </p:cNvCxnSpPr>
          <p:nvPr/>
        </p:nvCxnSpPr>
        <p:spPr>
          <a:xfrm rot="16200000" flipH="1">
            <a:off x="1513681" y="3037682"/>
            <a:ext cx="682625" cy="2524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hape 25"/>
          <p:cNvCxnSpPr>
            <a:stCxn id="16387" idx="3"/>
            <a:endCxn id="16390" idx="1"/>
          </p:cNvCxnSpPr>
          <p:nvPr/>
        </p:nvCxnSpPr>
        <p:spPr>
          <a:xfrm>
            <a:off x="882650" y="2439988"/>
            <a:ext cx="641350" cy="228600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hape 29"/>
          <p:cNvCxnSpPr>
            <a:stCxn id="16386" idx="2"/>
            <a:endCxn id="16388" idx="1"/>
          </p:cNvCxnSpPr>
          <p:nvPr/>
        </p:nvCxnSpPr>
        <p:spPr>
          <a:xfrm rot="16200000" flipH="1">
            <a:off x="1123950" y="592138"/>
            <a:ext cx="455613" cy="1411287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1" name="TextBox 32"/>
          <p:cNvSpPr txBox="1">
            <a:spLocks noChangeArrowheads="1"/>
          </p:cNvSpPr>
          <p:nvPr/>
        </p:nvSpPr>
        <p:spPr bwMode="auto">
          <a:xfrm>
            <a:off x="3352800" y="1371600"/>
            <a:ext cx="827088" cy="307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MISO W</a:t>
            </a:r>
          </a:p>
        </p:txBody>
      </p:sp>
      <p:sp>
        <p:nvSpPr>
          <p:cNvPr id="16402" name="TextBox 33"/>
          <p:cNvSpPr txBox="1">
            <a:spLocks noChangeArrowheads="1"/>
          </p:cNvSpPr>
          <p:nvPr/>
        </p:nvSpPr>
        <p:spPr bwMode="auto">
          <a:xfrm>
            <a:off x="2971800" y="2667000"/>
            <a:ext cx="1066800" cy="307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MISO MO IL</a:t>
            </a:r>
          </a:p>
        </p:txBody>
      </p:sp>
      <p:sp>
        <p:nvSpPr>
          <p:cNvPr id="16403" name="TextBox 34"/>
          <p:cNvSpPr txBox="1">
            <a:spLocks noChangeArrowheads="1"/>
          </p:cNvSpPr>
          <p:nvPr/>
        </p:nvSpPr>
        <p:spPr bwMode="auto">
          <a:xfrm>
            <a:off x="4724400" y="1143000"/>
            <a:ext cx="1198563" cy="307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MISO WUMS</a:t>
            </a:r>
          </a:p>
        </p:txBody>
      </p:sp>
      <p:sp>
        <p:nvSpPr>
          <p:cNvPr id="16404" name="TextBox 35"/>
          <p:cNvSpPr txBox="1">
            <a:spLocks noChangeArrowheads="1"/>
          </p:cNvSpPr>
          <p:nvPr/>
        </p:nvSpPr>
        <p:spPr bwMode="auto">
          <a:xfrm>
            <a:off x="5410200" y="1752600"/>
            <a:ext cx="868363" cy="307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MISO MI</a:t>
            </a:r>
          </a:p>
        </p:txBody>
      </p:sp>
      <p:sp>
        <p:nvSpPr>
          <p:cNvPr id="16405" name="TextBox 36"/>
          <p:cNvSpPr txBox="1">
            <a:spLocks noChangeArrowheads="1"/>
          </p:cNvSpPr>
          <p:nvPr/>
        </p:nvSpPr>
        <p:spPr bwMode="auto">
          <a:xfrm>
            <a:off x="5105400" y="2362200"/>
            <a:ext cx="827088" cy="307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MISO IN</a:t>
            </a:r>
          </a:p>
        </p:txBody>
      </p:sp>
      <p:cxnSp>
        <p:nvCxnSpPr>
          <p:cNvPr id="43" name="Shape 42"/>
          <p:cNvCxnSpPr>
            <a:stCxn id="16388" idx="0"/>
            <a:endCxn id="16389" idx="1"/>
          </p:cNvCxnSpPr>
          <p:nvPr/>
        </p:nvCxnSpPr>
        <p:spPr>
          <a:xfrm rot="16200000" flipV="1">
            <a:off x="1905794" y="762794"/>
            <a:ext cx="836612" cy="381000"/>
          </a:xfrm>
          <a:prstGeom prst="bentConnector4">
            <a:avLst>
              <a:gd name="adj1" fmla="val 40804"/>
              <a:gd name="adj2" fmla="val 180037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hape 44"/>
          <p:cNvCxnSpPr/>
          <p:nvPr/>
        </p:nvCxnSpPr>
        <p:spPr>
          <a:xfrm rot="16200000" flipV="1">
            <a:off x="2857500" y="723900"/>
            <a:ext cx="685800" cy="609600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16388" idx="3"/>
            <a:endCxn id="16401" idx="1"/>
          </p:cNvCxnSpPr>
          <p:nvPr/>
        </p:nvCxnSpPr>
        <p:spPr>
          <a:xfrm flipV="1">
            <a:off x="2971800" y="1525588"/>
            <a:ext cx="381000" cy="0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16387" idx="2"/>
            <a:endCxn id="16391" idx="1"/>
          </p:cNvCxnSpPr>
          <p:nvPr/>
        </p:nvCxnSpPr>
        <p:spPr>
          <a:xfrm rot="16200000" flipH="1">
            <a:off x="659606" y="2489994"/>
            <a:ext cx="1065213" cy="12731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6388" idx="2"/>
            <a:endCxn id="16390" idx="0"/>
          </p:cNvCxnSpPr>
          <p:nvPr/>
        </p:nvCxnSpPr>
        <p:spPr>
          <a:xfrm rot="5400000">
            <a:off x="1704181" y="1704182"/>
            <a:ext cx="835025" cy="7858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11" name="TextBox 62"/>
          <p:cNvSpPr txBox="1">
            <a:spLocks noChangeArrowheads="1"/>
          </p:cNvSpPr>
          <p:nvPr/>
        </p:nvSpPr>
        <p:spPr bwMode="auto">
          <a:xfrm>
            <a:off x="4572000" y="304800"/>
            <a:ext cx="415925" cy="307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OH</a:t>
            </a:r>
          </a:p>
        </p:txBody>
      </p:sp>
      <p:cxnSp>
        <p:nvCxnSpPr>
          <p:cNvPr id="65" name="Straight Arrow Connector 64"/>
          <p:cNvCxnSpPr>
            <a:stCxn id="16401" idx="0"/>
            <a:endCxn id="16411" idx="1"/>
          </p:cNvCxnSpPr>
          <p:nvPr/>
        </p:nvCxnSpPr>
        <p:spPr>
          <a:xfrm rot="5400000" flipH="1" flipV="1">
            <a:off x="3713163" y="512763"/>
            <a:ext cx="912812" cy="804862"/>
          </a:xfrm>
          <a:prstGeom prst="straightConnector1">
            <a:avLst/>
          </a:prstGeom>
          <a:ln>
            <a:solidFill>
              <a:srgbClr val="008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13" name="TextBox 78"/>
          <p:cNvSpPr txBox="1">
            <a:spLocks noChangeArrowheads="1"/>
          </p:cNvSpPr>
          <p:nvPr/>
        </p:nvSpPr>
        <p:spPr bwMode="auto">
          <a:xfrm>
            <a:off x="4495800" y="4114800"/>
            <a:ext cx="11430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200">
                <a:latin typeface="Calibri" pitchFamily="34" charset="0"/>
              </a:rPr>
              <a:t>PJM </a:t>
            </a:r>
          </a:p>
          <a:p>
            <a:pPr defTabSz="457200"/>
            <a:r>
              <a:rPr lang="en-US" sz="1200">
                <a:latin typeface="Calibri" pitchFamily="34" charset="0"/>
              </a:rPr>
              <a:t>Rest of RTO</a:t>
            </a:r>
          </a:p>
        </p:txBody>
      </p:sp>
      <p:cxnSp>
        <p:nvCxnSpPr>
          <p:cNvPr id="81" name="Straight Arrow Connector 80"/>
          <p:cNvCxnSpPr>
            <a:endCxn id="16413" idx="1"/>
          </p:cNvCxnSpPr>
          <p:nvPr/>
        </p:nvCxnSpPr>
        <p:spPr>
          <a:xfrm rot="16200000" flipH="1">
            <a:off x="3464718" y="3317082"/>
            <a:ext cx="1376363" cy="685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16402" idx="3"/>
            <a:endCxn id="16405" idx="1"/>
          </p:cNvCxnSpPr>
          <p:nvPr/>
        </p:nvCxnSpPr>
        <p:spPr>
          <a:xfrm flipV="1">
            <a:off x="4038600" y="2516188"/>
            <a:ext cx="1066800" cy="304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16405" idx="0"/>
            <a:endCxn id="16404" idx="2"/>
          </p:cNvCxnSpPr>
          <p:nvPr/>
        </p:nvCxnSpPr>
        <p:spPr>
          <a:xfrm rot="5400000" flipH="1" flipV="1">
            <a:off x="5531644" y="2048669"/>
            <a:ext cx="301625" cy="32543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hape 89"/>
          <p:cNvCxnSpPr>
            <a:endCxn id="16403" idx="2"/>
          </p:cNvCxnSpPr>
          <p:nvPr/>
        </p:nvCxnSpPr>
        <p:spPr>
          <a:xfrm rot="16200000" flipV="1">
            <a:off x="3996531" y="2777332"/>
            <a:ext cx="2663825" cy="11112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18" name="TextBox 93"/>
          <p:cNvSpPr txBox="1">
            <a:spLocks noChangeArrowheads="1"/>
          </p:cNvSpPr>
          <p:nvPr/>
        </p:nvSpPr>
        <p:spPr bwMode="auto">
          <a:xfrm>
            <a:off x="3733800" y="4724400"/>
            <a:ext cx="544513" cy="3143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TVA</a:t>
            </a:r>
          </a:p>
        </p:txBody>
      </p:sp>
      <p:sp>
        <p:nvSpPr>
          <p:cNvPr id="16419" name="TextBox 96"/>
          <p:cNvSpPr txBox="1">
            <a:spLocks noChangeArrowheads="1"/>
          </p:cNvSpPr>
          <p:nvPr/>
        </p:nvSpPr>
        <p:spPr bwMode="auto">
          <a:xfrm>
            <a:off x="7086600" y="5102225"/>
            <a:ext cx="685800" cy="3143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VACA</a:t>
            </a:r>
          </a:p>
        </p:txBody>
      </p:sp>
      <p:sp>
        <p:nvSpPr>
          <p:cNvPr id="16420" name="TextBox 119"/>
          <p:cNvSpPr txBox="1">
            <a:spLocks noChangeArrowheads="1"/>
          </p:cNvSpPr>
          <p:nvPr/>
        </p:nvSpPr>
        <p:spPr bwMode="auto">
          <a:xfrm>
            <a:off x="7772400" y="609600"/>
            <a:ext cx="1066800" cy="3143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NEISO</a:t>
            </a:r>
          </a:p>
        </p:txBody>
      </p:sp>
      <p:sp>
        <p:nvSpPr>
          <p:cNvPr id="16421" name="TextBox 120"/>
          <p:cNvSpPr txBox="1">
            <a:spLocks noChangeArrowheads="1"/>
          </p:cNvSpPr>
          <p:nvPr/>
        </p:nvSpPr>
        <p:spPr bwMode="auto">
          <a:xfrm>
            <a:off x="7086600" y="1219200"/>
            <a:ext cx="633413" cy="5238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NYISO</a:t>
            </a:r>
          </a:p>
          <a:p>
            <a:pPr defTabSz="457200"/>
            <a:r>
              <a:rPr lang="en-US" sz="1400">
                <a:latin typeface="Calibri" pitchFamily="34" charset="0"/>
              </a:rPr>
              <a:t>A-F</a:t>
            </a:r>
          </a:p>
        </p:txBody>
      </p:sp>
      <p:sp>
        <p:nvSpPr>
          <p:cNvPr id="16422" name="TextBox 121"/>
          <p:cNvSpPr txBox="1">
            <a:spLocks noChangeArrowheads="1"/>
          </p:cNvSpPr>
          <p:nvPr/>
        </p:nvSpPr>
        <p:spPr bwMode="auto">
          <a:xfrm>
            <a:off x="7086600" y="1981200"/>
            <a:ext cx="838200" cy="5270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NYISO</a:t>
            </a:r>
          </a:p>
          <a:p>
            <a:pPr defTabSz="457200"/>
            <a:r>
              <a:rPr lang="en-US" sz="1400">
                <a:latin typeface="Calibri" pitchFamily="34" charset="0"/>
              </a:rPr>
              <a:t>GHI</a:t>
            </a:r>
          </a:p>
        </p:txBody>
      </p:sp>
      <p:sp>
        <p:nvSpPr>
          <p:cNvPr id="16423" name="TextBox 122"/>
          <p:cNvSpPr txBox="1">
            <a:spLocks noChangeArrowheads="1"/>
          </p:cNvSpPr>
          <p:nvPr/>
        </p:nvSpPr>
        <p:spPr bwMode="auto">
          <a:xfrm>
            <a:off x="7543800" y="2819400"/>
            <a:ext cx="633413" cy="5238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NYISO</a:t>
            </a:r>
          </a:p>
          <a:p>
            <a:pPr defTabSz="457200"/>
            <a:r>
              <a:rPr lang="en-US" sz="1400">
                <a:latin typeface="Calibri" pitchFamily="34" charset="0"/>
              </a:rPr>
              <a:t>J &amp; K</a:t>
            </a:r>
          </a:p>
        </p:txBody>
      </p:sp>
      <p:cxnSp>
        <p:nvCxnSpPr>
          <p:cNvPr id="127" name="Shape 126"/>
          <p:cNvCxnSpPr>
            <a:stCxn id="16404" idx="0"/>
          </p:cNvCxnSpPr>
          <p:nvPr/>
        </p:nvCxnSpPr>
        <p:spPr>
          <a:xfrm rot="16200000" flipV="1">
            <a:off x="5627688" y="1535112"/>
            <a:ext cx="304800" cy="130175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25" name="TextBox 128"/>
          <p:cNvSpPr txBox="1">
            <a:spLocks noChangeArrowheads="1"/>
          </p:cNvSpPr>
          <p:nvPr/>
        </p:nvSpPr>
        <p:spPr bwMode="auto">
          <a:xfrm>
            <a:off x="7391400" y="3886200"/>
            <a:ext cx="838200" cy="6492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200">
                <a:latin typeface="Calibri" pitchFamily="34" charset="0"/>
              </a:rPr>
              <a:t>PJM </a:t>
            </a:r>
          </a:p>
          <a:p>
            <a:pPr defTabSz="457200"/>
            <a:r>
              <a:rPr lang="en-US" sz="1200">
                <a:latin typeface="Calibri" pitchFamily="34" charset="0"/>
              </a:rPr>
              <a:t>Eastern</a:t>
            </a:r>
          </a:p>
          <a:p>
            <a:pPr defTabSz="457200"/>
            <a:r>
              <a:rPr lang="en-US" sz="1200">
                <a:latin typeface="Calibri" pitchFamily="34" charset="0"/>
              </a:rPr>
              <a:t>MAAC</a:t>
            </a:r>
          </a:p>
        </p:txBody>
      </p:sp>
      <p:sp>
        <p:nvSpPr>
          <p:cNvPr id="16426" name="TextBox 129"/>
          <p:cNvSpPr txBox="1">
            <a:spLocks noChangeArrowheads="1"/>
          </p:cNvSpPr>
          <p:nvPr/>
        </p:nvSpPr>
        <p:spPr bwMode="auto">
          <a:xfrm>
            <a:off x="6096000" y="3886200"/>
            <a:ext cx="10668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200">
                <a:latin typeface="Calibri" pitchFamily="34" charset="0"/>
              </a:rPr>
              <a:t>PJM </a:t>
            </a:r>
          </a:p>
          <a:p>
            <a:pPr defTabSz="457200"/>
            <a:r>
              <a:rPr lang="en-US" sz="1200">
                <a:latin typeface="Calibri" pitchFamily="34" charset="0"/>
              </a:rPr>
              <a:t>Rest of MAAC</a:t>
            </a:r>
          </a:p>
        </p:txBody>
      </p:sp>
      <p:sp>
        <p:nvSpPr>
          <p:cNvPr id="16427" name="TextBox 131"/>
          <p:cNvSpPr txBox="1">
            <a:spLocks noChangeArrowheads="1"/>
          </p:cNvSpPr>
          <p:nvPr/>
        </p:nvSpPr>
        <p:spPr bwMode="auto">
          <a:xfrm>
            <a:off x="6096000" y="5943600"/>
            <a:ext cx="609600" cy="307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SOCO</a:t>
            </a:r>
          </a:p>
        </p:txBody>
      </p:sp>
      <p:cxnSp>
        <p:nvCxnSpPr>
          <p:cNvPr id="16428" name="Straight Arrow Connector 133"/>
          <p:cNvCxnSpPr>
            <a:cxnSpLocks noChangeShapeType="1"/>
            <a:stCxn id="16427" idx="0"/>
            <a:endCxn id="16419" idx="2"/>
          </p:cNvCxnSpPr>
          <p:nvPr/>
        </p:nvCxnSpPr>
        <p:spPr bwMode="auto">
          <a:xfrm rot="5400000" flipH="1" flipV="1">
            <a:off x="6651625" y="5165725"/>
            <a:ext cx="527050" cy="102870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rgbClr val="4A7EBB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40" name="Shape 139"/>
          <p:cNvCxnSpPr/>
          <p:nvPr/>
        </p:nvCxnSpPr>
        <p:spPr>
          <a:xfrm rot="10800000">
            <a:off x="4267200" y="5029200"/>
            <a:ext cx="2808288" cy="301625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30" name="TextBox 143"/>
          <p:cNvSpPr txBox="1">
            <a:spLocks noChangeArrowheads="1"/>
          </p:cNvSpPr>
          <p:nvPr/>
        </p:nvSpPr>
        <p:spPr bwMode="auto">
          <a:xfrm>
            <a:off x="8153400" y="6397625"/>
            <a:ext cx="609600" cy="307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FRCC</a:t>
            </a:r>
          </a:p>
        </p:txBody>
      </p:sp>
      <p:cxnSp>
        <p:nvCxnSpPr>
          <p:cNvPr id="146" name="Shape 145"/>
          <p:cNvCxnSpPr>
            <a:stCxn id="16427" idx="3"/>
            <a:endCxn id="16430" idx="0"/>
          </p:cNvCxnSpPr>
          <p:nvPr/>
        </p:nvCxnSpPr>
        <p:spPr>
          <a:xfrm>
            <a:off x="6705600" y="6097588"/>
            <a:ext cx="1752600" cy="300037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32" name="Elbow Connector 147"/>
          <p:cNvCxnSpPr>
            <a:cxnSpLocks noChangeShapeType="1"/>
            <a:endCxn id="16418" idx="2"/>
          </p:cNvCxnSpPr>
          <p:nvPr/>
        </p:nvCxnSpPr>
        <p:spPr bwMode="auto">
          <a:xfrm rot="10800000">
            <a:off x="4006850" y="5038725"/>
            <a:ext cx="2089150" cy="904875"/>
          </a:xfrm>
          <a:prstGeom prst="bentConnector2">
            <a:avLst/>
          </a:prstGeom>
          <a:noFill/>
          <a:ln w="9525" algn="ctr">
            <a:solidFill>
              <a:srgbClr val="4A7EBB"/>
            </a:solidFill>
            <a:miter lim="800000"/>
            <a:headEnd type="arrow" w="med" len="med"/>
            <a:tailEnd type="arrow" w="med" len="med"/>
          </a:ln>
        </p:spPr>
      </p:cxnSp>
      <p:sp>
        <p:nvSpPr>
          <p:cNvPr id="16433" name="TextBox 150"/>
          <p:cNvSpPr txBox="1">
            <a:spLocks noChangeArrowheads="1"/>
          </p:cNvSpPr>
          <p:nvPr/>
        </p:nvSpPr>
        <p:spPr bwMode="auto">
          <a:xfrm>
            <a:off x="2362200" y="4343400"/>
            <a:ext cx="990600" cy="307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ENTERGY</a:t>
            </a:r>
          </a:p>
        </p:txBody>
      </p:sp>
      <p:cxnSp>
        <p:nvCxnSpPr>
          <p:cNvPr id="16434" name="Elbow Connector 155"/>
          <p:cNvCxnSpPr>
            <a:cxnSpLocks noChangeShapeType="1"/>
            <a:endCxn id="16402" idx="2"/>
          </p:cNvCxnSpPr>
          <p:nvPr/>
        </p:nvCxnSpPr>
        <p:spPr bwMode="auto">
          <a:xfrm rot="16200000" flipV="1">
            <a:off x="2820987" y="3659188"/>
            <a:ext cx="1749425" cy="38100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rgbClr val="4A7EBB"/>
            </a:solidFill>
            <a:miter lim="800000"/>
            <a:headEnd type="arrow" w="med" len="med"/>
            <a:tailEnd type="arrow" w="med" len="med"/>
          </a:ln>
        </p:spPr>
      </p:cxnSp>
      <p:cxnSp>
        <p:nvCxnSpPr>
          <p:cNvPr id="163" name="Shape 162"/>
          <p:cNvCxnSpPr>
            <a:stCxn id="16392" idx="3"/>
          </p:cNvCxnSpPr>
          <p:nvPr/>
        </p:nvCxnSpPr>
        <p:spPr>
          <a:xfrm flipV="1">
            <a:off x="2282825" y="4648200"/>
            <a:ext cx="384175" cy="763588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36" name="Elbow Connector 164"/>
          <p:cNvCxnSpPr>
            <a:cxnSpLocks noChangeShapeType="1"/>
            <a:stCxn id="16433" idx="3"/>
            <a:endCxn id="16418" idx="1"/>
          </p:cNvCxnSpPr>
          <p:nvPr/>
        </p:nvCxnSpPr>
        <p:spPr bwMode="auto">
          <a:xfrm>
            <a:off x="3352800" y="4497388"/>
            <a:ext cx="381000" cy="384175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rgbClr val="4A7EBB"/>
            </a:solidFill>
            <a:miter lim="800000"/>
            <a:headEnd type="arrow" w="med" len="med"/>
            <a:tailEnd type="arrow" w="med" len="med"/>
          </a:ln>
        </p:spPr>
      </p:cxnSp>
      <p:cxnSp>
        <p:nvCxnSpPr>
          <p:cNvPr id="169" name="Straight Arrow Connector 168"/>
          <p:cNvCxnSpPr/>
          <p:nvPr/>
        </p:nvCxnSpPr>
        <p:spPr>
          <a:xfrm rot="5400000" flipH="1" flipV="1">
            <a:off x="2514600" y="3505200"/>
            <a:ext cx="1371600" cy="304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38" name="TextBox 169"/>
          <p:cNvSpPr txBox="1">
            <a:spLocks noChangeArrowheads="1"/>
          </p:cNvSpPr>
          <p:nvPr/>
        </p:nvSpPr>
        <p:spPr bwMode="auto">
          <a:xfrm>
            <a:off x="4572000" y="2895600"/>
            <a:ext cx="838200" cy="5238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Non RTO Midwest</a:t>
            </a:r>
          </a:p>
        </p:txBody>
      </p:sp>
      <p:cxnSp>
        <p:nvCxnSpPr>
          <p:cNvPr id="187" name="Elbow Connector 186"/>
          <p:cNvCxnSpPr/>
          <p:nvPr/>
        </p:nvCxnSpPr>
        <p:spPr>
          <a:xfrm rot="5400000" flipH="1" flipV="1">
            <a:off x="4606131" y="3090069"/>
            <a:ext cx="1444625" cy="598488"/>
          </a:xfrm>
          <a:prstGeom prst="bentConnector3">
            <a:avLst>
              <a:gd name="adj1" fmla="val 36584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40" name="Straight Arrow Connector 190"/>
          <p:cNvCxnSpPr>
            <a:cxnSpLocks noChangeShapeType="1"/>
            <a:stCxn id="16418" idx="0"/>
            <a:endCxn id="16438" idx="2"/>
          </p:cNvCxnSpPr>
          <p:nvPr/>
        </p:nvCxnSpPr>
        <p:spPr bwMode="auto">
          <a:xfrm flipV="1">
            <a:off x="4006850" y="3419475"/>
            <a:ext cx="984250" cy="1304925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95" name="Straight Arrow Connector 194"/>
          <p:cNvCxnSpPr>
            <a:stCxn id="16438" idx="0"/>
          </p:cNvCxnSpPr>
          <p:nvPr/>
        </p:nvCxnSpPr>
        <p:spPr>
          <a:xfrm rot="5400000" flipH="1" flipV="1">
            <a:off x="4933950" y="2724150"/>
            <a:ext cx="228600" cy="1143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16413" idx="3"/>
            <a:endCxn id="16426" idx="1"/>
          </p:cNvCxnSpPr>
          <p:nvPr/>
        </p:nvCxnSpPr>
        <p:spPr>
          <a:xfrm flipV="1">
            <a:off x="5638800" y="4119563"/>
            <a:ext cx="457200" cy="228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43" name="Straight Arrow Connector 79"/>
          <p:cNvCxnSpPr>
            <a:cxnSpLocks noChangeShapeType="1"/>
            <a:endCxn id="16425" idx="1"/>
          </p:cNvCxnSpPr>
          <p:nvPr/>
        </p:nvCxnSpPr>
        <p:spPr bwMode="auto">
          <a:xfrm>
            <a:off x="7162800" y="4211638"/>
            <a:ext cx="228600" cy="0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6444" name="Shape 100"/>
          <p:cNvCxnSpPr>
            <a:cxnSpLocks noChangeShapeType="1"/>
            <a:endCxn id="16423" idx="2"/>
          </p:cNvCxnSpPr>
          <p:nvPr/>
        </p:nvCxnSpPr>
        <p:spPr bwMode="auto">
          <a:xfrm rot="16200000" flipV="1">
            <a:off x="7659687" y="3544888"/>
            <a:ext cx="542925" cy="13970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rgbClr val="4A7EBB"/>
            </a:solidFill>
            <a:miter lim="800000"/>
            <a:headEnd/>
            <a:tailEnd type="arrow" w="med" len="med"/>
          </a:ln>
        </p:spPr>
      </p:cxnSp>
      <p:cxnSp>
        <p:nvCxnSpPr>
          <p:cNvPr id="113" name="Straight Arrow Connector 112"/>
          <p:cNvCxnSpPr/>
          <p:nvPr/>
        </p:nvCxnSpPr>
        <p:spPr>
          <a:xfrm rot="16200000" flipH="1">
            <a:off x="6706394" y="3048794"/>
            <a:ext cx="1371600" cy="3032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46" name="Straight Arrow Connector 113"/>
          <p:cNvCxnSpPr>
            <a:cxnSpLocks noChangeShapeType="1"/>
            <a:stCxn id="16421" idx="1"/>
            <a:endCxn id="16426" idx="0"/>
          </p:cNvCxnSpPr>
          <p:nvPr/>
        </p:nvCxnSpPr>
        <p:spPr bwMode="auto">
          <a:xfrm rot="10800000" flipV="1">
            <a:off x="6629400" y="1481138"/>
            <a:ext cx="457200" cy="2405062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6447" name="Elbow Connector 88"/>
          <p:cNvCxnSpPr>
            <a:cxnSpLocks noChangeShapeType="1"/>
            <a:stCxn id="16418" idx="3"/>
            <a:endCxn id="16413" idx="2"/>
          </p:cNvCxnSpPr>
          <p:nvPr/>
        </p:nvCxnSpPr>
        <p:spPr bwMode="auto">
          <a:xfrm flipV="1">
            <a:off x="4278313" y="4581525"/>
            <a:ext cx="788987" cy="300038"/>
          </a:xfrm>
          <a:prstGeom prst="bentConnector2">
            <a:avLst/>
          </a:prstGeom>
          <a:noFill/>
          <a:ln w="9525" algn="ctr">
            <a:solidFill>
              <a:srgbClr val="4A7EBB"/>
            </a:solidFill>
            <a:miter lim="800000"/>
            <a:headEnd type="arrow" w="med" len="med"/>
            <a:tailEnd type="arrow" w="med" len="med"/>
          </a:ln>
        </p:spPr>
      </p:cxnSp>
      <p:cxnSp>
        <p:nvCxnSpPr>
          <p:cNvPr id="99" name="Elbow Connector 98"/>
          <p:cNvCxnSpPr/>
          <p:nvPr/>
        </p:nvCxnSpPr>
        <p:spPr>
          <a:xfrm rot="5400000">
            <a:off x="4838700" y="2781300"/>
            <a:ext cx="2057400" cy="609600"/>
          </a:xfrm>
          <a:prstGeom prst="bentConnector3">
            <a:avLst>
              <a:gd name="adj1" fmla="val 81299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49" name="Straight Arrow Connector 21"/>
          <p:cNvCxnSpPr>
            <a:cxnSpLocks noChangeShapeType="1"/>
          </p:cNvCxnSpPr>
          <p:nvPr/>
        </p:nvCxnSpPr>
        <p:spPr bwMode="auto">
          <a:xfrm rot="5400000" flipH="1" flipV="1">
            <a:off x="7581900" y="1028700"/>
            <a:ext cx="304800" cy="76200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3" name="Straight Arrow Connector 57"/>
          <p:cNvCxnSpPr/>
          <p:nvPr/>
        </p:nvCxnSpPr>
        <p:spPr>
          <a:xfrm>
            <a:off x="4953000" y="609600"/>
            <a:ext cx="2133600" cy="685800"/>
          </a:xfrm>
          <a:prstGeom prst="bentConnector3">
            <a:avLst>
              <a:gd name="adj1" fmla="val 73469"/>
            </a:avLst>
          </a:prstGeom>
          <a:ln w="12700" cmpd="sng">
            <a:solidFill>
              <a:schemeClr val="tx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51" name="Straight Arrow Connector 21"/>
          <p:cNvCxnSpPr>
            <a:cxnSpLocks noChangeShapeType="1"/>
            <a:stCxn id="16422" idx="0"/>
            <a:endCxn id="16421" idx="2"/>
          </p:cNvCxnSpPr>
          <p:nvPr/>
        </p:nvCxnSpPr>
        <p:spPr bwMode="auto">
          <a:xfrm rot="16200000" flipV="1">
            <a:off x="7335837" y="1811338"/>
            <a:ext cx="238125" cy="101600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6452" name="Straight Arrow Connector 21"/>
          <p:cNvCxnSpPr>
            <a:cxnSpLocks noChangeShapeType="1"/>
          </p:cNvCxnSpPr>
          <p:nvPr/>
        </p:nvCxnSpPr>
        <p:spPr bwMode="auto">
          <a:xfrm rot="5400000" flipH="1" flipV="1">
            <a:off x="7619206" y="2667794"/>
            <a:ext cx="306388" cy="0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7241" name="Shape 126"/>
          <p:cNvCxnSpPr>
            <a:cxnSpLocks noChangeShapeType="1"/>
          </p:cNvCxnSpPr>
          <p:nvPr/>
        </p:nvCxnSpPr>
        <p:spPr bwMode="auto">
          <a:xfrm rot="5400000" flipH="1" flipV="1">
            <a:off x="7315200" y="1676400"/>
            <a:ext cx="1905000" cy="38100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2">
                <a:lumMod val="60000"/>
                <a:lumOff val="40000"/>
              </a:schemeClr>
            </a:solidFill>
            <a:miter lim="800000"/>
            <a:headEnd type="arrow" w="med" len="med"/>
            <a:tailEnd type="arrow" w="med" len="med"/>
          </a:ln>
        </p:spPr>
      </p:cxnSp>
      <p:cxnSp>
        <p:nvCxnSpPr>
          <p:cNvPr id="16454" name="Straight Arrow Connector 21"/>
          <p:cNvCxnSpPr>
            <a:cxnSpLocks noChangeShapeType="1"/>
          </p:cNvCxnSpPr>
          <p:nvPr/>
        </p:nvCxnSpPr>
        <p:spPr bwMode="auto">
          <a:xfrm rot="5400000" flipH="1" flipV="1">
            <a:off x="7429500" y="1333500"/>
            <a:ext cx="1066800" cy="228600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6455" name="Straight Arrow Connector 80"/>
          <p:cNvCxnSpPr>
            <a:cxnSpLocks noChangeShapeType="1"/>
            <a:endCxn id="16419" idx="1"/>
          </p:cNvCxnSpPr>
          <p:nvPr/>
        </p:nvCxnSpPr>
        <p:spPr bwMode="auto">
          <a:xfrm>
            <a:off x="5638800" y="4495800"/>
            <a:ext cx="1447800" cy="763588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6456" name="Straight Arrow Connector 81"/>
          <p:cNvCxnSpPr>
            <a:cxnSpLocks noChangeShapeType="1"/>
            <a:endCxn id="16390" idx="3"/>
          </p:cNvCxnSpPr>
          <p:nvPr/>
        </p:nvCxnSpPr>
        <p:spPr bwMode="auto">
          <a:xfrm rot="10800000" flipV="1">
            <a:off x="1933575" y="1676400"/>
            <a:ext cx="1571625" cy="992188"/>
          </a:xfrm>
          <a:prstGeom prst="straightConnector1">
            <a:avLst/>
          </a:prstGeom>
          <a:noFill/>
          <a:ln w="9525" algn="ctr">
            <a:solidFill>
              <a:schemeClr val="accent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6457" name="Straight Arrow Connector 87"/>
          <p:cNvCxnSpPr>
            <a:cxnSpLocks noChangeShapeType="1"/>
            <a:stCxn id="16401" idx="2"/>
            <a:endCxn id="16391" idx="0"/>
          </p:cNvCxnSpPr>
          <p:nvPr/>
        </p:nvCxnSpPr>
        <p:spPr bwMode="auto">
          <a:xfrm rot="5400000">
            <a:off x="2045494" y="1783556"/>
            <a:ext cx="1825625" cy="1617663"/>
          </a:xfrm>
          <a:prstGeom prst="straightConnector1">
            <a:avLst/>
          </a:prstGeom>
          <a:noFill/>
          <a:ln w="9525" algn="ctr">
            <a:solidFill>
              <a:schemeClr val="accent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6458" name="Straight Arrow Connector 92"/>
          <p:cNvCxnSpPr>
            <a:cxnSpLocks noChangeShapeType="1"/>
          </p:cNvCxnSpPr>
          <p:nvPr/>
        </p:nvCxnSpPr>
        <p:spPr bwMode="auto">
          <a:xfrm rot="16200000" flipH="1">
            <a:off x="3200400" y="2514600"/>
            <a:ext cx="2438400" cy="762000"/>
          </a:xfrm>
          <a:prstGeom prst="straightConnector1">
            <a:avLst/>
          </a:prstGeom>
          <a:noFill/>
          <a:ln w="9525" algn="ctr">
            <a:solidFill>
              <a:schemeClr val="accent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6459" name="Straight Arrow Connector 96"/>
          <p:cNvCxnSpPr>
            <a:cxnSpLocks noChangeShapeType="1"/>
            <a:endCxn id="16391" idx="3"/>
          </p:cNvCxnSpPr>
          <p:nvPr/>
        </p:nvCxnSpPr>
        <p:spPr bwMode="auto">
          <a:xfrm rot="10800000" flipV="1">
            <a:off x="2470150" y="2971800"/>
            <a:ext cx="806450" cy="687388"/>
          </a:xfrm>
          <a:prstGeom prst="straightConnector1">
            <a:avLst/>
          </a:prstGeom>
          <a:noFill/>
          <a:ln w="9525" algn="ctr">
            <a:solidFill>
              <a:schemeClr val="accent1"/>
            </a:solidFill>
            <a:round/>
            <a:headEnd type="arrow" w="med" len="med"/>
            <a:tailEnd type="arrow" w="med" len="med"/>
          </a:ln>
        </p:spPr>
      </p:cxnSp>
      <p:sp>
        <p:nvSpPr>
          <p:cNvPr id="16460" name="TextBox 62"/>
          <p:cNvSpPr txBox="1">
            <a:spLocks noChangeArrowheads="1"/>
          </p:cNvSpPr>
          <p:nvPr/>
        </p:nvSpPr>
        <p:spPr bwMode="auto">
          <a:xfrm>
            <a:off x="6096000" y="228600"/>
            <a:ext cx="392113" cy="284163"/>
          </a:xfrm>
          <a:prstGeom prst="rect">
            <a:avLst/>
          </a:prstGeom>
          <a:noFill/>
          <a:ln w="9525">
            <a:solidFill>
              <a:schemeClr val="accent2"/>
            </a:solidFill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sz="1200">
                <a:solidFill>
                  <a:schemeClr val="accent2"/>
                </a:solidFill>
                <a:latin typeface="Calibri" pitchFamily="34" charset="0"/>
              </a:rPr>
              <a:t>HQ</a:t>
            </a:r>
          </a:p>
        </p:txBody>
      </p:sp>
      <p:cxnSp>
        <p:nvCxnSpPr>
          <p:cNvPr id="16461" name="Straight Arrow Connector 168"/>
          <p:cNvCxnSpPr>
            <a:cxnSpLocks noChangeShapeType="1"/>
            <a:endCxn id="16460" idx="1"/>
          </p:cNvCxnSpPr>
          <p:nvPr/>
        </p:nvCxnSpPr>
        <p:spPr bwMode="auto">
          <a:xfrm flipV="1">
            <a:off x="4953000" y="369888"/>
            <a:ext cx="1143000" cy="73025"/>
          </a:xfrm>
          <a:prstGeom prst="straightConnector1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 type="arrow" w="med" len="med"/>
            <a:tailEnd type="arrow" w="med" len="med"/>
          </a:ln>
        </p:spPr>
      </p:cxnSp>
      <p:cxnSp>
        <p:nvCxnSpPr>
          <p:cNvPr id="16462" name="Straight Arrow Connector 168"/>
          <p:cNvCxnSpPr>
            <a:cxnSpLocks noChangeShapeType="1"/>
            <a:stCxn id="16460" idx="3"/>
            <a:endCxn id="16420" idx="1"/>
          </p:cNvCxnSpPr>
          <p:nvPr/>
        </p:nvCxnSpPr>
        <p:spPr bwMode="auto">
          <a:xfrm>
            <a:off x="6488113" y="369888"/>
            <a:ext cx="1284287" cy="396875"/>
          </a:xfrm>
          <a:prstGeom prst="straightConnector1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 type="arrow" w="med" len="med"/>
            <a:tailEnd type="arrow" w="med" len="med"/>
          </a:ln>
        </p:spPr>
      </p:cxnSp>
      <p:cxnSp>
        <p:nvCxnSpPr>
          <p:cNvPr id="16463" name="Straight Arrow Connector 168"/>
          <p:cNvCxnSpPr>
            <a:cxnSpLocks noChangeShapeType="1"/>
            <a:endCxn id="16421" idx="0"/>
          </p:cNvCxnSpPr>
          <p:nvPr/>
        </p:nvCxnSpPr>
        <p:spPr bwMode="auto">
          <a:xfrm>
            <a:off x="6488113" y="468313"/>
            <a:ext cx="915987" cy="750887"/>
          </a:xfrm>
          <a:prstGeom prst="straightConnector1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 type="arrow" w="med" len="med"/>
            <a:tailEnd type="arrow" w="med" len="med"/>
          </a:ln>
        </p:spPr>
      </p:cxnSp>
      <p:sp>
        <p:nvSpPr>
          <p:cNvPr id="16464" name="TextBox 62"/>
          <p:cNvSpPr txBox="1">
            <a:spLocks noChangeArrowheads="1"/>
          </p:cNvSpPr>
          <p:nvPr/>
        </p:nvSpPr>
        <p:spPr bwMode="auto">
          <a:xfrm>
            <a:off x="6934200" y="127000"/>
            <a:ext cx="762000" cy="254000"/>
          </a:xfrm>
          <a:prstGeom prst="rect">
            <a:avLst/>
          </a:prstGeom>
          <a:noFill/>
          <a:ln w="9525">
            <a:solidFill>
              <a:schemeClr val="accent2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000">
                <a:solidFill>
                  <a:schemeClr val="accent2"/>
                </a:solidFill>
                <a:latin typeface="Calibri" pitchFamily="34" charset="0"/>
              </a:rPr>
              <a:t>Maritimes</a:t>
            </a:r>
          </a:p>
        </p:txBody>
      </p:sp>
      <p:cxnSp>
        <p:nvCxnSpPr>
          <p:cNvPr id="16465" name="Straight Arrow Connector 168"/>
          <p:cNvCxnSpPr>
            <a:cxnSpLocks noChangeShapeType="1"/>
          </p:cNvCxnSpPr>
          <p:nvPr/>
        </p:nvCxnSpPr>
        <p:spPr bwMode="auto">
          <a:xfrm>
            <a:off x="7696200" y="254000"/>
            <a:ext cx="457200" cy="355600"/>
          </a:xfrm>
          <a:prstGeom prst="straightConnector1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 type="arrow" w="med" len="med"/>
            <a:tailEnd type="arrow" w="med" len="med"/>
          </a:ln>
        </p:spPr>
      </p:cxnSp>
      <p:cxnSp>
        <p:nvCxnSpPr>
          <p:cNvPr id="16466" name="Elbow Connector 155"/>
          <p:cNvCxnSpPr>
            <a:cxnSpLocks noChangeShapeType="1"/>
            <a:stCxn id="16404" idx="3"/>
            <a:endCxn id="16411" idx="2"/>
          </p:cNvCxnSpPr>
          <p:nvPr/>
        </p:nvCxnSpPr>
        <p:spPr bwMode="auto">
          <a:xfrm flipH="1" flipV="1">
            <a:off x="4779963" y="612775"/>
            <a:ext cx="1498600" cy="1293813"/>
          </a:xfrm>
          <a:prstGeom prst="bentConnector4">
            <a:avLst>
              <a:gd name="adj1" fmla="val -7991"/>
              <a:gd name="adj2" fmla="val 69412"/>
            </a:avLst>
          </a:prstGeom>
          <a:noFill/>
          <a:ln w="9525" algn="ctr">
            <a:solidFill>
              <a:srgbClr val="4A7EBB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6467" name="Straight Arrow Connector 81"/>
          <p:cNvCxnSpPr>
            <a:cxnSpLocks noChangeShapeType="1"/>
            <a:endCxn id="16402" idx="0"/>
          </p:cNvCxnSpPr>
          <p:nvPr/>
        </p:nvCxnSpPr>
        <p:spPr bwMode="auto">
          <a:xfrm rot="5400000">
            <a:off x="3200400" y="1981200"/>
            <a:ext cx="990600" cy="381000"/>
          </a:xfrm>
          <a:prstGeom prst="straightConnector1">
            <a:avLst/>
          </a:prstGeom>
          <a:noFill/>
          <a:ln w="9525" algn="ctr">
            <a:solidFill>
              <a:schemeClr val="accent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6468" name="Elbow Connector 147"/>
          <p:cNvCxnSpPr>
            <a:cxnSpLocks noChangeShapeType="1"/>
            <a:stCxn id="16427" idx="1"/>
          </p:cNvCxnSpPr>
          <p:nvPr/>
        </p:nvCxnSpPr>
        <p:spPr bwMode="auto">
          <a:xfrm rot="10800000">
            <a:off x="2895600" y="4648200"/>
            <a:ext cx="3200400" cy="1449388"/>
          </a:xfrm>
          <a:prstGeom prst="bentConnector3">
            <a:avLst>
              <a:gd name="adj1" fmla="val 100000"/>
            </a:avLst>
          </a:prstGeom>
          <a:noFill/>
          <a:ln w="9525" algn="ctr">
            <a:solidFill>
              <a:srgbClr val="4A7EBB"/>
            </a:solidFill>
            <a:miter lim="800000"/>
            <a:headEnd type="arrow" w="med" len="med"/>
            <a:tailEnd type="arrow" w="med" len="med"/>
          </a:ln>
        </p:spPr>
      </p:cxnSp>
      <p:cxnSp>
        <p:nvCxnSpPr>
          <p:cNvPr id="16469" name="Straight Arrow Connector 21"/>
          <p:cNvCxnSpPr>
            <a:cxnSpLocks noChangeShapeType="1"/>
            <a:endCxn id="16411" idx="1"/>
          </p:cNvCxnSpPr>
          <p:nvPr/>
        </p:nvCxnSpPr>
        <p:spPr bwMode="auto">
          <a:xfrm>
            <a:off x="3048000" y="455613"/>
            <a:ext cx="1524000" cy="3175"/>
          </a:xfrm>
          <a:prstGeom prst="straightConnector1">
            <a:avLst/>
          </a:prstGeom>
          <a:noFill/>
          <a:ln w="9525" algn="ctr">
            <a:solidFill>
              <a:srgbClr val="008000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6470" name="Straight Arrow Connector 21"/>
          <p:cNvCxnSpPr>
            <a:cxnSpLocks noChangeShapeType="1"/>
            <a:stCxn id="16433" idx="0"/>
          </p:cNvCxnSpPr>
          <p:nvPr/>
        </p:nvCxnSpPr>
        <p:spPr bwMode="auto">
          <a:xfrm rot="16200000" flipV="1">
            <a:off x="2343150" y="3829050"/>
            <a:ext cx="533400" cy="49530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rgbClr val="4A7EBB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91" name="Shape 90"/>
          <p:cNvCxnSpPr>
            <a:stCxn id="16387" idx="0"/>
          </p:cNvCxnSpPr>
          <p:nvPr/>
        </p:nvCxnSpPr>
        <p:spPr>
          <a:xfrm rot="5400000" flipH="1" flipV="1">
            <a:off x="1001713" y="1230312"/>
            <a:ext cx="609600" cy="1501775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4278313" y="127000"/>
            <a:ext cx="1044575" cy="639763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676400" y="228600"/>
            <a:ext cx="1976438" cy="254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644900" y="228600"/>
            <a:ext cx="7938" cy="84137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3644900" y="1069975"/>
            <a:ext cx="2633663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6278563" y="1069975"/>
            <a:ext cx="60325" cy="22701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6338888" y="1296988"/>
            <a:ext cx="0" cy="148113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267200" y="2778125"/>
            <a:ext cx="2071688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4267200" y="2778125"/>
            <a:ext cx="0" cy="3063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69" name="Straight Connector 7168"/>
          <p:cNvCxnSpPr/>
          <p:nvPr/>
        </p:nvCxnSpPr>
        <p:spPr>
          <a:xfrm>
            <a:off x="2857500" y="3084513"/>
            <a:ext cx="14097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81" name="Straight Connector 7180"/>
          <p:cNvCxnSpPr/>
          <p:nvPr/>
        </p:nvCxnSpPr>
        <p:spPr>
          <a:xfrm>
            <a:off x="1676400" y="1219200"/>
            <a:ext cx="1181100" cy="186531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83" name="Straight Connector 7182"/>
          <p:cNvCxnSpPr/>
          <p:nvPr/>
        </p:nvCxnSpPr>
        <p:spPr>
          <a:xfrm>
            <a:off x="1676400" y="254000"/>
            <a:ext cx="0" cy="9652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91" name="Straight Connector 7190"/>
          <p:cNvCxnSpPr/>
          <p:nvPr/>
        </p:nvCxnSpPr>
        <p:spPr>
          <a:xfrm>
            <a:off x="5845175" y="68263"/>
            <a:ext cx="1851025" cy="374173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93" name="Straight Connector 7192"/>
          <p:cNvCxnSpPr/>
          <p:nvPr/>
        </p:nvCxnSpPr>
        <p:spPr>
          <a:xfrm flipH="1" flipV="1">
            <a:off x="7696200" y="3810000"/>
            <a:ext cx="1346200" cy="317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96" name="Straight Connector 7195"/>
          <p:cNvCxnSpPr/>
          <p:nvPr/>
        </p:nvCxnSpPr>
        <p:spPr>
          <a:xfrm>
            <a:off x="9042400" y="68263"/>
            <a:ext cx="0" cy="374491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99" name="Straight Connector 7198"/>
          <p:cNvCxnSpPr/>
          <p:nvPr/>
        </p:nvCxnSpPr>
        <p:spPr>
          <a:xfrm>
            <a:off x="5845175" y="68263"/>
            <a:ext cx="3197225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404938" y="2362200"/>
            <a:ext cx="652462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1404938" y="2362200"/>
            <a:ext cx="0" cy="327977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1404938" y="5641975"/>
            <a:ext cx="2041525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446463" y="4119563"/>
            <a:ext cx="0" cy="152241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057400" y="2362200"/>
            <a:ext cx="1389063" cy="174942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644900" y="4651375"/>
            <a:ext cx="53975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9042400" y="4651375"/>
            <a:ext cx="0" cy="21478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7924800" y="6799263"/>
            <a:ext cx="11176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7924800" y="6327775"/>
            <a:ext cx="0" cy="4714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644900" y="6327775"/>
            <a:ext cx="42799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01" name="Straight Connector 7200"/>
          <p:cNvCxnSpPr/>
          <p:nvPr/>
        </p:nvCxnSpPr>
        <p:spPr>
          <a:xfrm>
            <a:off x="3644900" y="4648200"/>
            <a:ext cx="0" cy="167957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14" name="Oval 7213"/>
          <p:cNvSpPr/>
          <p:nvPr/>
        </p:nvSpPr>
        <p:spPr>
          <a:xfrm>
            <a:off x="4179888" y="2787650"/>
            <a:ext cx="1603375" cy="1863725"/>
          </a:xfrm>
          <a:prstGeom prst="ellipse">
            <a:avLst/>
          </a:prstGeom>
          <a:noFill/>
          <a:ln w="28575" cmpd="sng">
            <a:solidFill>
              <a:srgbClr val="00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216" name="Oval 7215"/>
          <p:cNvSpPr/>
          <p:nvPr/>
        </p:nvSpPr>
        <p:spPr>
          <a:xfrm>
            <a:off x="5845175" y="3841750"/>
            <a:ext cx="2917825" cy="695325"/>
          </a:xfrm>
          <a:prstGeom prst="ellipse">
            <a:avLst/>
          </a:prstGeom>
          <a:noFill/>
          <a:ln w="19050" cmpd="sng">
            <a:solidFill>
              <a:schemeClr val="tx1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222" name="Straight Connector 7221"/>
          <p:cNvCxnSpPr/>
          <p:nvPr/>
        </p:nvCxnSpPr>
        <p:spPr>
          <a:xfrm flipH="1">
            <a:off x="7861300" y="998538"/>
            <a:ext cx="196850" cy="90805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501" name="TextBox 7227"/>
          <p:cNvSpPr txBox="1">
            <a:spLocks noChangeArrowheads="1"/>
          </p:cNvSpPr>
          <p:nvPr/>
        </p:nvSpPr>
        <p:spPr bwMode="auto">
          <a:xfrm>
            <a:off x="8058150" y="1238250"/>
            <a:ext cx="315913" cy="246063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sz="1000">
                <a:solidFill>
                  <a:srgbClr val="008000"/>
                </a:solidFill>
                <a:latin typeface="Calibri" pitchFamily="34" charset="0"/>
              </a:rPr>
              <a:t>10</a:t>
            </a:r>
          </a:p>
        </p:txBody>
      </p:sp>
      <p:cxnSp>
        <p:nvCxnSpPr>
          <p:cNvPr id="64" name="Straight Connector 63"/>
          <p:cNvCxnSpPr/>
          <p:nvPr/>
        </p:nvCxnSpPr>
        <p:spPr>
          <a:xfrm flipH="1">
            <a:off x="7720013" y="998538"/>
            <a:ext cx="52387" cy="1444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503" name="TextBox 67"/>
          <p:cNvSpPr txBox="1">
            <a:spLocks noChangeArrowheads="1"/>
          </p:cNvSpPr>
          <p:nvPr/>
        </p:nvSpPr>
        <p:spPr bwMode="auto">
          <a:xfrm>
            <a:off x="7762875" y="973138"/>
            <a:ext cx="314325" cy="246062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sz="1000">
                <a:solidFill>
                  <a:srgbClr val="008000"/>
                </a:solidFill>
                <a:latin typeface="Calibri" pitchFamily="34" charset="0"/>
              </a:rPr>
              <a:t>14</a:t>
            </a:r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7240588" y="1752600"/>
            <a:ext cx="0" cy="228600"/>
          </a:xfrm>
          <a:prstGeom prst="straightConnector1">
            <a:avLst/>
          </a:prstGeom>
          <a:ln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505" name="TextBox 70"/>
          <p:cNvSpPr txBox="1">
            <a:spLocks noChangeArrowheads="1"/>
          </p:cNvSpPr>
          <p:nvPr/>
        </p:nvSpPr>
        <p:spPr bwMode="auto">
          <a:xfrm>
            <a:off x="6842125" y="1735138"/>
            <a:ext cx="249238" cy="246062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sz="1000">
                <a:solidFill>
                  <a:srgbClr val="008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16506" name="TextBox 71"/>
          <p:cNvSpPr txBox="1">
            <a:spLocks noChangeArrowheads="1"/>
          </p:cNvSpPr>
          <p:nvPr/>
        </p:nvSpPr>
        <p:spPr bwMode="auto">
          <a:xfrm>
            <a:off x="8215313" y="2255838"/>
            <a:ext cx="314325" cy="246062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sz="1000">
                <a:solidFill>
                  <a:srgbClr val="008000"/>
                </a:solidFill>
                <a:latin typeface="Calibri" pitchFamily="34" charset="0"/>
              </a:rPr>
              <a:t>13</a:t>
            </a:r>
          </a:p>
        </p:txBody>
      </p:sp>
      <p:cxnSp>
        <p:nvCxnSpPr>
          <p:cNvPr id="75" name="Straight Arrow Connector 74"/>
          <p:cNvCxnSpPr>
            <a:endCxn id="16425" idx="0"/>
          </p:cNvCxnSpPr>
          <p:nvPr/>
        </p:nvCxnSpPr>
        <p:spPr>
          <a:xfrm>
            <a:off x="7696200" y="3343275"/>
            <a:ext cx="114300" cy="542925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508" name="TextBox 77"/>
          <p:cNvSpPr txBox="1">
            <a:spLocks noChangeArrowheads="1"/>
          </p:cNvSpPr>
          <p:nvPr/>
        </p:nvSpPr>
        <p:spPr bwMode="auto">
          <a:xfrm>
            <a:off x="8229600" y="3505200"/>
            <a:ext cx="388938" cy="246063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000">
                <a:solidFill>
                  <a:srgbClr val="008000"/>
                </a:solidFill>
                <a:latin typeface="Calibri" pitchFamily="34" charset="0"/>
              </a:rPr>
              <a:t>11</a:t>
            </a:r>
          </a:p>
        </p:txBody>
      </p:sp>
      <p:cxnSp>
        <p:nvCxnSpPr>
          <p:cNvPr id="80" name="Straight Arrow Connector 79"/>
          <p:cNvCxnSpPr>
            <a:stCxn id="16508" idx="1"/>
          </p:cNvCxnSpPr>
          <p:nvPr/>
        </p:nvCxnSpPr>
        <p:spPr>
          <a:xfrm flipH="1">
            <a:off x="7810500" y="3629025"/>
            <a:ext cx="419100" cy="30163"/>
          </a:xfrm>
          <a:prstGeom prst="straightConnector1">
            <a:avLst/>
          </a:prstGeom>
          <a:ln w="3175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510" name="TextBox 81"/>
          <p:cNvSpPr txBox="1">
            <a:spLocks noChangeArrowheads="1"/>
          </p:cNvSpPr>
          <p:nvPr/>
        </p:nvSpPr>
        <p:spPr bwMode="auto">
          <a:xfrm>
            <a:off x="5638800" y="609600"/>
            <a:ext cx="249238" cy="246063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sz="1000">
                <a:solidFill>
                  <a:srgbClr val="0080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16511" name="TextBox 83"/>
          <p:cNvSpPr txBox="1">
            <a:spLocks noChangeArrowheads="1"/>
          </p:cNvSpPr>
          <p:nvPr/>
        </p:nvSpPr>
        <p:spPr bwMode="auto">
          <a:xfrm>
            <a:off x="3767138" y="180975"/>
            <a:ext cx="314325" cy="2476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sz="1000">
                <a:solidFill>
                  <a:srgbClr val="0080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16512" name="TextBox 85"/>
          <p:cNvSpPr txBox="1">
            <a:spLocks noChangeArrowheads="1"/>
          </p:cNvSpPr>
          <p:nvPr/>
        </p:nvSpPr>
        <p:spPr bwMode="auto">
          <a:xfrm flipH="1">
            <a:off x="4006850" y="733425"/>
            <a:ext cx="217488" cy="246063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000">
                <a:solidFill>
                  <a:srgbClr val="008000"/>
                </a:solidFill>
                <a:latin typeface="Calibri" pitchFamily="34" charset="0"/>
              </a:rPr>
              <a:t>9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 flipH="1" flipV="1">
            <a:off x="3048000" y="685800"/>
            <a:ext cx="398463" cy="6858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514" name="TextBox 88"/>
          <p:cNvSpPr txBox="1">
            <a:spLocks noChangeArrowheads="1"/>
          </p:cNvSpPr>
          <p:nvPr/>
        </p:nvSpPr>
        <p:spPr bwMode="auto">
          <a:xfrm>
            <a:off x="3195638" y="800100"/>
            <a:ext cx="250825" cy="2476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sz="1000">
                <a:solidFill>
                  <a:srgbClr val="008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6515" name="TextBox 91"/>
          <p:cNvSpPr txBox="1">
            <a:spLocks noChangeArrowheads="1"/>
          </p:cNvSpPr>
          <p:nvPr/>
        </p:nvSpPr>
        <p:spPr bwMode="auto">
          <a:xfrm>
            <a:off x="4370388" y="1484313"/>
            <a:ext cx="250825" cy="246062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sz="1000">
                <a:solidFill>
                  <a:srgbClr val="008000"/>
                </a:solidFill>
                <a:latin typeface="Calibri" pitchFamily="34" charset="0"/>
              </a:rPr>
              <a:t>2</a:t>
            </a:r>
          </a:p>
        </p:txBody>
      </p:sp>
      <p:cxnSp>
        <p:nvCxnSpPr>
          <p:cNvPr id="94" name="Straight Arrow Connector 93"/>
          <p:cNvCxnSpPr/>
          <p:nvPr/>
        </p:nvCxnSpPr>
        <p:spPr>
          <a:xfrm>
            <a:off x="5519738" y="1481138"/>
            <a:ext cx="0" cy="271462"/>
          </a:xfrm>
          <a:prstGeom prst="straightConnector1">
            <a:avLst/>
          </a:prstGeom>
          <a:ln w="5715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517" name="TextBox 94"/>
          <p:cNvSpPr txBox="1">
            <a:spLocks noChangeArrowheads="1"/>
          </p:cNvSpPr>
          <p:nvPr/>
        </p:nvSpPr>
        <p:spPr bwMode="auto">
          <a:xfrm>
            <a:off x="5156200" y="1552575"/>
            <a:ext cx="271463" cy="2476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000">
                <a:solidFill>
                  <a:srgbClr val="008000"/>
                </a:solidFill>
                <a:latin typeface="Calibri" pitchFamily="34" charset="0"/>
              </a:rPr>
              <a:t>1</a:t>
            </a:r>
          </a:p>
        </p:txBody>
      </p:sp>
      <p:cxnSp>
        <p:nvCxnSpPr>
          <p:cNvPr id="7233" name="Straight Arrow Connector 7232"/>
          <p:cNvCxnSpPr>
            <a:endCxn id="16405" idx="0"/>
          </p:cNvCxnSpPr>
          <p:nvPr/>
        </p:nvCxnSpPr>
        <p:spPr>
          <a:xfrm flipH="1">
            <a:off x="5519738" y="2060575"/>
            <a:ext cx="0" cy="301625"/>
          </a:xfrm>
          <a:prstGeom prst="straightConnector1">
            <a:avLst/>
          </a:prstGeom>
          <a:ln w="1905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519" name="TextBox 7235"/>
          <p:cNvSpPr txBox="1">
            <a:spLocks noChangeArrowheads="1"/>
          </p:cNvSpPr>
          <p:nvPr/>
        </p:nvSpPr>
        <p:spPr bwMode="auto">
          <a:xfrm>
            <a:off x="5214938" y="2060575"/>
            <a:ext cx="250825" cy="2476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sz="1000">
                <a:solidFill>
                  <a:srgbClr val="008000"/>
                </a:solidFill>
                <a:latin typeface="Calibri" pitchFamily="34" charset="0"/>
              </a:rPr>
              <a:t>5</a:t>
            </a:r>
          </a:p>
        </p:txBody>
      </p:sp>
      <p:cxnSp>
        <p:nvCxnSpPr>
          <p:cNvPr id="7259" name="Straight Arrow Connector 7258"/>
          <p:cNvCxnSpPr/>
          <p:nvPr/>
        </p:nvCxnSpPr>
        <p:spPr>
          <a:xfrm flipH="1">
            <a:off x="8177213" y="923925"/>
            <a:ext cx="517525" cy="1898650"/>
          </a:xfrm>
          <a:prstGeom prst="straightConnector1">
            <a:avLst/>
          </a:prstGeom>
          <a:ln w="9525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63" name="Elbow Connector 7262"/>
          <p:cNvCxnSpPr/>
          <p:nvPr/>
        </p:nvCxnSpPr>
        <p:spPr>
          <a:xfrm>
            <a:off x="4953000" y="685800"/>
            <a:ext cx="2122488" cy="685800"/>
          </a:xfrm>
          <a:prstGeom prst="bentConnector3">
            <a:avLst>
              <a:gd name="adj1" fmla="val 71541"/>
            </a:avLst>
          </a:prstGeom>
          <a:ln w="9525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4572000" y="13716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16403" idx="1"/>
            <a:endCxn id="16401" idx="3"/>
          </p:cNvCxnSpPr>
          <p:nvPr/>
        </p:nvCxnSpPr>
        <p:spPr>
          <a:xfrm flipH="1">
            <a:off x="4179888" y="1296988"/>
            <a:ext cx="544512" cy="228600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16390" idx="2"/>
          </p:cNvCxnSpPr>
          <p:nvPr/>
        </p:nvCxnSpPr>
        <p:spPr>
          <a:xfrm>
            <a:off x="1728788" y="2822575"/>
            <a:ext cx="252412" cy="682625"/>
          </a:xfrm>
          <a:prstGeom prst="straightConnector1">
            <a:avLst/>
          </a:prstGeom>
          <a:ln w="28575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525" name="TextBox 103"/>
          <p:cNvSpPr txBox="1">
            <a:spLocks noChangeArrowheads="1"/>
          </p:cNvSpPr>
          <p:nvPr/>
        </p:nvSpPr>
        <p:spPr bwMode="auto">
          <a:xfrm>
            <a:off x="1981200" y="3084513"/>
            <a:ext cx="249238" cy="246062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sz="1000">
                <a:solidFill>
                  <a:srgbClr val="008000"/>
                </a:solidFill>
                <a:latin typeface="Calibri" pitchFamily="34" charset="0"/>
              </a:rPr>
              <a:t>3</a:t>
            </a:r>
          </a:p>
        </p:txBody>
      </p:sp>
      <p:cxnSp>
        <p:nvCxnSpPr>
          <p:cNvPr id="106" name="Straight Arrow Connector 105"/>
          <p:cNvCxnSpPr>
            <a:stCxn id="16392" idx="0"/>
            <a:endCxn id="16391" idx="2"/>
          </p:cNvCxnSpPr>
          <p:nvPr/>
        </p:nvCxnSpPr>
        <p:spPr>
          <a:xfrm flipV="1">
            <a:off x="1979613" y="3813175"/>
            <a:ext cx="169862" cy="1444625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527" name="TextBox 106"/>
          <p:cNvSpPr txBox="1">
            <a:spLocks noChangeArrowheads="1"/>
          </p:cNvSpPr>
          <p:nvPr/>
        </p:nvSpPr>
        <p:spPr bwMode="auto">
          <a:xfrm>
            <a:off x="1676400" y="4352925"/>
            <a:ext cx="249238" cy="246063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sz="1000">
                <a:solidFill>
                  <a:srgbClr val="008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6528" name="Text Box 144"/>
          <p:cNvSpPr txBox="1">
            <a:spLocks noChangeArrowheads="1"/>
          </p:cNvSpPr>
          <p:nvPr/>
        </p:nvSpPr>
        <p:spPr bwMode="auto">
          <a:xfrm>
            <a:off x="188913" y="3754438"/>
            <a:ext cx="91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Calibri" pitchFamily="34" charset="0"/>
              </a:rPr>
              <a:t>BAUF1S2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Option 1: OL75</a:t>
            </a:r>
          </a:p>
        </p:txBody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More likely to be “cost-effective” transmission expansion</a:t>
            </a:r>
          </a:p>
          <a:p>
            <a:r>
              <a:rPr lang="en-US" sz="2800" smtClean="0"/>
              <a:t>OL75 and OL25 produce similar level of aggregate generation build</a:t>
            </a:r>
          </a:p>
          <a:p>
            <a:pPr lvl="1"/>
            <a:r>
              <a:rPr lang="en-US" sz="2400" smtClean="0"/>
              <a:t>OL25 builds 3 GW more wind</a:t>
            </a:r>
          </a:p>
          <a:p>
            <a:pPr lvl="1"/>
            <a:r>
              <a:rPr lang="en-US" sz="2400" smtClean="0"/>
              <a:t>OL25 shifts generation to lowest cost regions – particularly within MISO – and shifts some wind generation from PJM to MISO</a:t>
            </a:r>
          </a:p>
          <a:p>
            <a:r>
              <a:rPr lang="en-US" sz="2800" smtClean="0"/>
              <a:t>OL25 flows overly concentrate generation in a single region (MISO_W) producing unrealistic results</a:t>
            </a:r>
          </a:p>
          <a:p>
            <a:endParaRPr lang="en-US" sz="280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Option 2: OL25</a:t>
            </a:r>
          </a:p>
        </p:txBody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OL25 significantly increases transmission build to a level more appropriate for a nationally-focused future</a:t>
            </a:r>
          </a:p>
          <a:p>
            <a:pPr lvl="1"/>
            <a:r>
              <a:rPr lang="en-US" smtClean="0"/>
              <a:t>Without the greater increase in inter-super-region transfer limits produced by OL25, national and regional futures are unlikely to produce meaningful differences that we can learn from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B03E70-26E4-40F8-A9B3-E1F5B974E754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8434" name="TextBox 6"/>
          <p:cNvSpPr txBox="1">
            <a:spLocks noChangeArrowheads="1"/>
          </p:cNvSpPr>
          <p:nvPr/>
        </p:nvSpPr>
        <p:spPr bwMode="auto">
          <a:xfrm>
            <a:off x="304800" y="762000"/>
            <a:ext cx="682625" cy="307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NWPP</a:t>
            </a:r>
          </a:p>
        </p:txBody>
      </p:sp>
      <p:sp>
        <p:nvSpPr>
          <p:cNvPr id="18435" name="TextBox 7"/>
          <p:cNvSpPr txBox="1">
            <a:spLocks noChangeArrowheads="1"/>
          </p:cNvSpPr>
          <p:nvPr/>
        </p:nvSpPr>
        <p:spPr bwMode="auto">
          <a:xfrm>
            <a:off x="228600" y="2286000"/>
            <a:ext cx="654050" cy="307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RMPA</a:t>
            </a:r>
          </a:p>
        </p:txBody>
      </p:sp>
      <p:sp>
        <p:nvSpPr>
          <p:cNvPr id="18436" name="TextBox 8"/>
          <p:cNvSpPr txBox="1">
            <a:spLocks noChangeArrowheads="1"/>
          </p:cNvSpPr>
          <p:nvPr/>
        </p:nvSpPr>
        <p:spPr bwMode="auto">
          <a:xfrm>
            <a:off x="2057400" y="1371600"/>
            <a:ext cx="914400" cy="307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MAPP US</a:t>
            </a:r>
          </a:p>
        </p:txBody>
      </p:sp>
      <p:sp>
        <p:nvSpPr>
          <p:cNvPr id="18437" name="TextBox 9"/>
          <p:cNvSpPr txBox="1">
            <a:spLocks noChangeArrowheads="1"/>
          </p:cNvSpPr>
          <p:nvPr/>
        </p:nvSpPr>
        <p:spPr bwMode="auto">
          <a:xfrm>
            <a:off x="2133600" y="381000"/>
            <a:ext cx="917575" cy="307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MAPP CA</a:t>
            </a:r>
          </a:p>
        </p:txBody>
      </p:sp>
      <p:sp>
        <p:nvSpPr>
          <p:cNvPr id="18438" name="TextBox 10"/>
          <p:cNvSpPr txBox="1">
            <a:spLocks noChangeArrowheads="1"/>
          </p:cNvSpPr>
          <p:nvPr/>
        </p:nvSpPr>
        <p:spPr bwMode="auto">
          <a:xfrm>
            <a:off x="1524000" y="2514600"/>
            <a:ext cx="409575" cy="307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NE</a:t>
            </a:r>
          </a:p>
        </p:txBody>
      </p:sp>
      <p:sp>
        <p:nvSpPr>
          <p:cNvPr id="18439" name="TextBox 12"/>
          <p:cNvSpPr txBox="1">
            <a:spLocks noChangeArrowheads="1"/>
          </p:cNvSpPr>
          <p:nvPr/>
        </p:nvSpPr>
        <p:spPr bwMode="auto">
          <a:xfrm>
            <a:off x="1828800" y="3505200"/>
            <a:ext cx="641350" cy="307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SPP N</a:t>
            </a:r>
          </a:p>
        </p:txBody>
      </p:sp>
      <p:sp>
        <p:nvSpPr>
          <p:cNvPr id="18440" name="TextBox 13"/>
          <p:cNvSpPr txBox="1">
            <a:spLocks noChangeArrowheads="1"/>
          </p:cNvSpPr>
          <p:nvPr/>
        </p:nvSpPr>
        <p:spPr bwMode="auto">
          <a:xfrm>
            <a:off x="1676400" y="5257800"/>
            <a:ext cx="606425" cy="307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SPP S</a:t>
            </a:r>
          </a:p>
        </p:txBody>
      </p:sp>
      <p:sp>
        <p:nvSpPr>
          <p:cNvPr id="18441" name="TextBox 14"/>
          <p:cNvSpPr txBox="1">
            <a:spLocks noChangeArrowheads="1"/>
          </p:cNvSpPr>
          <p:nvPr/>
        </p:nvSpPr>
        <p:spPr bwMode="auto">
          <a:xfrm>
            <a:off x="228600" y="5334000"/>
            <a:ext cx="1077913" cy="307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AZ NM SNV</a:t>
            </a:r>
          </a:p>
        </p:txBody>
      </p:sp>
      <p:sp>
        <p:nvSpPr>
          <p:cNvPr id="18442" name="TextBox 15"/>
          <p:cNvSpPr txBox="1">
            <a:spLocks noChangeArrowheads="1"/>
          </p:cNvSpPr>
          <p:nvPr/>
        </p:nvSpPr>
        <p:spPr bwMode="auto">
          <a:xfrm>
            <a:off x="1143000" y="6019800"/>
            <a:ext cx="703263" cy="307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ERCOT</a:t>
            </a:r>
          </a:p>
        </p:txBody>
      </p:sp>
      <p:cxnSp>
        <p:nvCxnSpPr>
          <p:cNvPr id="18" name="Straight Arrow Connector 17"/>
          <p:cNvCxnSpPr>
            <a:stCxn id="18440" idx="2"/>
            <a:endCxn id="18442" idx="0"/>
          </p:cNvCxnSpPr>
          <p:nvPr/>
        </p:nvCxnSpPr>
        <p:spPr>
          <a:xfrm rot="5400000">
            <a:off x="1510506" y="5550694"/>
            <a:ext cx="454025" cy="4841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8441" idx="3"/>
            <a:endCxn id="18440" idx="1"/>
          </p:cNvCxnSpPr>
          <p:nvPr/>
        </p:nvCxnSpPr>
        <p:spPr>
          <a:xfrm flipV="1">
            <a:off x="1306513" y="5411788"/>
            <a:ext cx="369887" cy="76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8440" idx="0"/>
            <a:endCxn id="18439" idx="2"/>
          </p:cNvCxnSpPr>
          <p:nvPr/>
        </p:nvCxnSpPr>
        <p:spPr>
          <a:xfrm rot="5400000" flipH="1" flipV="1">
            <a:off x="1342231" y="4450557"/>
            <a:ext cx="1444625" cy="16986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8438" idx="2"/>
          </p:cNvCxnSpPr>
          <p:nvPr/>
        </p:nvCxnSpPr>
        <p:spPr>
          <a:xfrm rot="16200000" flipH="1">
            <a:off x="1513681" y="3037682"/>
            <a:ext cx="682625" cy="2524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hape 25"/>
          <p:cNvCxnSpPr>
            <a:stCxn id="18435" idx="3"/>
            <a:endCxn id="18438" idx="1"/>
          </p:cNvCxnSpPr>
          <p:nvPr/>
        </p:nvCxnSpPr>
        <p:spPr>
          <a:xfrm>
            <a:off x="882650" y="2439988"/>
            <a:ext cx="641350" cy="228600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hape 29"/>
          <p:cNvCxnSpPr>
            <a:stCxn id="18434" idx="2"/>
            <a:endCxn id="18436" idx="1"/>
          </p:cNvCxnSpPr>
          <p:nvPr/>
        </p:nvCxnSpPr>
        <p:spPr>
          <a:xfrm rot="16200000" flipH="1">
            <a:off x="1123950" y="592138"/>
            <a:ext cx="455613" cy="1411287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9" name="TextBox 32"/>
          <p:cNvSpPr txBox="1">
            <a:spLocks noChangeArrowheads="1"/>
          </p:cNvSpPr>
          <p:nvPr/>
        </p:nvSpPr>
        <p:spPr bwMode="auto">
          <a:xfrm>
            <a:off x="3352800" y="1371600"/>
            <a:ext cx="827088" cy="307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MISO W</a:t>
            </a:r>
          </a:p>
        </p:txBody>
      </p:sp>
      <p:sp>
        <p:nvSpPr>
          <p:cNvPr id="18450" name="TextBox 33"/>
          <p:cNvSpPr txBox="1">
            <a:spLocks noChangeArrowheads="1"/>
          </p:cNvSpPr>
          <p:nvPr/>
        </p:nvSpPr>
        <p:spPr bwMode="auto">
          <a:xfrm>
            <a:off x="2971800" y="2667000"/>
            <a:ext cx="1066800" cy="307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MISO MO IL</a:t>
            </a:r>
          </a:p>
        </p:txBody>
      </p:sp>
      <p:sp>
        <p:nvSpPr>
          <p:cNvPr id="18451" name="TextBox 34"/>
          <p:cNvSpPr txBox="1">
            <a:spLocks noChangeArrowheads="1"/>
          </p:cNvSpPr>
          <p:nvPr/>
        </p:nvSpPr>
        <p:spPr bwMode="auto">
          <a:xfrm>
            <a:off x="4724400" y="1143000"/>
            <a:ext cx="1198563" cy="307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MISO WUMS</a:t>
            </a:r>
          </a:p>
        </p:txBody>
      </p:sp>
      <p:sp>
        <p:nvSpPr>
          <p:cNvPr id="18452" name="TextBox 35"/>
          <p:cNvSpPr txBox="1">
            <a:spLocks noChangeArrowheads="1"/>
          </p:cNvSpPr>
          <p:nvPr/>
        </p:nvSpPr>
        <p:spPr bwMode="auto">
          <a:xfrm>
            <a:off x="5410200" y="1752600"/>
            <a:ext cx="868363" cy="307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MISO MI</a:t>
            </a:r>
          </a:p>
        </p:txBody>
      </p:sp>
      <p:sp>
        <p:nvSpPr>
          <p:cNvPr id="18453" name="TextBox 36"/>
          <p:cNvSpPr txBox="1">
            <a:spLocks noChangeArrowheads="1"/>
          </p:cNvSpPr>
          <p:nvPr/>
        </p:nvSpPr>
        <p:spPr bwMode="auto">
          <a:xfrm>
            <a:off x="5105400" y="2362200"/>
            <a:ext cx="827088" cy="307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MISO IN</a:t>
            </a:r>
          </a:p>
        </p:txBody>
      </p:sp>
      <p:cxnSp>
        <p:nvCxnSpPr>
          <p:cNvPr id="43" name="Shape 42"/>
          <p:cNvCxnSpPr>
            <a:stCxn id="18436" idx="0"/>
            <a:endCxn id="18437" idx="1"/>
          </p:cNvCxnSpPr>
          <p:nvPr/>
        </p:nvCxnSpPr>
        <p:spPr>
          <a:xfrm rot="16200000" flipV="1">
            <a:off x="1905794" y="762794"/>
            <a:ext cx="836612" cy="381000"/>
          </a:xfrm>
          <a:prstGeom prst="bentConnector4">
            <a:avLst>
              <a:gd name="adj1" fmla="val 40804"/>
              <a:gd name="adj2" fmla="val 180037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hape 44"/>
          <p:cNvCxnSpPr/>
          <p:nvPr/>
        </p:nvCxnSpPr>
        <p:spPr>
          <a:xfrm rot="16200000" flipV="1">
            <a:off x="2857500" y="723900"/>
            <a:ext cx="685800" cy="609600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18436" idx="3"/>
            <a:endCxn id="18449" idx="1"/>
          </p:cNvCxnSpPr>
          <p:nvPr/>
        </p:nvCxnSpPr>
        <p:spPr>
          <a:xfrm flipV="1">
            <a:off x="2971800" y="1525588"/>
            <a:ext cx="381000" cy="0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18435" idx="2"/>
            <a:endCxn id="18439" idx="1"/>
          </p:cNvCxnSpPr>
          <p:nvPr/>
        </p:nvCxnSpPr>
        <p:spPr>
          <a:xfrm rot="16200000" flipH="1">
            <a:off x="659606" y="2489994"/>
            <a:ext cx="1065213" cy="12731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8436" idx="2"/>
            <a:endCxn id="18438" idx="0"/>
          </p:cNvCxnSpPr>
          <p:nvPr/>
        </p:nvCxnSpPr>
        <p:spPr>
          <a:xfrm rot="5400000">
            <a:off x="1704181" y="1704182"/>
            <a:ext cx="835025" cy="7858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59" name="TextBox 62"/>
          <p:cNvSpPr txBox="1">
            <a:spLocks noChangeArrowheads="1"/>
          </p:cNvSpPr>
          <p:nvPr/>
        </p:nvSpPr>
        <p:spPr bwMode="auto">
          <a:xfrm>
            <a:off x="4572000" y="304800"/>
            <a:ext cx="415925" cy="307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OH</a:t>
            </a:r>
          </a:p>
        </p:txBody>
      </p:sp>
      <p:cxnSp>
        <p:nvCxnSpPr>
          <p:cNvPr id="18460" name="Straight Arrow Connector 64"/>
          <p:cNvCxnSpPr>
            <a:cxnSpLocks noChangeShapeType="1"/>
            <a:stCxn id="18449" idx="0"/>
            <a:endCxn id="18459" idx="1"/>
          </p:cNvCxnSpPr>
          <p:nvPr/>
        </p:nvCxnSpPr>
        <p:spPr bwMode="auto">
          <a:xfrm flipV="1">
            <a:off x="3767138" y="458788"/>
            <a:ext cx="804862" cy="912812"/>
          </a:xfrm>
          <a:prstGeom prst="straightConnector1">
            <a:avLst/>
          </a:prstGeom>
          <a:noFill/>
          <a:ln w="12700" algn="ctr">
            <a:solidFill>
              <a:srgbClr val="008000"/>
            </a:solidFill>
            <a:round/>
            <a:headEnd type="triangle" w="med" len="med"/>
            <a:tailEnd/>
          </a:ln>
        </p:spPr>
      </p:cxnSp>
      <p:sp>
        <p:nvSpPr>
          <p:cNvPr id="18461" name="TextBox 78"/>
          <p:cNvSpPr txBox="1">
            <a:spLocks noChangeArrowheads="1"/>
          </p:cNvSpPr>
          <p:nvPr/>
        </p:nvSpPr>
        <p:spPr bwMode="auto">
          <a:xfrm>
            <a:off x="4495800" y="4114800"/>
            <a:ext cx="11430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200">
                <a:latin typeface="Calibri" pitchFamily="34" charset="0"/>
              </a:rPr>
              <a:t>PJM </a:t>
            </a:r>
          </a:p>
          <a:p>
            <a:pPr defTabSz="457200"/>
            <a:r>
              <a:rPr lang="en-US" sz="1200">
                <a:latin typeface="Calibri" pitchFamily="34" charset="0"/>
              </a:rPr>
              <a:t>Rest of RTO</a:t>
            </a:r>
          </a:p>
        </p:txBody>
      </p:sp>
      <p:cxnSp>
        <p:nvCxnSpPr>
          <p:cNvPr id="81" name="Straight Arrow Connector 80"/>
          <p:cNvCxnSpPr>
            <a:endCxn id="18461" idx="1"/>
          </p:cNvCxnSpPr>
          <p:nvPr/>
        </p:nvCxnSpPr>
        <p:spPr>
          <a:xfrm rot="16200000" flipH="1">
            <a:off x="3464718" y="3317082"/>
            <a:ext cx="1376363" cy="685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63" name="Straight Arrow Connector 82"/>
          <p:cNvCxnSpPr>
            <a:cxnSpLocks noChangeShapeType="1"/>
            <a:stCxn id="18450" idx="3"/>
            <a:endCxn id="18453" idx="1"/>
          </p:cNvCxnSpPr>
          <p:nvPr/>
        </p:nvCxnSpPr>
        <p:spPr bwMode="auto">
          <a:xfrm flipV="1">
            <a:off x="4038600" y="2516188"/>
            <a:ext cx="1066800" cy="304800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8464" name="Straight Arrow Connector 84"/>
          <p:cNvCxnSpPr>
            <a:cxnSpLocks noChangeShapeType="1"/>
            <a:stCxn id="18453" idx="0"/>
            <a:endCxn id="18452" idx="2"/>
          </p:cNvCxnSpPr>
          <p:nvPr/>
        </p:nvCxnSpPr>
        <p:spPr bwMode="auto">
          <a:xfrm flipV="1">
            <a:off x="5519738" y="2060575"/>
            <a:ext cx="325437" cy="301625"/>
          </a:xfrm>
          <a:prstGeom prst="straightConnector1">
            <a:avLst/>
          </a:prstGeom>
          <a:noFill/>
          <a:ln w="25400" algn="ctr">
            <a:solidFill>
              <a:srgbClr val="008000"/>
            </a:solidFill>
            <a:round/>
            <a:headEnd/>
            <a:tailEnd type="arrow" w="med" len="med"/>
          </a:ln>
        </p:spPr>
      </p:cxnSp>
      <p:cxnSp>
        <p:nvCxnSpPr>
          <p:cNvPr id="18465" name="Shape 89"/>
          <p:cNvCxnSpPr>
            <a:cxnSpLocks noChangeShapeType="1"/>
            <a:endCxn id="18451" idx="2"/>
          </p:cNvCxnSpPr>
          <p:nvPr/>
        </p:nvCxnSpPr>
        <p:spPr bwMode="auto">
          <a:xfrm rot="16200000" flipV="1">
            <a:off x="3998119" y="2777331"/>
            <a:ext cx="2663825" cy="11113"/>
          </a:xfrm>
          <a:prstGeom prst="bentConnector3">
            <a:avLst>
              <a:gd name="adj1" fmla="val 50000"/>
            </a:avLst>
          </a:prstGeom>
          <a:noFill/>
          <a:ln w="12700" algn="ctr">
            <a:solidFill>
              <a:srgbClr val="008000"/>
            </a:solidFill>
            <a:miter lim="800000"/>
            <a:headEnd type="triangle" w="med" len="med"/>
            <a:tailEnd/>
          </a:ln>
        </p:spPr>
      </p:cxnSp>
      <p:sp>
        <p:nvSpPr>
          <p:cNvPr id="18466" name="TextBox 93"/>
          <p:cNvSpPr txBox="1">
            <a:spLocks noChangeArrowheads="1"/>
          </p:cNvSpPr>
          <p:nvPr/>
        </p:nvSpPr>
        <p:spPr bwMode="auto">
          <a:xfrm>
            <a:off x="3733800" y="4724400"/>
            <a:ext cx="544513" cy="3143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TVA</a:t>
            </a:r>
          </a:p>
        </p:txBody>
      </p:sp>
      <p:sp>
        <p:nvSpPr>
          <p:cNvPr id="18467" name="TextBox 96"/>
          <p:cNvSpPr txBox="1">
            <a:spLocks noChangeArrowheads="1"/>
          </p:cNvSpPr>
          <p:nvPr/>
        </p:nvSpPr>
        <p:spPr bwMode="auto">
          <a:xfrm>
            <a:off x="7086600" y="5102225"/>
            <a:ext cx="685800" cy="3143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VACA</a:t>
            </a:r>
          </a:p>
        </p:txBody>
      </p:sp>
      <p:sp>
        <p:nvSpPr>
          <p:cNvPr id="18468" name="TextBox 119"/>
          <p:cNvSpPr txBox="1">
            <a:spLocks noChangeArrowheads="1"/>
          </p:cNvSpPr>
          <p:nvPr/>
        </p:nvSpPr>
        <p:spPr bwMode="auto">
          <a:xfrm>
            <a:off x="7772400" y="609600"/>
            <a:ext cx="1066800" cy="3143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NEISO</a:t>
            </a:r>
          </a:p>
        </p:txBody>
      </p:sp>
      <p:sp>
        <p:nvSpPr>
          <p:cNvPr id="18469" name="TextBox 120"/>
          <p:cNvSpPr txBox="1">
            <a:spLocks noChangeArrowheads="1"/>
          </p:cNvSpPr>
          <p:nvPr/>
        </p:nvSpPr>
        <p:spPr bwMode="auto">
          <a:xfrm>
            <a:off x="7086600" y="1219200"/>
            <a:ext cx="633413" cy="5238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NYISO</a:t>
            </a:r>
          </a:p>
          <a:p>
            <a:pPr defTabSz="457200"/>
            <a:r>
              <a:rPr lang="en-US" sz="1400">
                <a:latin typeface="Calibri" pitchFamily="34" charset="0"/>
              </a:rPr>
              <a:t>A-F</a:t>
            </a:r>
          </a:p>
        </p:txBody>
      </p:sp>
      <p:sp>
        <p:nvSpPr>
          <p:cNvPr id="18470" name="TextBox 121"/>
          <p:cNvSpPr txBox="1">
            <a:spLocks noChangeArrowheads="1"/>
          </p:cNvSpPr>
          <p:nvPr/>
        </p:nvSpPr>
        <p:spPr bwMode="auto">
          <a:xfrm>
            <a:off x="7086600" y="1981200"/>
            <a:ext cx="838200" cy="5270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NYISO</a:t>
            </a:r>
          </a:p>
          <a:p>
            <a:pPr defTabSz="457200"/>
            <a:r>
              <a:rPr lang="en-US" sz="1400">
                <a:latin typeface="Calibri" pitchFamily="34" charset="0"/>
              </a:rPr>
              <a:t>GHI</a:t>
            </a:r>
          </a:p>
        </p:txBody>
      </p:sp>
      <p:sp>
        <p:nvSpPr>
          <p:cNvPr id="18471" name="TextBox 122"/>
          <p:cNvSpPr txBox="1">
            <a:spLocks noChangeArrowheads="1"/>
          </p:cNvSpPr>
          <p:nvPr/>
        </p:nvSpPr>
        <p:spPr bwMode="auto">
          <a:xfrm>
            <a:off x="7543800" y="2819400"/>
            <a:ext cx="633413" cy="5238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NYISO</a:t>
            </a:r>
          </a:p>
          <a:p>
            <a:pPr defTabSz="457200"/>
            <a:r>
              <a:rPr lang="en-US" sz="1400">
                <a:latin typeface="Calibri" pitchFamily="34" charset="0"/>
              </a:rPr>
              <a:t>J &amp; K</a:t>
            </a:r>
          </a:p>
        </p:txBody>
      </p:sp>
      <p:cxnSp>
        <p:nvCxnSpPr>
          <p:cNvPr id="18472" name="Shape 126"/>
          <p:cNvCxnSpPr>
            <a:cxnSpLocks noChangeShapeType="1"/>
            <a:stCxn id="18452" idx="0"/>
          </p:cNvCxnSpPr>
          <p:nvPr/>
        </p:nvCxnSpPr>
        <p:spPr bwMode="auto">
          <a:xfrm rot="16200000" flipV="1">
            <a:off x="5627688" y="1535112"/>
            <a:ext cx="304800" cy="130175"/>
          </a:xfrm>
          <a:prstGeom prst="bentConnector3">
            <a:avLst>
              <a:gd name="adj1" fmla="val 50000"/>
            </a:avLst>
          </a:prstGeom>
          <a:noFill/>
          <a:ln w="12700" algn="ctr">
            <a:solidFill>
              <a:srgbClr val="008000"/>
            </a:solidFill>
            <a:miter lim="800000"/>
            <a:headEnd type="triangle" w="med" len="med"/>
            <a:tailEnd/>
          </a:ln>
        </p:spPr>
      </p:cxnSp>
      <p:sp>
        <p:nvSpPr>
          <p:cNvPr id="18473" name="TextBox 128"/>
          <p:cNvSpPr txBox="1">
            <a:spLocks noChangeArrowheads="1"/>
          </p:cNvSpPr>
          <p:nvPr/>
        </p:nvSpPr>
        <p:spPr bwMode="auto">
          <a:xfrm>
            <a:off x="7391400" y="3886200"/>
            <a:ext cx="838200" cy="6492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200">
                <a:latin typeface="Calibri" pitchFamily="34" charset="0"/>
              </a:rPr>
              <a:t>PJM </a:t>
            </a:r>
          </a:p>
          <a:p>
            <a:pPr defTabSz="457200"/>
            <a:r>
              <a:rPr lang="en-US" sz="1200">
                <a:latin typeface="Calibri" pitchFamily="34" charset="0"/>
              </a:rPr>
              <a:t>Eastern</a:t>
            </a:r>
          </a:p>
          <a:p>
            <a:pPr defTabSz="457200"/>
            <a:r>
              <a:rPr lang="en-US" sz="1200">
                <a:latin typeface="Calibri" pitchFamily="34" charset="0"/>
              </a:rPr>
              <a:t>MAAC</a:t>
            </a:r>
          </a:p>
        </p:txBody>
      </p:sp>
      <p:sp>
        <p:nvSpPr>
          <p:cNvPr id="18474" name="TextBox 129"/>
          <p:cNvSpPr txBox="1">
            <a:spLocks noChangeArrowheads="1"/>
          </p:cNvSpPr>
          <p:nvPr/>
        </p:nvSpPr>
        <p:spPr bwMode="auto">
          <a:xfrm>
            <a:off x="6096000" y="3886200"/>
            <a:ext cx="10668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200">
                <a:latin typeface="Calibri" pitchFamily="34" charset="0"/>
              </a:rPr>
              <a:t>PJM </a:t>
            </a:r>
          </a:p>
          <a:p>
            <a:pPr defTabSz="457200"/>
            <a:r>
              <a:rPr lang="en-US" sz="1200">
                <a:latin typeface="Calibri" pitchFamily="34" charset="0"/>
              </a:rPr>
              <a:t>Rest of MAAC</a:t>
            </a:r>
          </a:p>
        </p:txBody>
      </p:sp>
      <p:sp>
        <p:nvSpPr>
          <p:cNvPr id="18475" name="TextBox 131"/>
          <p:cNvSpPr txBox="1">
            <a:spLocks noChangeArrowheads="1"/>
          </p:cNvSpPr>
          <p:nvPr/>
        </p:nvSpPr>
        <p:spPr bwMode="auto">
          <a:xfrm>
            <a:off x="6096000" y="5943600"/>
            <a:ext cx="609600" cy="307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SOCO</a:t>
            </a:r>
          </a:p>
        </p:txBody>
      </p:sp>
      <p:cxnSp>
        <p:nvCxnSpPr>
          <p:cNvPr id="18476" name="Straight Arrow Connector 133"/>
          <p:cNvCxnSpPr>
            <a:cxnSpLocks noChangeShapeType="1"/>
            <a:stCxn id="18475" idx="0"/>
            <a:endCxn id="18467" idx="2"/>
          </p:cNvCxnSpPr>
          <p:nvPr/>
        </p:nvCxnSpPr>
        <p:spPr bwMode="auto">
          <a:xfrm rot="5400000" flipH="1" flipV="1">
            <a:off x="6651625" y="5165725"/>
            <a:ext cx="527050" cy="102870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rgbClr val="4A7EBB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40" name="Shape 139"/>
          <p:cNvCxnSpPr/>
          <p:nvPr/>
        </p:nvCxnSpPr>
        <p:spPr>
          <a:xfrm rot="10800000">
            <a:off x="4267200" y="5029200"/>
            <a:ext cx="2808288" cy="301625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78" name="TextBox 143"/>
          <p:cNvSpPr txBox="1">
            <a:spLocks noChangeArrowheads="1"/>
          </p:cNvSpPr>
          <p:nvPr/>
        </p:nvSpPr>
        <p:spPr bwMode="auto">
          <a:xfrm>
            <a:off x="8153400" y="6397625"/>
            <a:ext cx="609600" cy="307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FRCC</a:t>
            </a:r>
          </a:p>
        </p:txBody>
      </p:sp>
      <p:cxnSp>
        <p:nvCxnSpPr>
          <p:cNvPr id="146" name="Shape 145"/>
          <p:cNvCxnSpPr>
            <a:stCxn id="18475" idx="3"/>
            <a:endCxn id="18478" idx="0"/>
          </p:cNvCxnSpPr>
          <p:nvPr/>
        </p:nvCxnSpPr>
        <p:spPr>
          <a:xfrm>
            <a:off x="6705600" y="6097588"/>
            <a:ext cx="1752600" cy="300037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80" name="Elbow Connector 147"/>
          <p:cNvCxnSpPr>
            <a:cxnSpLocks noChangeShapeType="1"/>
            <a:endCxn id="18466" idx="2"/>
          </p:cNvCxnSpPr>
          <p:nvPr/>
        </p:nvCxnSpPr>
        <p:spPr bwMode="auto">
          <a:xfrm rot="10800000">
            <a:off x="4006850" y="5038725"/>
            <a:ext cx="2089150" cy="904875"/>
          </a:xfrm>
          <a:prstGeom prst="bentConnector2">
            <a:avLst/>
          </a:prstGeom>
          <a:noFill/>
          <a:ln w="9525" algn="ctr">
            <a:solidFill>
              <a:srgbClr val="4A7EBB"/>
            </a:solidFill>
            <a:miter lim="800000"/>
            <a:headEnd type="arrow" w="med" len="med"/>
            <a:tailEnd type="arrow" w="med" len="med"/>
          </a:ln>
        </p:spPr>
      </p:cxnSp>
      <p:sp>
        <p:nvSpPr>
          <p:cNvPr id="18481" name="TextBox 150"/>
          <p:cNvSpPr txBox="1">
            <a:spLocks noChangeArrowheads="1"/>
          </p:cNvSpPr>
          <p:nvPr/>
        </p:nvSpPr>
        <p:spPr bwMode="auto">
          <a:xfrm>
            <a:off x="2362200" y="4343400"/>
            <a:ext cx="990600" cy="307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ENTERGY</a:t>
            </a:r>
          </a:p>
        </p:txBody>
      </p:sp>
      <p:cxnSp>
        <p:nvCxnSpPr>
          <p:cNvPr id="18482" name="Elbow Connector 155"/>
          <p:cNvCxnSpPr>
            <a:cxnSpLocks noChangeShapeType="1"/>
            <a:endCxn id="18450" idx="2"/>
          </p:cNvCxnSpPr>
          <p:nvPr/>
        </p:nvCxnSpPr>
        <p:spPr bwMode="auto">
          <a:xfrm rot="16200000" flipV="1">
            <a:off x="2820987" y="3659188"/>
            <a:ext cx="1749425" cy="38100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rgbClr val="4A7EBB"/>
            </a:solidFill>
            <a:miter lim="800000"/>
            <a:headEnd type="arrow" w="med" len="med"/>
            <a:tailEnd type="arrow" w="med" len="med"/>
          </a:ln>
        </p:spPr>
      </p:cxnSp>
      <p:cxnSp>
        <p:nvCxnSpPr>
          <p:cNvPr id="18483" name="Shape 162"/>
          <p:cNvCxnSpPr>
            <a:cxnSpLocks noChangeShapeType="1"/>
            <a:stCxn id="18440" idx="3"/>
          </p:cNvCxnSpPr>
          <p:nvPr/>
        </p:nvCxnSpPr>
        <p:spPr bwMode="auto">
          <a:xfrm flipV="1">
            <a:off x="2282825" y="4648200"/>
            <a:ext cx="384175" cy="763588"/>
          </a:xfrm>
          <a:prstGeom prst="bentConnector2">
            <a:avLst/>
          </a:prstGeom>
          <a:noFill/>
          <a:ln w="31750" algn="ctr">
            <a:solidFill>
              <a:srgbClr val="008000"/>
            </a:solidFill>
            <a:miter lim="800000"/>
            <a:headEnd/>
            <a:tailEnd type="arrow" w="med" len="med"/>
          </a:ln>
        </p:spPr>
      </p:cxnSp>
      <p:cxnSp>
        <p:nvCxnSpPr>
          <p:cNvPr id="18484" name="Elbow Connector 164"/>
          <p:cNvCxnSpPr>
            <a:cxnSpLocks noChangeShapeType="1"/>
            <a:stCxn id="18481" idx="3"/>
            <a:endCxn id="18466" idx="1"/>
          </p:cNvCxnSpPr>
          <p:nvPr/>
        </p:nvCxnSpPr>
        <p:spPr bwMode="auto">
          <a:xfrm>
            <a:off x="3352800" y="4497388"/>
            <a:ext cx="381000" cy="384175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rgbClr val="4A7EBB"/>
            </a:solidFill>
            <a:miter lim="800000"/>
            <a:headEnd type="arrow" w="med" len="med"/>
            <a:tailEnd type="arrow" w="med" len="med"/>
          </a:ln>
        </p:spPr>
      </p:cxnSp>
      <p:cxnSp>
        <p:nvCxnSpPr>
          <p:cNvPr id="169" name="Straight Arrow Connector 168"/>
          <p:cNvCxnSpPr/>
          <p:nvPr/>
        </p:nvCxnSpPr>
        <p:spPr>
          <a:xfrm rot="5400000" flipH="1" flipV="1">
            <a:off x="2514600" y="3505200"/>
            <a:ext cx="1371600" cy="304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86" name="TextBox 169"/>
          <p:cNvSpPr txBox="1">
            <a:spLocks noChangeArrowheads="1"/>
          </p:cNvSpPr>
          <p:nvPr/>
        </p:nvSpPr>
        <p:spPr bwMode="auto">
          <a:xfrm>
            <a:off x="4572000" y="2895600"/>
            <a:ext cx="838200" cy="5238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Non RTO Midwest</a:t>
            </a:r>
          </a:p>
        </p:txBody>
      </p:sp>
      <p:cxnSp>
        <p:nvCxnSpPr>
          <p:cNvPr id="18487" name="Elbow Connector 186"/>
          <p:cNvCxnSpPr>
            <a:cxnSpLocks noChangeShapeType="1"/>
          </p:cNvCxnSpPr>
          <p:nvPr/>
        </p:nvCxnSpPr>
        <p:spPr bwMode="auto">
          <a:xfrm rot="5400000" flipH="1" flipV="1">
            <a:off x="4606131" y="3090069"/>
            <a:ext cx="1444625" cy="598488"/>
          </a:xfrm>
          <a:prstGeom prst="bentConnector3">
            <a:avLst>
              <a:gd name="adj1" fmla="val 36583"/>
            </a:avLst>
          </a:prstGeom>
          <a:noFill/>
          <a:ln w="12700" algn="ctr">
            <a:solidFill>
              <a:srgbClr val="008000"/>
            </a:solidFill>
            <a:miter lim="800000"/>
            <a:headEnd type="triangle" w="med" len="med"/>
            <a:tailEnd/>
          </a:ln>
        </p:spPr>
      </p:cxnSp>
      <p:cxnSp>
        <p:nvCxnSpPr>
          <p:cNvPr id="18488" name="Straight Arrow Connector 190"/>
          <p:cNvCxnSpPr>
            <a:cxnSpLocks noChangeShapeType="1"/>
            <a:stCxn id="18466" idx="0"/>
            <a:endCxn id="18486" idx="2"/>
          </p:cNvCxnSpPr>
          <p:nvPr/>
        </p:nvCxnSpPr>
        <p:spPr bwMode="auto">
          <a:xfrm flipV="1">
            <a:off x="4006850" y="3419475"/>
            <a:ext cx="984250" cy="1304925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95" name="Straight Arrow Connector 194"/>
          <p:cNvCxnSpPr>
            <a:stCxn id="18486" idx="0"/>
          </p:cNvCxnSpPr>
          <p:nvPr/>
        </p:nvCxnSpPr>
        <p:spPr>
          <a:xfrm rot="5400000" flipH="1" flipV="1">
            <a:off x="4933950" y="2724150"/>
            <a:ext cx="228600" cy="1143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90" name="Straight Arrow Connector 76"/>
          <p:cNvCxnSpPr>
            <a:cxnSpLocks noChangeShapeType="1"/>
            <a:stCxn id="18461" idx="3"/>
            <a:endCxn id="18474" idx="1"/>
          </p:cNvCxnSpPr>
          <p:nvPr/>
        </p:nvCxnSpPr>
        <p:spPr bwMode="auto">
          <a:xfrm flipV="1">
            <a:off x="5638800" y="4119563"/>
            <a:ext cx="457200" cy="228600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8491" name="Straight Arrow Connector 79"/>
          <p:cNvCxnSpPr>
            <a:cxnSpLocks noChangeShapeType="1"/>
            <a:endCxn id="18473" idx="1"/>
          </p:cNvCxnSpPr>
          <p:nvPr/>
        </p:nvCxnSpPr>
        <p:spPr bwMode="auto">
          <a:xfrm>
            <a:off x="7162800" y="4211638"/>
            <a:ext cx="228600" cy="0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8492" name="Shape 100"/>
          <p:cNvCxnSpPr>
            <a:cxnSpLocks noChangeShapeType="1"/>
            <a:endCxn id="18471" idx="2"/>
          </p:cNvCxnSpPr>
          <p:nvPr/>
        </p:nvCxnSpPr>
        <p:spPr bwMode="auto">
          <a:xfrm rot="16200000" flipV="1">
            <a:off x="7659687" y="3544888"/>
            <a:ext cx="542925" cy="13970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rgbClr val="4A7EBB"/>
            </a:solidFill>
            <a:miter lim="800000"/>
            <a:headEnd/>
            <a:tailEnd type="arrow" w="med" len="med"/>
          </a:ln>
        </p:spPr>
      </p:cxnSp>
      <p:cxnSp>
        <p:nvCxnSpPr>
          <p:cNvPr id="113" name="Straight Arrow Connector 112"/>
          <p:cNvCxnSpPr/>
          <p:nvPr/>
        </p:nvCxnSpPr>
        <p:spPr>
          <a:xfrm rot="16200000" flipH="1">
            <a:off x="6706394" y="3048794"/>
            <a:ext cx="1371600" cy="3032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94" name="Straight Arrow Connector 113"/>
          <p:cNvCxnSpPr>
            <a:cxnSpLocks noChangeShapeType="1"/>
            <a:stCxn id="18469" idx="1"/>
            <a:endCxn id="18474" idx="0"/>
          </p:cNvCxnSpPr>
          <p:nvPr/>
        </p:nvCxnSpPr>
        <p:spPr bwMode="auto">
          <a:xfrm flipH="1">
            <a:off x="6629400" y="1481138"/>
            <a:ext cx="457200" cy="2405062"/>
          </a:xfrm>
          <a:prstGeom prst="straightConnector1">
            <a:avLst/>
          </a:prstGeom>
          <a:noFill/>
          <a:ln w="12700" algn="ctr">
            <a:solidFill>
              <a:srgbClr val="008000"/>
            </a:solidFill>
            <a:round/>
            <a:headEnd/>
            <a:tailEnd type="triangle" w="med" len="med"/>
          </a:ln>
        </p:spPr>
      </p:cxnSp>
      <p:cxnSp>
        <p:nvCxnSpPr>
          <p:cNvPr id="18495" name="Elbow Connector 88"/>
          <p:cNvCxnSpPr>
            <a:cxnSpLocks noChangeShapeType="1"/>
            <a:stCxn id="18466" idx="3"/>
            <a:endCxn id="18461" idx="2"/>
          </p:cNvCxnSpPr>
          <p:nvPr/>
        </p:nvCxnSpPr>
        <p:spPr bwMode="auto">
          <a:xfrm flipV="1">
            <a:off x="4278313" y="4581525"/>
            <a:ext cx="788987" cy="300038"/>
          </a:xfrm>
          <a:prstGeom prst="bentConnector2">
            <a:avLst/>
          </a:prstGeom>
          <a:noFill/>
          <a:ln w="9525" algn="ctr">
            <a:solidFill>
              <a:srgbClr val="4A7EBB"/>
            </a:solidFill>
            <a:miter lim="800000"/>
            <a:headEnd type="arrow" w="med" len="med"/>
            <a:tailEnd type="arrow" w="med" len="med"/>
          </a:ln>
        </p:spPr>
      </p:cxnSp>
      <p:cxnSp>
        <p:nvCxnSpPr>
          <p:cNvPr id="99" name="Elbow Connector 98"/>
          <p:cNvCxnSpPr/>
          <p:nvPr/>
        </p:nvCxnSpPr>
        <p:spPr>
          <a:xfrm rot="5400000">
            <a:off x="4838700" y="2781300"/>
            <a:ext cx="2057400" cy="609600"/>
          </a:xfrm>
          <a:prstGeom prst="bentConnector3">
            <a:avLst>
              <a:gd name="adj1" fmla="val 81299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97" name="Straight Arrow Connector 21"/>
          <p:cNvCxnSpPr>
            <a:cxnSpLocks noChangeShapeType="1"/>
          </p:cNvCxnSpPr>
          <p:nvPr/>
        </p:nvCxnSpPr>
        <p:spPr bwMode="auto">
          <a:xfrm rot="5400000" flipH="1" flipV="1">
            <a:off x="7581900" y="1028700"/>
            <a:ext cx="304800" cy="76200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3" name="Straight Arrow Connector 57"/>
          <p:cNvCxnSpPr/>
          <p:nvPr/>
        </p:nvCxnSpPr>
        <p:spPr>
          <a:xfrm>
            <a:off x="4953000" y="609600"/>
            <a:ext cx="2133600" cy="685800"/>
          </a:xfrm>
          <a:prstGeom prst="bentConnector3">
            <a:avLst>
              <a:gd name="adj1" fmla="val 73469"/>
            </a:avLst>
          </a:prstGeom>
          <a:ln w="12700" cmpd="sng">
            <a:solidFill>
              <a:schemeClr val="tx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99" name="Straight Arrow Connector 21"/>
          <p:cNvCxnSpPr>
            <a:cxnSpLocks noChangeShapeType="1"/>
            <a:stCxn id="18470" idx="0"/>
            <a:endCxn id="18469" idx="2"/>
          </p:cNvCxnSpPr>
          <p:nvPr/>
        </p:nvCxnSpPr>
        <p:spPr bwMode="auto">
          <a:xfrm flipH="1" flipV="1">
            <a:off x="7404100" y="1743075"/>
            <a:ext cx="101600" cy="238125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 type="triangle" w="med" len="med"/>
            <a:tailEnd/>
          </a:ln>
        </p:spPr>
      </p:cxnSp>
      <p:cxnSp>
        <p:nvCxnSpPr>
          <p:cNvPr id="18500" name="Straight Arrow Connector 21"/>
          <p:cNvCxnSpPr>
            <a:cxnSpLocks noChangeShapeType="1"/>
          </p:cNvCxnSpPr>
          <p:nvPr/>
        </p:nvCxnSpPr>
        <p:spPr bwMode="auto">
          <a:xfrm rot="5400000" flipH="1" flipV="1">
            <a:off x="7619206" y="2667794"/>
            <a:ext cx="306388" cy="0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8501" name="Shape 126"/>
          <p:cNvCxnSpPr>
            <a:cxnSpLocks noChangeShapeType="1"/>
          </p:cNvCxnSpPr>
          <p:nvPr/>
        </p:nvCxnSpPr>
        <p:spPr bwMode="auto">
          <a:xfrm rot="5400000" flipH="1" flipV="1">
            <a:off x="7315200" y="1676400"/>
            <a:ext cx="1905000" cy="381000"/>
          </a:xfrm>
          <a:prstGeom prst="bentConnector3">
            <a:avLst>
              <a:gd name="adj1" fmla="val 50000"/>
            </a:avLst>
          </a:prstGeom>
          <a:noFill/>
          <a:ln w="22225" algn="ctr">
            <a:solidFill>
              <a:srgbClr val="008000"/>
            </a:solidFill>
            <a:miter lim="800000"/>
            <a:headEnd type="triangle" w="med" len="med"/>
            <a:tailEnd/>
          </a:ln>
        </p:spPr>
      </p:cxnSp>
      <p:cxnSp>
        <p:nvCxnSpPr>
          <p:cNvPr id="18502" name="Straight Arrow Connector 21"/>
          <p:cNvCxnSpPr>
            <a:cxnSpLocks noChangeShapeType="1"/>
          </p:cNvCxnSpPr>
          <p:nvPr/>
        </p:nvCxnSpPr>
        <p:spPr bwMode="auto">
          <a:xfrm rot="5400000" flipH="1" flipV="1">
            <a:off x="7429500" y="1333500"/>
            <a:ext cx="1066800" cy="228600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8503" name="Straight Arrow Connector 80"/>
          <p:cNvCxnSpPr>
            <a:cxnSpLocks noChangeShapeType="1"/>
            <a:endCxn id="18467" idx="1"/>
          </p:cNvCxnSpPr>
          <p:nvPr/>
        </p:nvCxnSpPr>
        <p:spPr bwMode="auto">
          <a:xfrm>
            <a:off x="5638800" y="4495800"/>
            <a:ext cx="1447800" cy="763588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8504" name="Straight Arrow Connector 81"/>
          <p:cNvCxnSpPr>
            <a:cxnSpLocks noChangeShapeType="1"/>
            <a:endCxn id="18438" idx="3"/>
          </p:cNvCxnSpPr>
          <p:nvPr/>
        </p:nvCxnSpPr>
        <p:spPr bwMode="auto">
          <a:xfrm rot="10800000" flipV="1">
            <a:off x="1933575" y="1676400"/>
            <a:ext cx="1571625" cy="992188"/>
          </a:xfrm>
          <a:prstGeom prst="straightConnector1">
            <a:avLst/>
          </a:prstGeom>
          <a:noFill/>
          <a:ln w="44450" algn="ctr">
            <a:solidFill>
              <a:srgbClr val="008000"/>
            </a:solidFill>
            <a:round/>
            <a:headEnd type="triangle" w="med" len="med"/>
            <a:tailEnd/>
          </a:ln>
        </p:spPr>
      </p:cxnSp>
      <p:cxnSp>
        <p:nvCxnSpPr>
          <p:cNvPr id="18505" name="Straight Arrow Connector 87"/>
          <p:cNvCxnSpPr>
            <a:cxnSpLocks noChangeShapeType="1"/>
            <a:stCxn id="18449" idx="2"/>
            <a:endCxn id="18439" idx="0"/>
          </p:cNvCxnSpPr>
          <p:nvPr/>
        </p:nvCxnSpPr>
        <p:spPr bwMode="auto">
          <a:xfrm flipH="1">
            <a:off x="2149475" y="1679575"/>
            <a:ext cx="1617663" cy="1825625"/>
          </a:xfrm>
          <a:prstGeom prst="straightConnector1">
            <a:avLst/>
          </a:prstGeom>
          <a:noFill/>
          <a:ln w="44450" algn="ctr">
            <a:solidFill>
              <a:srgbClr val="008000"/>
            </a:solidFill>
            <a:round/>
            <a:headEnd type="triangle" w="med" len="med"/>
            <a:tailEnd/>
          </a:ln>
        </p:spPr>
      </p:cxnSp>
      <p:cxnSp>
        <p:nvCxnSpPr>
          <p:cNvPr id="18506" name="Straight Arrow Connector 96"/>
          <p:cNvCxnSpPr>
            <a:cxnSpLocks noChangeShapeType="1"/>
            <a:endCxn id="18439" idx="3"/>
          </p:cNvCxnSpPr>
          <p:nvPr/>
        </p:nvCxnSpPr>
        <p:spPr bwMode="auto">
          <a:xfrm rot="10800000" flipV="1">
            <a:off x="2470150" y="2971800"/>
            <a:ext cx="806450" cy="687388"/>
          </a:xfrm>
          <a:prstGeom prst="straightConnector1">
            <a:avLst/>
          </a:prstGeom>
          <a:noFill/>
          <a:ln w="44450" algn="ctr">
            <a:solidFill>
              <a:srgbClr val="008000"/>
            </a:solidFill>
            <a:round/>
            <a:headEnd type="triangle" w="med" len="med"/>
            <a:tailEnd/>
          </a:ln>
        </p:spPr>
      </p:cxnSp>
      <p:sp>
        <p:nvSpPr>
          <p:cNvPr id="18507" name="TextBox 62"/>
          <p:cNvSpPr txBox="1">
            <a:spLocks noChangeArrowheads="1"/>
          </p:cNvSpPr>
          <p:nvPr/>
        </p:nvSpPr>
        <p:spPr bwMode="auto">
          <a:xfrm>
            <a:off x="6096000" y="228600"/>
            <a:ext cx="392113" cy="284163"/>
          </a:xfrm>
          <a:prstGeom prst="rect">
            <a:avLst/>
          </a:prstGeom>
          <a:noFill/>
          <a:ln w="9525">
            <a:solidFill>
              <a:schemeClr val="accent2"/>
            </a:solidFill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sz="1200">
                <a:solidFill>
                  <a:schemeClr val="accent2"/>
                </a:solidFill>
                <a:latin typeface="Calibri" pitchFamily="34" charset="0"/>
              </a:rPr>
              <a:t>HQ</a:t>
            </a:r>
          </a:p>
        </p:txBody>
      </p:sp>
      <p:cxnSp>
        <p:nvCxnSpPr>
          <p:cNvPr id="18508" name="Straight Arrow Connector 168"/>
          <p:cNvCxnSpPr>
            <a:cxnSpLocks noChangeShapeType="1"/>
            <a:endCxn id="18507" idx="1"/>
          </p:cNvCxnSpPr>
          <p:nvPr/>
        </p:nvCxnSpPr>
        <p:spPr bwMode="auto">
          <a:xfrm flipV="1">
            <a:off x="4953000" y="369888"/>
            <a:ext cx="1143000" cy="73025"/>
          </a:xfrm>
          <a:prstGeom prst="straightConnector1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 type="arrow" w="med" len="med"/>
            <a:tailEnd type="arrow" w="med" len="med"/>
          </a:ln>
        </p:spPr>
      </p:cxnSp>
      <p:cxnSp>
        <p:nvCxnSpPr>
          <p:cNvPr id="18509" name="Straight Arrow Connector 168"/>
          <p:cNvCxnSpPr>
            <a:cxnSpLocks noChangeShapeType="1"/>
            <a:stCxn id="18507" idx="3"/>
            <a:endCxn id="18468" idx="1"/>
          </p:cNvCxnSpPr>
          <p:nvPr/>
        </p:nvCxnSpPr>
        <p:spPr bwMode="auto">
          <a:xfrm>
            <a:off x="6488113" y="369888"/>
            <a:ext cx="1284287" cy="396875"/>
          </a:xfrm>
          <a:prstGeom prst="straightConnector1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 type="arrow" w="med" len="med"/>
            <a:tailEnd type="arrow" w="med" len="med"/>
          </a:ln>
        </p:spPr>
      </p:cxnSp>
      <p:cxnSp>
        <p:nvCxnSpPr>
          <p:cNvPr id="18510" name="Straight Arrow Connector 168"/>
          <p:cNvCxnSpPr>
            <a:cxnSpLocks noChangeShapeType="1"/>
            <a:endCxn id="18469" idx="0"/>
          </p:cNvCxnSpPr>
          <p:nvPr/>
        </p:nvCxnSpPr>
        <p:spPr bwMode="auto">
          <a:xfrm>
            <a:off x="6488113" y="468313"/>
            <a:ext cx="915987" cy="750887"/>
          </a:xfrm>
          <a:prstGeom prst="straightConnector1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 type="arrow" w="med" len="med"/>
            <a:tailEnd type="arrow" w="med" len="med"/>
          </a:ln>
        </p:spPr>
      </p:cxnSp>
      <p:sp>
        <p:nvSpPr>
          <p:cNvPr id="18511" name="TextBox 62"/>
          <p:cNvSpPr txBox="1">
            <a:spLocks noChangeArrowheads="1"/>
          </p:cNvSpPr>
          <p:nvPr/>
        </p:nvSpPr>
        <p:spPr bwMode="auto">
          <a:xfrm>
            <a:off x="6934200" y="127000"/>
            <a:ext cx="762000" cy="254000"/>
          </a:xfrm>
          <a:prstGeom prst="rect">
            <a:avLst/>
          </a:prstGeom>
          <a:noFill/>
          <a:ln w="9525">
            <a:solidFill>
              <a:schemeClr val="accent2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000">
                <a:solidFill>
                  <a:schemeClr val="accent2"/>
                </a:solidFill>
                <a:latin typeface="Calibri" pitchFamily="34" charset="0"/>
              </a:rPr>
              <a:t>Maritimes</a:t>
            </a:r>
          </a:p>
        </p:txBody>
      </p:sp>
      <p:cxnSp>
        <p:nvCxnSpPr>
          <p:cNvPr id="18512" name="Straight Arrow Connector 168"/>
          <p:cNvCxnSpPr>
            <a:cxnSpLocks noChangeShapeType="1"/>
          </p:cNvCxnSpPr>
          <p:nvPr/>
        </p:nvCxnSpPr>
        <p:spPr bwMode="auto">
          <a:xfrm>
            <a:off x="7696200" y="254000"/>
            <a:ext cx="457200" cy="355600"/>
          </a:xfrm>
          <a:prstGeom prst="straightConnector1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 type="arrow" w="med" len="med"/>
            <a:tailEnd type="arrow" w="med" len="med"/>
          </a:ln>
        </p:spPr>
      </p:cxnSp>
      <p:cxnSp>
        <p:nvCxnSpPr>
          <p:cNvPr id="18513" name="Elbow Connector 155"/>
          <p:cNvCxnSpPr>
            <a:cxnSpLocks noChangeShapeType="1"/>
            <a:stCxn id="18452" idx="3"/>
            <a:endCxn id="18459" idx="2"/>
          </p:cNvCxnSpPr>
          <p:nvPr/>
        </p:nvCxnSpPr>
        <p:spPr bwMode="auto">
          <a:xfrm flipH="1" flipV="1">
            <a:off x="4779963" y="612775"/>
            <a:ext cx="1498600" cy="1293813"/>
          </a:xfrm>
          <a:prstGeom prst="bentConnector4">
            <a:avLst>
              <a:gd name="adj1" fmla="val -7991"/>
              <a:gd name="adj2" fmla="val 69412"/>
            </a:avLst>
          </a:prstGeom>
          <a:noFill/>
          <a:ln w="22225" algn="ctr">
            <a:solidFill>
              <a:srgbClr val="008000"/>
            </a:solidFill>
            <a:round/>
            <a:headEnd type="triangle" w="med" len="med"/>
            <a:tailEnd/>
          </a:ln>
        </p:spPr>
      </p:cxnSp>
      <p:cxnSp>
        <p:nvCxnSpPr>
          <p:cNvPr id="18514" name="Straight Arrow Connector 81"/>
          <p:cNvCxnSpPr>
            <a:cxnSpLocks noChangeShapeType="1"/>
            <a:endCxn id="18450" idx="0"/>
          </p:cNvCxnSpPr>
          <p:nvPr/>
        </p:nvCxnSpPr>
        <p:spPr bwMode="auto">
          <a:xfrm rot="5400000">
            <a:off x="3200400" y="1981200"/>
            <a:ext cx="990600" cy="381000"/>
          </a:xfrm>
          <a:prstGeom prst="straightConnector1">
            <a:avLst/>
          </a:prstGeom>
          <a:noFill/>
          <a:ln w="28575" algn="ctr">
            <a:solidFill>
              <a:srgbClr val="008000"/>
            </a:solidFill>
            <a:round/>
            <a:headEnd/>
            <a:tailEnd type="triangle" w="med" len="med"/>
          </a:ln>
        </p:spPr>
      </p:cxnSp>
      <p:cxnSp>
        <p:nvCxnSpPr>
          <p:cNvPr id="18515" name="Elbow Connector 147"/>
          <p:cNvCxnSpPr>
            <a:cxnSpLocks noChangeShapeType="1"/>
            <a:stCxn id="18475" idx="1"/>
          </p:cNvCxnSpPr>
          <p:nvPr/>
        </p:nvCxnSpPr>
        <p:spPr bwMode="auto">
          <a:xfrm rot="10800000">
            <a:off x="2895600" y="4648200"/>
            <a:ext cx="3200400" cy="1449388"/>
          </a:xfrm>
          <a:prstGeom prst="bentConnector3">
            <a:avLst>
              <a:gd name="adj1" fmla="val 100000"/>
            </a:avLst>
          </a:prstGeom>
          <a:noFill/>
          <a:ln w="28575" algn="ctr">
            <a:solidFill>
              <a:srgbClr val="008000"/>
            </a:solidFill>
            <a:miter lim="800000"/>
            <a:headEnd type="triangle" w="med" len="med"/>
            <a:tailEnd/>
          </a:ln>
        </p:spPr>
      </p:cxnSp>
      <p:cxnSp>
        <p:nvCxnSpPr>
          <p:cNvPr id="18516" name="Straight Arrow Connector 21"/>
          <p:cNvCxnSpPr>
            <a:cxnSpLocks noChangeShapeType="1"/>
            <a:endCxn id="18459" idx="1"/>
          </p:cNvCxnSpPr>
          <p:nvPr/>
        </p:nvCxnSpPr>
        <p:spPr bwMode="auto">
          <a:xfrm>
            <a:off x="3048000" y="455613"/>
            <a:ext cx="1524000" cy="3175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8517" name="Straight Arrow Connector 21"/>
          <p:cNvCxnSpPr>
            <a:cxnSpLocks noChangeShapeType="1"/>
            <a:stCxn id="18481" idx="0"/>
          </p:cNvCxnSpPr>
          <p:nvPr/>
        </p:nvCxnSpPr>
        <p:spPr bwMode="auto">
          <a:xfrm rot="16200000" flipV="1">
            <a:off x="2343150" y="3829050"/>
            <a:ext cx="533400" cy="495300"/>
          </a:xfrm>
          <a:prstGeom prst="bentConnector3">
            <a:avLst>
              <a:gd name="adj1" fmla="val 50000"/>
            </a:avLst>
          </a:prstGeom>
          <a:noFill/>
          <a:ln w="50800" algn="ctr">
            <a:solidFill>
              <a:srgbClr val="008000"/>
            </a:solidFill>
            <a:round/>
            <a:headEnd type="triangle" w="med" len="med"/>
            <a:tailEnd/>
          </a:ln>
        </p:spPr>
      </p:cxnSp>
      <p:cxnSp>
        <p:nvCxnSpPr>
          <p:cNvPr id="91" name="Shape 90"/>
          <p:cNvCxnSpPr>
            <a:stCxn id="18435" idx="0"/>
          </p:cNvCxnSpPr>
          <p:nvPr/>
        </p:nvCxnSpPr>
        <p:spPr>
          <a:xfrm rot="5400000" flipH="1" flipV="1">
            <a:off x="1001713" y="1230312"/>
            <a:ext cx="609600" cy="1501775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4278313" y="127000"/>
            <a:ext cx="1044575" cy="639763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676400" y="228600"/>
            <a:ext cx="1976438" cy="254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644900" y="228600"/>
            <a:ext cx="7938" cy="84137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3644900" y="1069975"/>
            <a:ext cx="2633663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6278563" y="1069975"/>
            <a:ext cx="60325" cy="22701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6338888" y="1296988"/>
            <a:ext cx="0" cy="148113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267200" y="2778125"/>
            <a:ext cx="2071688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4267200" y="2778125"/>
            <a:ext cx="0" cy="3063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69" name="Straight Connector 7168"/>
          <p:cNvCxnSpPr/>
          <p:nvPr/>
        </p:nvCxnSpPr>
        <p:spPr>
          <a:xfrm>
            <a:off x="2857500" y="3084513"/>
            <a:ext cx="14097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81" name="Straight Connector 7180"/>
          <p:cNvCxnSpPr/>
          <p:nvPr/>
        </p:nvCxnSpPr>
        <p:spPr>
          <a:xfrm>
            <a:off x="1676400" y="1219200"/>
            <a:ext cx="1181100" cy="186531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83" name="Straight Connector 7182"/>
          <p:cNvCxnSpPr/>
          <p:nvPr/>
        </p:nvCxnSpPr>
        <p:spPr>
          <a:xfrm>
            <a:off x="1676400" y="254000"/>
            <a:ext cx="0" cy="9652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91" name="Straight Connector 7190"/>
          <p:cNvCxnSpPr/>
          <p:nvPr/>
        </p:nvCxnSpPr>
        <p:spPr>
          <a:xfrm>
            <a:off x="5845175" y="68263"/>
            <a:ext cx="1851025" cy="374173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93" name="Straight Connector 7192"/>
          <p:cNvCxnSpPr/>
          <p:nvPr/>
        </p:nvCxnSpPr>
        <p:spPr>
          <a:xfrm flipH="1" flipV="1">
            <a:off x="7696200" y="3810000"/>
            <a:ext cx="1346200" cy="317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96" name="Straight Connector 7195"/>
          <p:cNvCxnSpPr/>
          <p:nvPr/>
        </p:nvCxnSpPr>
        <p:spPr>
          <a:xfrm>
            <a:off x="9042400" y="68263"/>
            <a:ext cx="0" cy="374491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99" name="Straight Connector 7198"/>
          <p:cNvCxnSpPr/>
          <p:nvPr/>
        </p:nvCxnSpPr>
        <p:spPr>
          <a:xfrm>
            <a:off x="5845175" y="68263"/>
            <a:ext cx="3197225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404938" y="2362200"/>
            <a:ext cx="652462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1404938" y="2362200"/>
            <a:ext cx="0" cy="327977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1404938" y="5641975"/>
            <a:ext cx="2041525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446463" y="4119563"/>
            <a:ext cx="0" cy="152241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057400" y="2362200"/>
            <a:ext cx="1389063" cy="174942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644900" y="4651375"/>
            <a:ext cx="53975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9042400" y="4651375"/>
            <a:ext cx="0" cy="21478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7924800" y="6799263"/>
            <a:ext cx="11176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7924800" y="6327775"/>
            <a:ext cx="0" cy="4714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644900" y="6327775"/>
            <a:ext cx="42799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01" name="Straight Connector 7200"/>
          <p:cNvCxnSpPr/>
          <p:nvPr/>
        </p:nvCxnSpPr>
        <p:spPr>
          <a:xfrm>
            <a:off x="3644900" y="4648200"/>
            <a:ext cx="0" cy="167957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14" name="Oval 7213"/>
          <p:cNvSpPr/>
          <p:nvPr/>
        </p:nvSpPr>
        <p:spPr>
          <a:xfrm>
            <a:off x="4179888" y="2787650"/>
            <a:ext cx="1603375" cy="1863725"/>
          </a:xfrm>
          <a:prstGeom prst="ellipse">
            <a:avLst/>
          </a:prstGeom>
          <a:noFill/>
          <a:ln w="28575" cmpd="sng">
            <a:solidFill>
              <a:srgbClr val="00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216" name="Oval 7215"/>
          <p:cNvSpPr/>
          <p:nvPr/>
        </p:nvSpPr>
        <p:spPr>
          <a:xfrm>
            <a:off x="5845175" y="3841750"/>
            <a:ext cx="2917825" cy="695325"/>
          </a:xfrm>
          <a:prstGeom prst="ellipse">
            <a:avLst/>
          </a:prstGeom>
          <a:noFill/>
          <a:ln w="19050" cmpd="sng">
            <a:solidFill>
              <a:schemeClr val="tx1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8547" name="Straight Connector 7221"/>
          <p:cNvCxnSpPr>
            <a:cxnSpLocks noChangeShapeType="1"/>
          </p:cNvCxnSpPr>
          <p:nvPr/>
        </p:nvCxnSpPr>
        <p:spPr bwMode="auto">
          <a:xfrm flipH="1">
            <a:off x="7861300" y="998538"/>
            <a:ext cx="196850" cy="908050"/>
          </a:xfrm>
          <a:prstGeom prst="line">
            <a:avLst/>
          </a:prstGeom>
          <a:noFill/>
          <a:ln w="9525" algn="ctr">
            <a:solidFill>
              <a:srgbClr val="4A7EBB"/>
            </a:solidFill>
            <a:round/>
            <a:headEnd type="arrow" w="med" len="med"/>
            <a:tailEnd type="arrow" w="med" len="med"/>
          </a:ln>
        </p:spPr>
      </p:cxnSp>
      <p:sp>
        <p:nvSpPr>
          <p:cNvPr id="18548" name="TextBox 7227"/>
          <p:cNvSpPr txBox="1">
            <a:spLocks noChangeArrowheads="1"/>
          </p:cNvSpPr>
          <p:nvPr/>
        </p:nvSpPr>
        <p:spPr bwMode="auto">
          <a:xfrm>
            <a:off x="3652838" y="2312988"/>
            <a:ext cx="323850" cy="2540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sz="1000">
                <a:solidFill>
                  <a:srgbClr val="008000"/>
                </a:solidFill>
                <a:latin typeface="Calibri" pitchFamily="34" charset="0"/>
              </a:rPr>
              <a:t>10</a:t>
            </a:r>
          </a:p>
        </p:txBody>
      </p:sp>
      <p:cxnSp>
        <p:nvCxnSpPr>
          <p:cNvPr id="64" name="Straight Connector 63"/>
          <p:cNvCxnSpPr/>
          <p:nvPr/>
        </p:nvCxnSpPr>
        <p:spPr>
          <a:xfrm flipH="1">
            <a:off x="7720013" y="998538"/>
            <a:ext cx="52387" cy="1444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550" name="TextBox 67"/>
          <p:cNvSpPr txBox="1">
            <a:spLocks noChangeArrowheads="1"/>
          </p:cNvSpPr>
          <p:nvPr/>
        </p:nvSpPr>
        <p:spPr bwMode="auto">
          <a:xfrm>
            <a:off x="4254500" y="1184275"/>
            <a:ext cx="295275" cy="223838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sz="800">
                <a:solidFill>
                  <a:srgbClr val="008000"/>
                </a:solidFill>
                <a:latin typeface="Calibri" pitchFamily="34" charset="0"/>
              </a:rPr>
              <a:t>14</a:t>
            </a:r>
          </a:p>
        </p:txBody>
      </p:sp>
      <p:sp>
        <p:nvSpPr>
          <p:cNvPr id="18551" name="TextBox 70"/>
          <p:cNvSpPr txBox="1">
            <a:spLocks noChangeArrowheads="1"/>
          </p:cNvSpPr>
          <p:nvPr/>
        </p:nvSpPr>
        <p:spPr bwMode="auto">
          <a:xfrm>
            <a:off x="2651125" y="2159000"/>
            <a:ext cx="271463" cy="2540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000">
                <a:solidFill>
                  <a:srgbClr val="008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18552" name="TextBox 71"/>
          <p:cNvSpPr txBox="1">
            <a:spLocks noChangeArrowheads="1"/>
          </p:cNvSpPr>
          <p:nvPr/>
        </p:nvSpPr>
        <p:spPr bwMode="auto">
          <a:xfrm>
            <a:off x="6705600" y="3343275"/>
            <a:ext cx="323850" cy="2540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sz="1000">
                <a:solidFill>
                  <a:srgbClr val="0080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18553" name="TextBox 77"/>
          <p:cNvSpPr txBox="1">
            <a:spLocks noChangeArrowheads="1"/>
          </p:cNvSpPr>
          <p:nvPr/>
        </p:nvSpPr>
        <p:spPr bwMode="auto">
          <a:xfrm>
            <a:off x="5322888" y="688975"/>
            <a:ext cx="388937" cy="2540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000">
                <a:solidFill>
                  <a:srgbClr val="008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18554" name="TextBox 81"/>
          <p:cNvSpPr txBox="1">
            <a:spLocks noChangeArrowheads="1"/>
          </p:cNvSpPr>
          <p:nvPr/>
        </p:nvSpPr>
        <p:spPr bwMode="auto">
          <a:xfrm>
            <a:off x="7108825" y="1752600"/>
            <a:ext cx="295275" cy="2540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000">
                <a:solidFill>
                  <a:srgbClr val="0080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18555" name="TextBox 83"/>
          <p:cNvSpPr txBox="1">
            <a:spLocks noChangeArrowheads="1"/>
          </p:cNvSpPr>
          <p:nvPr/>
        </p:nvSpPr>
        <p:spPr bwMode="auto">
          <a:xfrm>
            <a:off x="5645150" y="2159000"/>
            <a:ext cx="412750" cy="247650"/>
          </a:xfrm>
          <a:prstGeom prst="rect">
            <a:avLst/>
          </a:prstGeom>
          <a:noFill/>
          <a:ln w="9525" algn="ctr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pPr defTabSz="457200"/>
            <a:r>
              <a:rPr lang="en-US" sz="1000">
                <a:solidFill>
                  <a:srgbClr val="0080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18556" name="TextBox 85"/>
          <p:cNvSpPr txBox="1">
            <a:spLocks noChangeArrowheads="1"/>
          </p:cNvSpPr>
          <p:nvPr/>
        </p:nvSpPr>
        <p:spPr bwMode="auto">
          <a:xfrm flipH="1">
            <a:off x="8177213" y="1981200"/>
            <a:ext cx="217487" cy="2540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000">
                <a:solidFill>
                  <a:srgbClr val="008000"/>
                </a:solidFill>
                <a:latin typeface="Calibri" pitchFamily="34" charset="0"/>
              </a:rPr>
              <a:t>9</a:t>
            </a:r>
          </a:p>
        </p:txBody>
      </p:sp>
      <p:cxnSp>
        <p:nvCxnSpPr>
          <p:cNvPr id="18557" name="Straight Arrow Connector 87"/>
          <p:cNvCxnSpPr>
            <a:cxnSpLocks noChangeShapeType="1"/>
          </p:cNvCxnSpPr>
          <p:nvPr/>
        </p:nvCxnSpPr>
        <p:spPr bwMode="auto">
          <a:xfrm flipH="1" flipV="1">
            <a:off x="3048000" y="685800"/>
            <a:ext cx="398463" cy="685800"/>
          </a:xfrm>
          <a:prstGeom prst="straightConnector1">
            <a:avLst/>
          </a:prstGeom>
          <a:noFill/>
          <a:ln w="12700" algn="ctr">
            <a:solidFill>
              <a:srgbClr val="008000"/>
            </a:solidFill>
            <a:round/>
            <a:headEnd type="triangle" w="med" len="med"/>
            <a:tailEnd/>
          </a:ln>
        </p:spPr>
      </p:cxnSp>
      <p:sp>
        <p:nvSpPr>
          <p:cNvPr id="18558" name="TextBox 88"/>
          <p:cNvSpPr txBox="1">
            <a:spLocks noChangeArrowheads="1"/>
          </p:cNvSpPr>
          <p:nvPr/>
        </p:nvSpPr>
        <p:spPr bwMode="auto">
          <a:xfrm>
            <a:off x="3151188" y="1905000"/>
            <a:ext cx="258762" cy="2540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000">
                <a:solidFill>
                  <a:srgbClr val="008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8559" name="TextBox 91"/>
          <p:cNvSpPr txBox="1">
            <a:spLocks noChangeArrowheads="1"/>
          </p:cNvSpPr>
          <p:nvPr/>
        </p:nvSpPr>
        <p:spPr bwMode="auto">
          <a:xfrm>
            <a:off x="2586038" y="3743325"/>
            <a:ext cx="271462" cy="284163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sz="1200" b="1">
                <a:solidFill>
                  <a:srgbClr val="008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8560" name="TextBox 94"/>
          <p:cNvSpPr txBox="1">
            <a:spLocks noChangeArrowheads="1"/>
          </p:cNvSpPr>
          <p:nvPr/>
        </p:nvSpPr>
        <p:spPr bwMode="auto">
          <a:xfrm>
            <a:off x="4130675" y="1838325"/>
            <a:ext cx="271463" cy="284163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200" b="1">
                <a:solidFill>
                  <a:srgbClr val="008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8561" name="TextBox 7235"/>
          <p:cNvSpPr txBox="1">
            <a:spLocks noChangeArrowheads="1"/>
          </p:cNvSpPr>
          <p:nvPr/>
        </p:nvSpPr>
        <p:spPr bwMode="auto">
          <a:xfrm>
            <a:off x="3021013" y="5772150"/>
            <a:ext cx="250825" cy="247650"/>
          </a:xfrm>
          <a:prstGeom prst="rect">
            <a:avLst/>
          </a:prstGeom>
          <a:noFill/>
          <a:ln w="9525" algn="ctr">
            <a:solidFill>
              <a:srgbClr val="4A7EBB"/>
            </a:solidFill>
            <a:miter lim="800000"/>
            <a:headEnd/>
            <a:tailEnd/>
          </a:ln>
        </p:spPr>
        <p:txBody>
          <a:bodyPr/>
          <a:lstStyle/>
          <a:p>
            <a:pPr defTabSz="457200"/>
            <a:r>
              <a:rPr lang="en-US" sz="1000">
                <a:solidFill>
                  <a:srgbClr val="008000"/>
                </a:solidFill>
                <a:latin typeface="Calibri" pitchFamily="34" charset="0"/>
              </a:rPr>
              <a:t>5</a:t>
            </a:r>
          </a:p>
        </p:txBody>
      </p:sp>
      <p:cxnSp>
        <p:nvCxnSpPr>
          <p:cNvPr id="18562" name="Straight Arrow Connector 100"/>
          <p:cNvCxnSpPr>
            <a:cxnSpLocks noChangeShapeType="1"/>
            <a:stCxn id="18451" idx="1"/>
            <a:endCxn id="18449" idx="3"/>
          </p:cNvCxnSpPr>
          <p:nvPr/>
        </p:nvCxnSpPr>
        <p:spPr bwMode="auto">
          <a:xfrm flipH="1">
            <a:off x="4179888" y="1296988"/>
            <a:ext cx="544512" cy="228600"/>
          </a:xfrm>
          <a:prstGeom prst="straightConnector1">
            <a:avLst/>
          </a:prstGeom>
          <a:noFill/>
          <a:ln w="12700" algn="ctr">
            <a:solidFill>
              <a:srgbClr val="008000"/>
            </a:solidFill>
            <a:round/>
            <a:headEnd type="triangle" w="med" len="med"/>
            <a:tailEnd/>
          </a:ln>
        </p:spPr>
      </p:cxnSp>
      <p:cxnSp>
        <p:nvCxnSpPr>
          <p:cNvPr id="18563" name="Straight Arrow Connector 102"/>
          <p:cNvCxnSpPr>
            <a:cxnSpLocks noChangeShapeType="1"/>
            <a:stCxn id="18438" idx="2"/>
          </p:cNvCxnSpPr>
          <p:nvPr/>
        </p:nvCxnSpPr>
        <p:spPr bwMode="auto">
          <a:xfrm>
            <a:off x="1728788" y="2822575"/>
            <a:ext cx="252412" cy="682625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 type="arrow" w="med" len="med"/>
            <a:tailEnd type="arrow" w="med" len="med"/>
          </a:ln>
        </p:spPr>
      </p:cxnSp>
      <p:sp>
        <p:nvSpPr>
          <p:cNvPr id="18564" name="TextBox 103"/>
          <p:cNvSpPr txBox="1">
            <a:spLocks noChangeArrowheads="1"/>
          </p:cNvSpPr>
          <p:nvPr/>
        </p:nvSpPr>
        <p:spPr bwMode="auto">
          <a:xfrm>
            <a:off x="2433638" y="3135313"/>
            <a:ext cx="271462" cy="284162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sz="1200" b="1">
                <a:solidFill>
                  <a:srgbClr val="008000"/>
                </a:solidFill>
                <a:latin typeface="Calibri" pitchFamily="34" charset="0"/>
              </a:rPr>
              <a:t>3</a:t>
            </a:r>
          </a:p>
        </p:txBody>
      </p:sp>
      <p:cxnSp>
        <p:nvCxnSpPr>
          <p:cNvPr id="18565" name="Straight Arrow Connector 105"/>
          <p:cNvCxnSpPr>
            <a:cxnSpLocks noChangeShapeType="1"/>
            <a:stCxn id="18440" idx="0"/>
            <a:endCxn id="18439" idx="2"/>
          </p:cNvCxnSpPr>
          <p:nvPr/>
        </p:nvCxnSpPr>
        <p:spPr bwMode="auto">
          <a:xfrm flipV="1">
            <a:off x="1979613" y="3813175"/>
            <a:ext cx="169862" cy="1444625"/>
          </a:xfrm>
          <a:prstGeom prst="straightConnector1">
            <a:avLst/>
          </a:prstGeom>
          <a:noFill/>
          <a:ln w="15875" algn="ctr">
            <a:solidFill>
              <a:srgbClr val="008000"/>
            </a:solidFill>
            <a:round/>
            <a:headEnd type="triangle" w="med" len="med"/>
            <a:tailEnd/>
          </a:ln>
        </p:spPr>
      </p:cxnSp>
      <p:sp>
        <p:nvSpPr>
          <p:cNvPr id="18566" name="TextBox 106"/>
          <p:cNvSpPr txBox="1">
            <a:spLocks noChangeArrowheads="1"/>
          </p:cNvSpPr>
          <p:nvPr/>
        </p:nvSpPr>
        <p:spPr bwMode="auto">
          <a:xfrm>
            <a:off x="2336800" y="4975225"/>
            <a:ext cx="258763" cy="2540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sz="1000">
                <a:solidFill>
                  <a:srgbClr val="0080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17552" name="Line 144"/>
          <p:cNvSpPr>
            <a:spLocks noChangeShapeType="1"/>
          </p:cNvSpPr>
          <p:nvPr/>
        </p:nvSpPr>
        <p:spPr bwMode="auto">
          <a:xfrm>
            <a:off x="4006850" y="1676400"/>
            <a:ext cx="717550" cy="244316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568" name="TextBox 67"/>
          <p:cNvSpPr txBox="1">
            <a:spLocks noChangeArrowheads="1"/>
          </p:cNvSpPr>
          <p:nvPr/>
        </p:nvSpPr>
        <p:spPr bwMode="auto">
          <a:xfrm>
            <a:off x="3890963" y="719138"/>
            <a:ext cx="295275" cy="223837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sz="800">
                <a:solidFill>
                  <a:srgbClr val="008000"/>
                </a:solidFill>
                <a:latin typeface="Calibri" pitchFamily="34" charset="0"/>
              </a:rPr>
              <a:t>15</a:t>
            </a:r>
          </a:p>
        </p:txBody>
      </p:sp>
      <p:sp>
        <p:nvSpPr>
          <p:cNvPr id="18569" name="TextBox 67"/>
          <p:cNvSpPr txBox="1">
            <a:spLocks noChangeArrowheads="1"/>
          </p:cNvSpPr>
          <p:nvPr/>
        </p:nvSpPr>
        <p:spPr bwMode="auto">
          <a:xfrm>
            <a:off x="5948363" y="1519238"/>
            <a:ext cx="295275" cy="223837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sz="800">
                <a:solidFill>
                  <a:srgbClr val="008000"/>
                </a:solidFill>
                <a:latin typeface="Calibri" pitchFamily="34" charset="0"/>
              </a:rPr>
              <a:t>16</a:t>
            </a:r>
          </a:p>
        </p:txBody>
      </p:sp>
      <p:sp>
        <p:nvSpPr>
          <p:cNvPr id="18570" name="TextBox 67"/>
          <p:cNvSpPr txBox="1">
            <a:spLocks noChangeArrowheads="1"/>
          </p:cNvSpPr>
          <p:nvPr/>
        </p:nvSpPr>
        <p:spPr bwMode="auto">
          <a:xfrm>
            <a:off x="3209925" y="719138"/>
            <a:ext cx="295275" cy="223837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800">
                <a:solidFill>
                  <a:srgbClr val="008000"/>
                </a:solidFill>
                <a:latin typeface="Calibri" pitchFamily="34" charset="0"/>
              </a:rPr>
              <a:t>17</a:t>
            </a:r>
          </a:p>
        </p:txBody>
      </p:sp>
      <p:sp>
        <p:nvSpPr>
          <p:cNvPr id="18571" name="TextBox 67"/>
          <p:cNvSpPr txBox="1">
            <a:spLocks noChangeArrowheads="1"/>
          </p:cNvSpPr>
          <p:nvPr/>
        </p:nvSpPr>
        <p:spPr bwMode="auto">
          <a:xfrm>
            <a:off x="5715000" y="2971800"/>
            <a:ext cx="295275" cy="223838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sz="800">
                <a:solidFill>
                  <a:srgbClr val="008000"/>
                </a:solidFill>
                <a:latin typeface="Calibri" pitchFamily="34" charset="0"/>
              </a:rPr>
              <a:t>18</a:t>
            </a:r>
          </a:p>
        </p:txBody>
      </p:sp>
      <p:sp>
        <p:nvSpPr>
          <p:cNvPr id="18572" name="TextBox 67"/>
          <p:cNvSpPr txBox="1">
            <a:spLocks noChangeArrowheads="1"/>
          </p:cNvSpPr>
          <p:nvPr/>
        </p:nvSpPr>
        <p:spPr bwMode="auto">
          <a:xfrm>
            <a:off x="4957763" y="1528763"/>
            <a:ext cx="295275" cy="223837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sz="800">
                <a:solidFill>
                  <a:srgbClr val="008000"/>
                </a:solidFill>
                <a:latin typeface="Calibri" pitchFamily="34" charset="0"/>
              </a:rPr>
              <a:t>19</a:t>
            </a:r>
          </a:p>
        </p:txBody>
      </p:sp>
      <p:sp>
        <p:nvSpPr>
          <p:cNvPr id="18573" name="TextBox 67"/>
          <p:cNvSpPr txBox="1">
            <a:spLocks noChangeArrowheads="1"/>
          </p:cNvSpPr>
          <p:nvPr/>
        </p:nvSpPr>
        <p:spPr bwMode="auto">
          <a:xfrm>
            <a:off x="1785938" y="4240213"/>
            <a:ext cx="295275" cy="223837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sz="800">
                <a:solidFill>
                  <a:srgbClr val="008000"/>
                </a:solidFill>
                <a:latin typeface="Calibri" pitchFamily="34" charset="0"/>
              </a:rPr>
              <a:t>20</a:t>
            </a:r>
          </a:p>
        </p:txBody>
      </p:sp>
      <p:sp>
        <p:nvSpPr>
          <p:cNvPr id="18574" name="Text Box 151"/>
          <p:cNvSpPr txBox="1">
            <a:spLocks noChangeArrowheads="1"/>
          </p:cNvSpPr>
          <p:nvPr/>
        </p:nvSpPr>
        <p:spPr bwMode="auto">
          <a:xfrm>
            <a:off x="188913" y="3754438"/>
            <a:ext cx="914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>
              <a:spcBef>
                <a:spcPct val="50000"/>
              </a:spcBef>
            </a:pPr>
            <a:r>
              <a:rPr lang="en-US" sz="2400" b="1">
                <a:latin typeface="Calibri" pitchFamily="34" charset="0"/>
              </a:rPr>
              <a:t>LowCO2F2S1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307A52-B708-425A-8BFD-45518D18FCAB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0482" name="TextBox 6"/>
          <p:cNvSpPr txBox="1">
            <a:spLocks noChangeArrowheads="1"/>
          </p:cNvSpPr>
          <p:nvPr/>
        </p:nvSpPr>
        <p:spPr bwMode="auto">
          <a:xfrm>
            <a:off x="304800" y="762000"/>
            <a:ext cx="682625" cy="307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NWPP</a:t>
            </a:r>
          </a:p>
        </p:txBody>
      </p:sp>
      <p:sp>
        <p:nvSpPr>
          <p:cNvPr id="20483" name="TextBox 7"/>
          <p:cNvSpPr txBox="1">
            <a:spLocks noChangeArrowheads="1"/>
          </p:cNvSpPr>
          <p:nvPr/>
        </p:nvSpPr>
        <p:spPr bwMode="auto">
          <a:xfrm>
            <a:off x="228600" y="2286000"/>
            <a:ext cx="654050" cy="307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RMPA</a:t>
            </a:r>
          </a:p>
        </p:txBody>
      </p:sp>
      <p:sp>
        <p:nvSpPr>
          <p:cNvPr id="20484" name="TextBox 8"/>
          <p:cNvSpPr txBox="1">
            <a:spLocks noChangeArrowheads="1"/>
          </p:cNvSpPr>
          <p:nvPr/>
        </p:nvSpPr>
        <p:spPr bwMode="auto">
          <a:xfrm>
            <a:off x="2057400" y="1371600"/>
            <a:ext cx="914400" cy="307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MAPP US</a:t>
            </a:r>
          </a:p>
        </p:txBody>
      </p:sp>
      <p:sp>
        <p:nvSpPr>
          <p:cNvPr id="20485" name="TextBox 9"/>
          <p:cNvSpPr txBox="1">
            <a:spLocks noChangeArrowheads="1"/>
          </p:cNvSpPr>
          <p:nvPr/>
        </p:nvSpPr>
        <p:spPr bwMode="auto">
          <a:xfrm>
            <a:off x="2133600" y="381000"/>
            <a:ext cx="917575" cy="307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MAPP CA</a:t>
            </a:r>
          </a:p>
        </p:txBody>
      </p:sp>
      <p:sp>
        <p:nvSpPr>
          <p:cNvPr id="20486" name="TextBox 10"/>
          <p:cNvSpPr txBox="1">
            <a:spLocks noChangeArrowheads="1"/>
          </p:cNvSpPr>
          <p:nvPr/>
        </p:nvSpPr>
        <p:spPr bwMode="auto">
          <a:xfrm>
            <a:off x="1524000" y="2514600"/>
            <a:ext cx="409575" cy="307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NE</a:t>
            </a:r>
          </a:p>
        </p:txBody>
      </p:sp>
      <p:sp>
        <p:nvSpPr>
          <p:cNvPr id="20487" name="TextBox 12"/>
          <p:cNvSpPr txBox="1">
            <a:spLocks noChangeArrowheads="1"/>
          </p:cNvSpPr>
          <p:nvPr/>
        </p:nvSpPr>
        <p:spPr bwMode="auto">
          <a:xfrm>
            <a:off x="1828800" y="3505200"/>
            <a:ext cx="641350" cy="307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SPP N</a:t>
            </a:r>
          </a:p>
        </p:txBody>
      </p:sp>
      <p:sp>
        <p:nvSpPr>
          <p:cNvPr id="20488" name="TextBox 13"/>
          <p:cNvSpPr txBox="1">
            <a:spLocks noChangeArrowheads="1"/>
          </p:cNvSpPr>
          <p:nvPr/>
        </p:nvSpPr>
        <p:spPr bwMode="auto">
          <a:xfrm>
            <a:off x="1676400" y="5257800"/>
            <a:ext cx="606425" cy="307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SPP S</a:t>
            </a:r>
          </a:p>
        </p:txBody>
      </p:sp>
      <p:sp>
        <p:nvSpPr>
          <p:cNvPr id="20489" name="TextBox 14"/>
          <p:cNvSpPr txBox="1">
            <a:spLocks noChangeArrowheads="1"/>
          </p:cNvSpPr>
          <p:nvPr/>
        </p:nvSpPr>
        <p:spPr bwMode="auto">
          <a:xfrm>
            <a:off x="228600" y="5334000"/>
            <a:ext cx="1077913" cy="307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AZ NM SNV</a:t>
            </a:r>
          </a:p>
        </p:txBody>
      </p:sp>
      <p:sp>
        <p:nvSpPr>
          <p:cNvPr id="20490" name="TextBox 15"/>
          <p:cNvSpPr txBox="1">
            <a:spLocks noChangeArrowheads="1"/>
          </p:cNvSpPr>
          <p:nvPr/>
        </p:nvSpPr>
        <p:spPr bwMode="auto">
          <a:xfrm>
            <a:off x="1143000" y="6019800"/>
            <a:ext cx="703263" cy="307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ERCOT</a:t>
            </a:r>
          </a:p>
        </p:txBody>
      </p:sp>
      <p:cxnSp>
        <p:nvCxnSpPr>
          <p:cNvPr id="18" name="Straight Arrow Connector 17"/>
          <p:cNvCxnSpPr>
            <a:stCxn id="20488" idx="2"/>
            <a:endCxn id="20490" idx="0"/>
          </p:cNvCxnSpPr>
          <p:nvPr/>
        </p:nvCxnSpPr>
        <p:spPr>
          <a:xfrm rot="5400000">
            <a:off x="1510506" y="5550694"/>
            <a:ext cx="454025" cy="4841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20489" idx="3"/>
            <a:endCxn id="20488" idx="1"/>
          </p:cNvCxnSpPr>
          <p:nvPr/>
        </p:nvCxnSpPr>
        <p:spPr>
          <a:xfrm flipV="1">
            <a:off x="1306513" y="5411788"/>
            <a:ext cx="369887" cy="76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0488" idx="0"/>
            <a:endCxn id="20487" idx="2"/>
          </p:cNvCxnSpPr>
          <p:nvPr/>
        </p:nvCxnSpPr>
        <p:spPr>
          <a:xfrm rot="5400000" flipH="1" flipV="1">
            <a:off x="1342231" y="4450557"/>
            <a:ext cx="1444625" cy="16986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486" idx="2"/>
          </p:cNvCxnSpPr>
          <p:nvPr/>
        </p:nvCxnSpPr>
        <p:spPr>
          <a:xfrm rot="16200000" flipH="1">
            <a:off x="1513681" y="3037682"/>
            <a:ext cx="682625" cy="2524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hape 25"/>
          <p:cNvCxnSpPr>
            <a:stCxn id="20483" idx="3"/>
            <a:endCxn id="20486" idx="1"/>
          </p:cNvCxnSpPr>
          <p:nvPr/>
        </p:nvCxnSpPr>
        <p:spPr>
          <a:xfrm>
            <a:off x="882650" y="2439988"/>
            <a:ext cx="641350" cy="228600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hape 29"/>
          <p:cNvCxnSpPr>
            <a:stCxn id="20482" idx="2"/>
            <a:endCxn id="20484" idx="1"/>
          </p:cNvCxnSpPr>
          <p:nvPr/>
        </p:nvCxnSpPr>
        <p:spPr>
          <a:xfrm rot="16200000" flipH="1">
            <a:off x="1123950" y="592138"/>
            <a:ext cx="455613" cy="1411287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7" name="TextBox 32"/>
          <p:cNvSpPr txBox="1">
            <a:spLocks noChangeArrowheads="1"/>
          </p:cNvSpPr>
          <p:nvPr/>
        </p:nvSpPr>
        <p:spPr bwMode="auto">
          <a:xfrm>
            <a:off x="3352800" y="1371600"/>
            <a:ext cx="827088" cy="307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MISO W</a:t>
            </a:r>
          </a:p>
        </p:txBody>
      </p:sp>
      <p:sp>
        <p:nvSpPr>
          <p:cNvPr id="20498" name="TextBox 33"/>
          <p:cNvSpPr txBox="1">
            <a:spLocks noChangeArrowheads="1"/>
          </p:cNvSpPr>
          <p:nvPr/>
        </p:nvSpPr>
        <p:spPr bwMode="auto">
          <a:xfrm>
            <a:off x="2971800" y="2667000"/>
            <a:ext cx="1066800" cy="307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MISO MO IL</a:t>
            </a:r>
          </a:p>
        </p:txBody>
      </p:sp>
      <p:sp>
        <p:nvSpPr>
          <p:cNvPr id="20499" name="TextBox 34"/>
          <p:cNvSpPr txBox="1">
            <a:spLocks noChangeArrowheads="1"/>
          </p:cNvSpPr>
          <p:nvPr/>
        </p:nvSpPr>
        <p:spPr bwMode="auto">
          <a:xfrm>
            <a:off x="4724400" y="1143000"/>
            <a:ext cx="1198563" cy="307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MISO WUMS</a:t>
            </a:r>
          </a:p>
        </p:txBody>
      </p:sp>
      <p:sp>
        <p:nvSpPr>
          <p:cNvPr id="20500" name="TextBox 35"/>
          <p:cNvSpPr txBox="1">
            <a:spLocks noChangeArrowheads="1"/>
          </p:cNvSpPr>
          <p:nvPr/>
        </p:nvSpPr>
        <p:spPr bwMode="auto">
          <a:xfrm>
            <a:off x="5410200" y="1752600"/>
            <a:ext cx="868363" cy="307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MISO MI</a:t>
            </a:r>
          </a:p>
        </p:txBody>
      </p:sp>
      <p:sp>
        <p:nvSpPr>
          <p:cNvPr id="20501" name="TextBox 36"/>
          <p:cNvSpPr txBox="1">
            <a:spLocks noChangeArrowheads="1"/>
          </p:cNvSpPr>
          <p:nvPr/>
        </p:nvSpPr>
        <p:spPr bwMode="auto">
          <a:xfrm>
            <a:off x="5105400" y="2362200"/>
            <a:ext cx="827088" cy="307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MISO IN</a:t>
            </a:r>
          </a:p>
        </p:txBody>
      </p:sp>
      <p:cxnSp>
        <p:nvCxnSpPr>
          <p:cNvPr id="43" name="Shape 42"/>
          <p:cNvCxnSpPr>
            <a:stCxn id="20484" idx="0"/>
            <a:endCxn id="20485" idx="1"/>
          </p:cNvCxnSpPr>
          <p:nvPr/>
        </p:nvCxnSpPr>
        <p:spPr>
          <a:xfrm rot="16200000" flipV="1">
            <a:off x="1905794" y="762794"/>
            <a:ext cx="836612" cy="381000"/>
          </a:xfrm>
          <a:prstGeom prst="bentConnector4">
            <a:avLst>
              <a:gd name="adj1" fmla="val 40804"/>
              <a:gd name="adj2" fmla="val 180037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hape 44"/>
          <p:cNvCxnSpPr/>
          <p:nvPr/>
        </p:nvCxnSpPr>
        <p:spPr>
          <a:xfrm rot="16200000" flipV="1">
            <a:off x="2857500" y="723900"/>
            <a:ext cx="685800" cy="609600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20484" idx="3"/>
            <a:endCxn id="20497" idx="1"/>
          </p:cNvCxnSpPr>
          <p:nvPr/>
        </p:nvCxnSpPr>
        <p:spPr>
          <a:xfrm flipV="1">
            <a:off x="2971800" y="1525588"/>
            <a:ext cx="381000" cy="0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20483" idx="2"/>
            <a:endCxn id="20487" idx="1"/>
          </p:cNvCxnSpPr>
          <p:nvPr/>
        </p:nvCxnSpPr>
        <p:spPr>
          <a:xfrm rot="16200000" flipH="1">
            <a:off x="659606" y="2489994"/>
            <a:ext cx="1065213" cy="12731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20484" idx="2"/>
            <a:endCxn id="20486" idx="0"/>
          </p:cNvCxnSpPr>
          <p:nvPr/>
        </p:nvCxnSpPr>
        <p:spPr>
          <a:xfrm rot="5400000">
            <a:off x="1704181" y="1704182"/>
            <a:ext cx="835025" cy="7858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7" name="TextBox 62"/>
          <p:cNvSpPr txBox="1">
            <a:spLocks noChangeArrowheads="1"/>
          </p:cNvSpPr>
          <p:nvPr/>
        </p:nvSpPr>
        <p:spPr bwMode="auto">
          <a:xfrm>
            <a:off x="4572000" y="304800"/>
            <a:ext cx="415925" cy="307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OH</a:t>
            </a:r>
          </a:p>
        </p:txBody>
      </p:sp>
      <p:cxnSp>
        <p:nvCxnSpPr>
          <p:cNvPr id="20508" name="Straight Arrow Connector 64"/>
          <p:cNvCxnSpPr>
            <a:cxnSpLocks noChangeShapeType="1"/>
            <a:stCxn id="20497" idx="0"/>
            <a:endCxn id="20507" idx="1"/>
          </p:cNvCxnSpPr>
          <p:nvPr/>
        </p:nvCxnSpPr>
        <p:spPr bwMode="auto">
          <a:xfrm flipV="1">
            <a:off x="3767138" y="458788"/>
            <a:ext cx="804862" cy="912812"/>
          </a:xfrm>
          <a:prstGeom prst="straightConnector1">
            <a:avLst/>
          </a:prstGeom>
          <a:noFill/>
          <a:ln w="12700" algn="ctr">
            <a:solidFill>
              <a:srgbClr val="008000"/>
            </a:solidFill>
            <a:round/>
            <a:headEnd type="triangle" w="med" len="med"/>
            <a:tailEnd/>
          </a:ln>
        </p:spPr>
      </p:cxnSp>
      <p:sp>
        <p:nvSpPr>
          <p:cNvPr id="20509" name="TextBox 78"/>
          <p:cNvSpPr txBox="1">
            <a:spLocks noChangeArrowheads="1"/>
          </p:cNvSpPr>
          <p:nvPr/>
        </p:nvSpPr>
        <p:spPr bwMode="auto">
          <a:xfrm>
            <a:off x="4495800" y="4114800"/>
            <a:ext cx="11430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200">
                <a:latin typeface="Calibri" pitchFamily="34" charset="0"/>
              </a:rPr>
              <a:t>PJM </a:t>
            </a:r>
          </a:p>
          <a:p>
            <a:pPr defTabSz="457200"/>
            <a:r>
              <a:rPr lang="en-US" sz="1200">
                <a:latin typeface="Calibri" pitchFamily="34" charset="0"/>
              </a:rPr>
              <a:t>Rest of RTO</a:t>
            </a:r>
          </a:p>
        </p:txBody>
      </p:sp>
      <p:cxnSp>
        <p:nvCxnSpPr>
          <p:cNvPr id="81" name="Straight Arrow Connector 80"/>
          <p:cNvCxnSpPr>
            <a:endCxn id="20509" idx="1"/>
          </p:cNvCxnSpPr>
          <p:nvPr/>
        </p:nvCxnSpPr>
        <p:spPr>
          <a:xfrm rot="16200000" flipH="1">
            <a:off x="3464718" y="3317082"/>
            <a:ext cx="1376363" cy="685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cxnSpLocks noChangeShapeType="1"/>
            <a:stCxn id="20498" idx="3"/>
            <a:endCxn id="20501" idx="1"/>
          </p:cNvCxnSpPr>
          <p:nvPr/>
        </p:nvCxnSpPr>
        <p:spPr bwMode="auto">
          <a:xfrm flipV="1">
            <a:off x="4038600" y="2516188"/>
            <a:ext cx="1066800" cy="304800"/>
          </a:xfrm>
          <a:prstGeom prst="straightConnector1">
            <a:avLst/>
          </a:prstGeom>
          <a:noFill/>
          <a:ln w="28575" algn="ctr">
            <a:solidFill>
              <a:srgbClr val="008000"/>
            </a:solidFill>
            <a:round/>
            <a:headEnd/>
            <a:tailEnd type="triangl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20512" name="Straight Arrow Connector 84"/>
          <p:cNvCxnSpPr>
            <a:cxnSpLocks noChangeShapeType="1"/>
            <a:stCxn id="20501" idx="0"/>
            <a:endCxn id="20500" idx="2"/>
          </p:cNvCxnSpPr>
          <p:nvPr/>
        </p:nvCxnSpPr>
        <p:spPr bwMode="auto">
          <a:xfrm flipV="1">
            <a:off x="5519738" y="2060575"/>
            <a:ext cx="325437" cy="301625"/>
          </a:xfrm>
          <a:prstGeom prst="straightConnector1">
            <a:avLst/>
          </a:prstGeom>
          <a:noFill/>
          <a:ln w="34925" algn="ctr">
            <a:solidFill>
              <a:srgbClr val="008000"/>
            </a:solidFill>
            <a:round/>
            <a:headEnd type="triangle" w="med" len="med"/>
            <a:tailEnd/>
          </a:ln>
        </p:spPr>
      </p:cxnSp>
      <p:cxnSp>
        <p:nvCxnSpPr>
          <p:cNvPr id="90" name="Shape 89"/>
          <p:cNvCxnSpPr>
            <a:endCxn id="20499" idx="2"/>
          </p:cNvCxnSpPr>
          <p:nvPr/>
        </p:nvCxnSpPr>
        <p:spPr>
          <a:xfrm rot="16200000" flipV="1">
            <a:off x="3996531" y="2777332"/>
            <a:ext cx="2663825" cy="11112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14" name="TextBox 93"/>
          <p:cNvSpPr txBox="1">
            <a:spLocks noChangeArrowheads="1"/>
          </p:cNvSpPr>
          <p:nvPr/>
        </p:nvSpPr>
        <p:spPr bwMode="auto">
          <a:xfrm>
            <a:off x="3733800" y="4724400"/>
            <a:ext cx="544513" cy="3143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TVA</a:t>
            </a:r>
          </a:p>
        </p:txBody>
      </p:sp>
      <p:sp>
        <p:nvSpPr>
          <p:cNvPr id="20515" name="TextBox 96"/>
          <p:cNvSpPr txBox="1">
            <a:spLocks noChangeArrowheads="1"/>
          </p:cNvSpPr>
          <p:nvPr/>
        </p:nvSpPr>
        <p:spPr bwMode="auto">
          <a:xfrm>
            <a:off x="7086600" y="5102225"/>
            <a:ext cx="685800" cy="3143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VACA</a:t>
            </a:r>
          </a:p>
        </p:txBody>
      </p:sp>
      <p:sp>
        <p:nvSpPr>
          <p:cNvPr id="20516" name="TextBox 119"/>
          <p:cNvSpPr txBox="1">
            <a:spLocks noChangeArrowheads="1"/>
          </p:cNvSpPr>
          <p:nvPr/>
        </p:nvSpPr>
        <p:spPr bwMode="auto">
          <a:xfrm>
            <a:off x="7772400" y="609600"/>
            <a:ext cx="1066800" cy="3143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NEISO</a:t>
            </a:r>
          </a:p>
        </p:txBody>
      </p:sp>
      <p:sp>
        <p:nvSpPr>
          <p:cNvPr id="20517" name="TextBox 120"/>
          <p:cNvSpPr txBox="1">
            <a:spLocks noChangeArrowheads="1"/>
          </p:cNvSpPr>
          <p:nvPr/>
        </p:nvSpPr>
        <p:spPr bwMode="auto">
          <a:xfrm>
            <a:off x="7086600" y="1219200"/>
            <a:ext cx="633413" cy="5238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NYISO</a:t>
            </a:r>
          </a:p>
          <a:p>
            <a:pPr defTabSz="457200"/>
            <a:r>
              <a:rPr lang="en-US" sz="1400">
                <a:latin typeface="Calibri" pitchFamily="34" charset="0"/>
              </a:rPr>
              <a:t>A-F</a:t>
            </a:r>
          </a:p>
        </p:txBody>
      </p:sp>
      <p:sp>
        <p:nvSpPr>
          <p:cNvPr id="20518" name="TextBox 121"/>
          <p:cNvSpPr txBox="1">
            <a:spLocks noChangeArrowheads="1"/>
          </p:cNvSpPr>
          <p:nvPr/>
        </p:nvSpPr>
        <p:spPr bwMode="auto">
          <a:xfrm>
            <a:off x="7086600" y="1981200"/>
            <a:ext cx="838200" cy="5270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NYISO</a:t>
            </a:r>
          </a:p>
          <a:p>
            <a:pPr defTabSz="457200"/>
            <a:r>
              <a:rPr lang="en-US" sz="1400">
                <a:latin typeface="Calibri" pitchFamily="34" charset="0"/>
              </a:rPr>
              <a:t>GHI</a:t>
            </a:r>
          </a:p>
        </p:txBody>
      </p:sp>
      <p:sp>
        <p:nvSpPr>
          <p:cNvPr id="20519" name="TextBox 122"/>
          <p:cNvSpPr txBox="1">
            <a:spLocks noChangeArrowheads="1"/>
          </p:cNvSpPr>
          <p:nvPr/>
        </p:nvSpPr>
        <p:spPr bwMode="auto">
          <a:xfrm>
            <a:off x="7543800" y="2819400"/>
            <a:ext cx="633413" cy="5238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NYISO</a:t>
            </a:r>
          </a:p>
          <a:p>
            <a:pPr defTabSz="457200"/>
            <a:r>
              <a:rPr lang="en-US" sz="1400">
                <a:latin typeface="Calibri" pitchFamily="34" charset="0"/>
              </a:rPr>
              <a:t>J &amp; K</a:t>
            </a:r>
          </a:p>
        </p:txBody>
      </p:sp>
      <p:cxnSp>
        <p:nvCxnSpPr>
          <p:cNvPr id="127" name="Shape 126"/>
          <p:cNvCxnSpPr>
            <a:cxnSpLocks noChangeShapeType="1"/>
            <a:stCxn id="20500" idx="0"/>
          </p:cNvCxnSpPr>
          <p:nvPr/>
        </p:nvCxnSpPr>
        <p:spPr bwMode="auto">
          <a:xfrm rot="16200000" flipV="1">
            <a:off x="5627688" y="1535112"/>
            <a:ext cx="304800" cy="130175"/>
          </a:xfrm>
          <a:prstGeom prst="bentConnector3">
            <a:avLst>
              <a:gd name="adj1" fmla="val 50000"/>
            </a:avLst>
          </a:prstGeom>
          <a:noFill/>
          <a:ln w="50800" algn="ctr">
            <a:solidFill>
              <a:srgbClr val="008000"/>
            </a:solidFill>
            <a:miter lim="800000"/>
            <a:headEnd type="triangle" w="med" len="med"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20521" name="TextBox 128"/>
          <p:cNvSpPr txBox="1">
            <a:spLocks noChangeArrowheads="1"/>
          </p:cNvSpPr>
          <p:nvPr/>
        </p:nvSpPr>
        <p:spPr bwMode="auto">
          <a:xfrm>
            <a:off x="7391400" y="3886200"/>
            <a:ext cx="838200" cy="6492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200">
                <a:latin typeface="Calibri" pitchFamily="34" charset="0"/>
              </a:rPr>
              <a:t>PJM </a:t>
            </a:r>
          </a:p>
          <a:p>
            <a:pPr defTabSz="457200"/>
            <a:r>
              <a:rPr lang="en-US" sz="1200">
                <a:latin typeface="Calibri" pitchFamily="34" charset="0"/>
              </a:rPr>
              <a:t>Eastern</a:t>
            </a:r>
          </a:p>
          <a:p>
            <a:pPr defTabSz="457200"/>
            <a:r>
              <a:rPr lang="en-US" sz="1200">
                <a:latin typeface="Calibri" pitchFamily="34" charset="0"/>
              </a:rPr>
              <a:t>MAAC</a:t>
            </a:r>
          </a:p>
        </p:txBody>
      </p:sp>
      <p:sp>
        <p:nvSpPr>
          <p:cNvPr id="20522" name="TextBox 129"/>
          <p:cNvSpPr txBox="1">
            <a:spLocks noChangeArrowheads="1"/>
          </p:cNvSpPr>
          <p:nvPr/>
        </p:nvSpPr>
        <p:spPr bwMode="auto">
          <a:xfrm>
            <a:off x="6096000" y="3886200"/>
            <a:ext cx="10668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200">
                <a:latin typeface="Calibri" pitchFamily="34" charset="0"/>
              </a:rPr>
              <a:t>PJM </a:t>
            </a:r>
          </a:p>
          <a:p>
            <a:pPr defTabSz="457200"/>
            <a:r>
              <a:rPr lang="en-US" sz="1200">
                <a:latin typeface="Calibri" pitchFamily="34" charset="0"/>
              </a:rPr>
              <a:t>Rest of MAAC</a:t>
            </a:r>
          </a:p>
        </p:txBody>
      </p:sp>
      <p:sp>
        <p:nvSpPr>
          <p:cNvPr id="20523" name="TextBox 131"/>
          <p:cNvSpPr txBox="1">
            <a:spLocks noChangeArrowheads="1"/>
          </p:cNvSpPr>
          <p:nvPr/>
        </p:nvSpPr>
        <p:spPr bwMode="auto">
          <a:xfrm>
            <a:off x="6096000" y="5943600"/>
            <a:ext cx="609600" cy="307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SOCO</a:t>
            </a:r>
          </a:p>
        </p:txBody>
      </p:sp>
      <p:cxnSp>
        <p:nvCxnSpPr>
          <p:cNvPr id="20524" name="Straight Arrow Connector 133"/>
          <p:cNvCxnSpPr>
            <a:cxnSpLocks noChangeShapeType="1"/>
            <a:stCxn id="20523" idx="0"/>
            <a:endCxn id="20515" idx="2"/>
          </p:cNvCxnSpPr>
          <p:nvPr/>
        </p:nvCxnSpPr>
        <p:spPr bwMode="auto">
          <a:xfrm rot="5400000" flipH="1" flipV="1">
            <a:off x="6651625" y="5165725"/>
            <a:ext cx="527050" cy="102870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rgbClr val="4A7EBB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40" name="Shape 139"/>
          <p:cNvCxnSpPr/>
          <p:nvPr/>
        </p:nvCxnSpPr>
        <p:spPr>
          <a:xfrm rot="10800000">
            <a:off x="4267200" y="5029200"/>
            <a:ext cx="2808288" cy="301625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26" name="TextBox 143"/>
          <p:cNvSpPr txBox="1">
            <a:spLocks noChangeArrowheads="1"/>
          </p:cNvSpPr>
          <p:nvPr/>
        </p:nvSpPr>
        <p:spPr bwMode="auto">
          <a:xfrm>
            <a:off x="8153400" y="6397625"/>
            <a:ext cx="609600" cy="307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FRCC</a:t>
            </a:r>
          </a:p>
        </p:txBody>
      </p:sp>
      <p:cxnSp>
        <p:nvCxnSpPr>
          <p:cNvPr id="146" name="Shape 145"/>
          <p:cNvCxnSpPr>
            <a:stCxn id="20523" idx="3"/>
            <a:endCxn id="20526" idx="0"/>
          </p:cNvCxnSpPr>
          <p:nvPr/>
        </p:nvCxnSpPr>
        <p:spPr>
          <a:xfrm>
            <a:off x="6705600" y="6097588"/>
            <a:ext cx="1752600" cy="300037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28" name="Elbow Connector 147"/>
          <p:cNvCxnSpPr>
            <a:cxnSpLocks noChangeShapeType="1"/>
            <a:endCxn id="20514" idx="2"/>
          </p:cNvCxnSpPr>
          <p:nvPr/>
        </p:nvCxnSpPr>
        <p:spPr bwMode="auto">
          <a:xfrm rot="10800000">
            <a:off x="4006850" y="5038725"/>
            <a:ext cx="2089150" cy="904875"/>
          </a:xfrm>
          <a:prstGeom prst="bentConnector2">
            <a:avLst/>
          </a:prstGeom>
          <a:noFill/>
          <a:ln w="9525" algn="ctr">
            <a:solidFill>
              <a:srgbClr val="4A7EBB"/>
            </a:solidFill>
            <a:miter lim="800000"/>
            <a:headEnd type="arrow" w="med" len="med"/>
            <a:tailEnd type="arrow" w="med" len="med"/>
          </a:ln>
        </p:spPr>
      </p:cxnSp>
      <p:sp>
        <p:nvSpPr>
          <p:cNvPr id="20529" name="TextBox 150"/>
          <p:cNvSpPr txBox="1">
            <a:spLocks noChangeArrowheads="1"/>
          </p:cNvSpPr>
          <p:nvPr/>
        </p:nvSpPr>
        <p:spPr bwMode="auto">
          <a:xfrm>
            <a:off x="2362200" y="4343400"/>
            <a:ext cx="990600" cy="307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ENTERGY</a:t>
            </a:r>
          </a:p>
        </p:txBody>
      </p:sp>
      <p:cxnSp>
        <p:nvCxnSpPr>
          <p:cNvPr id="20530" name="Elbow Connector 155"/>
          <p:cNvCxnSpPr>
            <a:cxnSpLocks noChangeShapeType="1"/>
            <a:endCxn id="20498" idx="2"/>
          </p:cNvCxnSpPr>
          <p:nvPr/>
        </p:nvCxnSpPr>
        <p:spPr bwMode="auto">
          <a:xfrm rot="16200000" flipV="1">
            <a:off x="2820987" y="3659188"/>
            <a:ext cx="1749425" cy="38100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rgbClr val="4A7EBB"/>
            </a:solidFill>
            <a:miter lim="800000"/>
            <a:headEnd type="arrow" w="med" len="med"/>
            <a:tailEnd type="arrow" w="med" len="med"/>
          </a:ln>
        </p:spPr>
      </p:cxnSp>
      <p:cxnSp>
        <p:nvCxnSpPr>
          <p:cNvPr id="20531" name="Shape 162"/>
          <p:cNvCxnSpPr>
            <a:cxnSpLocks noChangeShapeType="1"/>
            <a:stCxn id="20488" idx="3"/>
          </p:cNvCxnSpPr>
          <p:nvPr/>
        </p:nvCxnSpPr>
        <p:spPr bwMode="auto">
          <a:xfrm flipV="1">
            <a:off x="2282825" y="4648200"/>
            <a:ext cx="384175" cy="763588"/>
          </a:xfrm>
          <a:prstGeom prst="bentConnector2">
            <a:avLst/>
          </a:prstGeom>
          <a:noFill/>
          <a:ln w="31750" algn="ctr">
            <a:solidFill>
              <a:srgbClr val="008000"/>
            </a:solidFill>
            <a:miter lim="800000"/>
            <a:headEnd/>
            <a:tailEnd type="arrow" w="med" len="med"/>
          </a:ln>
        </p:spPr>
      </p:cxnSp>
      <p:cxnSp>
        <p:nvCxnSpPr>
          <p:cNvPr id="20532" name="Elbow Connector 164"/>
          <p:cNvCxnSpPr>
            <a:cxnSpLocks noChangeShapeType="1"/>
            <a:stCxn id="20529" idx="3"/>
            <a:endCxn id="20514" idx="1"/>
          </p:cNvCxnSpPr>
          <p:nvPr/>
        </p:nvCxnSpPr>
        <p:spPr bwMode="auto">
          <a:xfrm>
            <a:off x="3352800" y="4497388"/>
            <a:ext cx="381000" cy="384175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rgbClr val="4A7EBB"/>
            </a:solidFill>
            <a:miter lim="800000"/>
            <a:headEnd type="arrow" w="med" len="med"/>
            <a:tailEnd type="arrow" w="med" len="med"/>
          </a:ln>
        </p:spPr>
      </p:cxnSp>
      <p:cxnSp>
        <p:nvCxnSpPr>
          <p:cNvPr id="169" name="Straight Arrow Connector 168"/>
          <p:cNvCxnSpPr/>
          <p:nvPr/>
        </p:nvCxnSpPr>
        <p:spPr>
          <a:xfrm rot="5400000" flipH="1" flipV="1">
            <a:off x="2514600" y="3505200"/>
            <a:ext cx="1371600" cy="304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4" name="TextBox 169"/>
          <p:cNvSpPr txBox="1">
            <a:spLocks noChangeArrowheads="1"/>
          </p:cNvSpPr>
          <p:nvPr/>
        </p:nvSpPr>
        <p:spPr bwMode="auto">
          <a:xfrm>
            <a:off x="4572000" y="2895600"/>
            <a:ext cx="838200" cy="5238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>
                <a:latin typeface="Calibri" pitchFamily="34" charset="0"/>
              </a:rPr>
              <a:t>Non RTO Midwest</a:t>
            </a:r>
          </a:p>
        </p:txBody>
      </p:sp>
      <p:cxnSp>
        <p:nvCxnSpPr>
          <p:cNvPr id="187" name="Elbow Connector 186"/>
          <p:cNvCxnSpPr/>
          <p:nvPr/>
        </p:nvCxnSpPr>
        <p:spPr>
          <a:xfrm rot="5400000" flipH="1" flipV="1">
            <a:off x="4606131" y="3090069"/>
            <a:ext cx="1444625" cy="598488"/>
          </a:xfrm>
          <a:prstGeom prst="bentConnector3">
            <a:avLst>
              <a:gd name="adj1" fmla="val 36584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36" name="Straight Arrow Connector 190"/>
          <p:cNvCxnSpPr>
            <a:cxnSpLocks noChangeShapeType="1"/>
            <a:stCxn id="20514" idx="0"/>
            <a:endCxn id="20534" idx="2"/>
          </p:cNvCxnSpPr>
          <p:nvPr/>
        </p:nvCxnSpPr>
        <p:spPr bwMode="auto">
          <a:xfrm flipV="1">
            <a:off x="4006850" y="3419475"/>
            <a:ext cx="984250" cy="1304925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95" name="Straight Arrow Connector 194"/>
          <p:cNvCxnSpPr>
            <a:stCxn id="20534" idx="0"/>
          </p:cNvCxnSpPr>
          <p:nvPr/>
        </p:nvCxnSpPr>
        <p:spPr>
          <a:xfrm rot="5400000" flipH="1" flipV="1">
            <a:off x="4933950" y="2724150"/>
            <a:ext cx="228600" cy="1143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38" name="Straight Arrow Connector 76"/>
          <p:cNvCxnSpPr>
            <a:cxnSpLocks noChangeShapeType="1"/>
            <a:stCxn id="20509" idx="3"/>
            <a:endCxn id="20522" idx="1"/>
          </p:cNvCxnSpPr>
          <p:nvPr/>
        </p:nvCxnSpPr>
        <p:spPr bwMode="auto">
          <a:xfrm flipV="1">
            <a:off x="5638800" y="4119563"/>
            <a:ext cx="457200" cy="228600"/>
          </a:xfrm>
          <a:prstGeom prst="straightConnector1">
            <a:avLst/>
          </a:prstGeom>
          <a:noFill/>
          <a:ln w="15875" algn="ctr">
            <a:solidFill>
              <a:srgbClr val="008000"/>
            </a:solidFill>
            <a:round/>
            <a:headEnd/>
            <a:tailEnd type="triangle" w="med" len="med"/>
          </a:ln>
        </p:spPr>
      </p:cxnSp>
      <p:cxnSp>
        <p:nvCxnSpPr>
          <p:cNvPr id="20539" name="Straight Arrow Connector 79"/>
          <p:cNvCxnSpPr>
            <a:cxnSpLocks noChangeShapeType="1"/>
            <a:endCxn id="20521" idx="1"/>
          </p:cNvCxnSpPr>
          <p:nvPr/>
        </p:nvCxnSpPr>
        <p:spPr bwMode="auto">
          <a:xfrm>
            <a:off x="7162800" y="4211638"/>
            <a:ext cx="228600" cy="0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20540" name="Shape 100"/>
          <p:cNvCxnSpPr>
            <a:cxnSpLocks noChangeShapeType="1"/>
            <a:endCxn id="20519" idx="2"/>
          </p:cNvCxnSpPr>
          <p:nvPr/>
        </p:nvCxnSpPr>
        <p:spPr bwMode="auto">
          <a:xfrm rot="16200000" flipV="1">
            <a:off x="7659687" y="3544888"/>
            <a:ext cx="542925" cy="13970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rgbClr val="4A7EBB"/>
            </a:solidFill>
            <a:miter lim="800000"/>
            <a:headEnd/>
            <a:tailEnd type="arrow" w="med" len="med"/>
          </a:ln>
        </p:spPr>
      </p:cxnSp>
      <p:cxnSp>
        <p:nvCxnSpPr>
          <p:cNvPr id="113" name="Straight Arrow Connector 112"/>
          <p:cNvCxnSpPr/>
          <p:nvPr/>
        </p:nvCxnSpPr>
        <p:spPr>
          <a:xfrm rot="16200000" flipH="1">
            <a:off x="6706394" y="3048794"/>
            <a:ext cx="1371600" cy="3032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42" name="Straight Arrow Connector 113"/>
          <p:cNvCxnSpPr>
            <a:cxnSpLocks noChangeShapeType="1"/>
            <a:stCxn id="20517" idx="1"/>
            <a:endCxn id="20522" idx="0"/>
          </p:cNvCxnSpPr>
          <p:nvPr/>
        </p:nvCxnSpPr>
        <p:spPr bwMode="auto">
          <a:xfrm flipH="1">
            <a:off x="6629400" y="1481138"/>
            <a:ext cx="457200" cy="2405062"/>
          </a:xfrm>
          <a:prstGeom prst="straightConnector1">
            <a:avLst/>
          </a:prstGeom>
          <a:noFill/>
          <a:ln w="12700" algn="ctr">
            <a:solidFill>
              <a:srgbClr val="008000"/>
            </a:solidFill>
            <a:round/>
            <a:headEnd/>
            <a:tailEnd type="triangle" w="med" len="med"/>
          </a:ln>
        </p:spPr>
      </p:cxnSp>
      <p:cxnSp>
        <p:nvCxnSpPr>
          <p:cNvPr id="20543" name="Elbow Connector 88"/>
          <p:cNvCxnSpPr>
            <a:cxnSpLocks noChangeShapeType="1"/>
            <a:stCxn id="20514" idx="3"/>
            <a:endCxn id="20509" idx="2"/>
          </p:cNvCxnSpPr>
          <p:nvPr/>
        </p:nvCxnSpPr>
        <p:spPr bwMode="auto">
          <a:xfrm flipV="1">
            <a:off x="4278313" y="4581525"/>
            <a:ext cx="788987" cy="300038"/>
          </a:xfrm>
          <a:prstGeom prst="bentConnector2">
            <a:avLst/>
          </a:prstGeom>
          <a:noFill/>
          <a:ln w="9525" algn="ctr">
            <a:solidFill>
              <a:srgbClr val="4A7EBB"/>
            </a:solidFill>
            <a:miter lim="800000"/>
            <a:headEnd type="arrow" w="med" len="med"/>
            <a:tailEnd type="arrow" w="med" len="med"/>
          </a:ln>
        </p:spPr>
      </p:cxnSp>
      <p:cxnSp>
        <p:nvCxnSpPr>
          <p:cNvPr id="99" name="Elbow Connector 98"/>
          <p:cNvCxnSpPr/>
          <p:nvPr/>
        </p:nvCxnSpPr>
        <p:spPr>
          <a:xfrm rot="5400000">
            <a:off x="4838700" y="2781300"/>
            <a:ext cx="2057400" cy="609600"/>
          </a:xfrm>
          <a:prstGeom prst="bentConnector3">
            <a:avLst>
              <a:gd name="adj1" fmla="val 81299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45" name="Straight Arrow Connector 21"/>
          <p:cNvCxnSpPr>
            <a:cxnSpLocks noChangeShapeType="1"/>
          </p:cNvCxnSpPr>
          <p:nvPr/>
        </p:nvCxnSpPr>
        <p:spPr bwMode="auto">
          <a:xfrm rot="5400000" flipH="1" flipV="1">
            <a:off x="7581900" y="1028700"/>
            <a:ext cx="304800" cy="76200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3" name="Straight Arrow Connector 57"/>
          <p:cNvCxnSpPr/>
          <p:nvPr/>
        </p:nvCxnSpPr>
        <p:spPr>
          <a:xfrm>
            <a:off x="4953000" y="609600"/>
            <a:ext cx="2133600" cy="685800"/>
          </a:xfrm>
          <a:prstGeom prst="bentConnector3">
            <a:avLst>
              <a:gd name="adj1" fmla="val 73469"/>
            </a:avLst>
          </a:prstGeom>
          <a:ln w="12700" cmpd="sng">
            <a:solidFill>
              <a:schemeClr val="tx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47" name="Straight Arrow Connector 21"/>
          <p:cNvCxnSpPr>
            <a:cxnSpLocks noChangeShapeType="1"/>
            <a:stCxn id="20518" idx="0"/>
            <a:endCxn id="20517" idx="2"/>
          </p:cNvCxnSpPr>
          <p:nvPr/>
        </p:nvCxnSpPr>
        <p:spPr bwMode="auto">
          <a:xfrm flipH="1" flipV="1">
            <a:off x="7404100" y="1743075"/>
            <a:ext cx="101600" cy="238125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 type="triangle" w="med" len="med"/>
            <a:tailEnd/>
          </a:ln>
        </p:spPr>
      </p:cxnSp>
      <p:cxnSp>
        <p:nvCxnSpPr>
          <p:cNvPr id="20548" name="Straight Arrow Connector 21"/>
          <p:cNvCxnSpPr>
            <a:cxnSpLocks noChangeShapeType="1"/>
          </p:cNvCxnSpPr>
          <p:nvPr/>
        </p:nvCxnSpPr>
        <p:spPr bwMode="auto">
          <a:xfrm rot="5400000" flipH="1" flipV="1">
            <a:off x="7619206" y="2667794"/>
            <a:ext cx="306388" cy="0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20549" name="Shape 126"/>
          <p:cNvCxnSpPr>
            <a:cxnSpLocks noChangeShapeType="1"/>
          </p:cNvCxnSpPr>
          <p:nvPr/>
        </p:nvCxnSpPr>
        <p:spPr bwMode="auto">
          <a:xfrm rot="5400000" flipH="1" flipV="1">
            <a:off x="7315200" y="1676400"/>
            <a:ext cx="1905000" cy="381000"/>
          </a:xfrm>
          <a:prstGeom prst="bentConnector3">
            <a:avLst>
              <a:gd name="adj1" fmla="val 50000"/>
            </a:avLst>
          </a:prstGeom>
          <a:noFill/>
          <a:ln w="15875" algn="ctr">
            <a:solidFill>
              <a:srgbClr val="008000"/>
            </a:solidFill>
            <a:miter lim="800000"/>
            <a:headEnd type="triangle" w="med" len="med"/>
            <a:tailEnd/>
          </a:ln>
        </p:spPr>
      </p:cxnSp>
      <p:cxnSp>
        <p:nvCxnSpPr>
          <p:cNvPr id="20550" name="Straight Arrow Connector 21"/>
          <p:cNvCxnSpPr>
            <a:cxnSpLocks noChangeShapeType="1"/>
          </p:cNvCxnSpPr>
          <p:nvPr/>
        </p:nvCxnSpPr>
        <p:spPr bwMode="auto">
          <a:xfrm rot="5400000" flipH="1" flipV="1">
            <a:off x="7429500" y="1333500"/>
            <a:ext cx="1066800" cy="228600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20551" name="Straight Arrow Connector 80"/>
          <p:cNvCxnSpPr>
            <a:cxnSpLocks noChangeShapeType="1"/>
            <a:endCxn id="20515" idx="1"/>
          </p:cNvCxnSpPr>
          <p:nvPr/>
        </p:nvCxnSpPr>
        <p:spPr bwMode="auto">
          <a:xfrm>
            <a:off x="5638800" y="4495800"/>
            <a:ext cx="1447800" cy="763588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20552" name="Straight Arrow Connector 81"/>
          <p:cNvCxnSpPr>
            <a:cxnSpLocks noChangeShapeType="1"/>
            <a:endCxn id="20486" idx="3"/>
          </p:cNvCxnSpPr>
          <p:nvPr/>
        </p:nvCxnSpPr>
        <p:spPr bwMode="auto">
          <a:xfrm rot="10800000" flipV="1">
            <a:off x="1933575" y="1676400"/>
            <a:ext cx="1571625" cy="992188"/>
          </a:xfrm>
          <a:prstGeom prst="straightConnector1">
            <a:avLst/>
          </a:prstGeom>
          <a:noFill/>
          <a:ln w="44450" algn="ctr">
            <a:solidFill>
              <a:srgbClr val="008000"/>
            </a:solidFill>
            <a:round/>
            <a:headEnd type="triangle" w="med" len="med"/>
            <a:tailEnd/>
          </a:ln>
        </p:spPr>
      </p:cxnSp>
      <p:cxnSp>
        <p:nvCxnSpPr>
          <p:cNvPr id="20553" name="Straight Arrow Connector 87"/>
          <p:cNvCxnSpPr>
            <a:cxnSpLocks noChangeShapeType="1"/>
            <a:stCxn id="20497" idx="2"/>
            <a:endCxn id="20487" idx="0"/>
          </p:cNvCxnSpPr>
          <p:nvPr/>
        </p:nvCxnSpPr>
        <p:spPr bwMode="auto">
          <a:xfrm rot="5400000">
            <a:off x="2045494" y="1783556"/>
            <a:ext cx="1825625" cy="1617663"/>
          </a:xfrm>
          <a:prstGeom prst="straightConnector1">
            <a:avLst/>
          </a:prstGeom>
          <a:noFill/>
          <a:ln w="9525" algn="ctr">
            <a:solidFill>
              <a:schemeClr val="accent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20554" name="Straight Arrow Connector 96"/>
          <p:cNvCxnSpPr>
            <a:cxnSpLocks noChangeShapeType="1"/>
            <a:endCxn id="20487" idx="3"/>
          </p:cNvCxnSpPr>
          <p:nvPr/>
        </p:nvCxnSpPr>
        <p:spPr bwMode="auto">
          <a:xfrm rot="10800000" flipV="1">
            <a:off x="2470150" y="2971800"/>
            <a:ext cx="806450" cy="687388"/>
          </a:xfrm>
          <a:prstGeom prst="straightConnector1">
            <a:avLst/>
          </a:prstGeom>
          <a:noFill/>
          <a:ln w="38100" algn="ctr">
            <a:solidFill>
              <a:srgbClr val="008000"/>
            </a:solidFill>
            <a:round/>
            <a:headEnd type="triangle" w="med" len="med"/>
            <a:tailEnd/>
          </a:ln>
        </p:spPr>
      </p:cxnSp>
      <p:sp>
        <p:nvSpPr>
          <p:cNvPr id="20555" name="TextBox 62"/>
          <p:cNvSpPr txBox="1">
            <a:spLocks noChangeArrowheads="1"/>
          </p:cNvSpPr>
          <p:nvPr/>
        </p:nvSpPr>
        <p:spPr bwMode="auto">
          <a:xfrm>
            <a:off x="6096000" y="228600"/>
            <a:ext cx="392113" cy="284163"/>
          </a:xfrm>
          <a:prstGeom prst="rect">
            <a:avLst/>
          </a:prstGeom>
          <a:noFill/>
          <a:ln w="9525">
            <a:solidFill>
              <a:schemeClr val="accent2"/>
            </a:solidFill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sz="1200">
                <a:solidFill>
                  <a:schemeClr val="accent2"/>
                </a:solidFill>
                <a:latin typeface="Calibri" pitchFamily="34" charset="0"/>
              </a:rPr>
              <a:t>HQ</a:t>
            </a:r>
          </a:p>
        </p:txBody>
      </p:sp>
      <p:cxnSp>
        <p:nvCxnSpPr>
          <p:cNvPr id="20556" name="Straight Arrow Connector 168"/>
          <p:cNvCxnSpPr>
            <a:cxnSpLocks noChangeShapeType="1"/>
            <a:endCxn id="20555" idx="1"/>
          </p:cNvCxnSpPr>
          <p:nvPr/>
        </p:nvCxnSpPr>
        <p:spPr bwMode="auto">
          <a:xfrm flipV="1">
            <a:off x="4953000" y="369888"/>
            <a:ext cx="1143000" cy="73025"/>
          </a:xfrm>
          <a:prstGeom prst="straightConnector1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 type="arrow" w="med" len="med"/>
            <a:tailEnd type="arrow" w="med" len="med"/>
          </a:ln>
        </p:spPr>
      </p:cxnSp>
      <p:cxnSp>
        <p:nvCxnSpPr>
          <p:cNvPr id="20557" name="Straight Arrow Connector 168"/>
          <p:cNvCxnSpPr>
            <a:cxnSpLocks noChangeShapeType="1"/>
            <a:stCxn id="20555" idx="3"/>
            <a:endCxn id="20516" idx="1"/>
          </p:cNvCxnSpPr>
          <p:nvPr/>
        </p:nvCxnSpPr>
        <p:spPr bwMode="auto">
          <a:xfrm>
            <a:off x="6488113" y="369888"/>
            <a:ext cx="1284287" cy="396875"/>
          </a:xfrm>
          <a:prstGeom prst="straightConnector1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 type="arrow" w="med" len="med"/>
            <a:tailEnd type="arrow" w="med" len="med"/>
          </a:ln>
        </p:spPr>
      </p:cxnSp>
      <p:cxnSp>
        <p:nvCxnSpPr>
          <p:cNvPr id="20558" name="Straight Arrow Connector 168"/>
          <p:cNvCxnSpPr>
            <a:cxnSpLocks noChangeShapeType="1"/>
            <a:endCxn id="20517" idx="0"/>
          </p:cNvCxnSpPr>
          <p:nvPr/>
        </p:nvCxnSpPr>
        <p:spPr bwMode="auto">
          <a:xfrm>
            <a:off x="6488113" y="468313"/>
            <a:ext cx="915987" cy="750887"/>
          </a:xfrm>
          <a:prstGeom prst="straightConnector1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 type="arrow" w="med" len="med"/>
            <a:tailEnd type="arrow" w="med" len="med"/>
          </a:ln>
        </p:spPr>
      </p:cxnSp>
      <p:sp>
        <p:nvSpPr>
          <p:cNvPr id="20559" name="TextBox 62"/>
          <p:cNvSpPr txBox="1">
            <a:spLocks noChangeArrowheads="1"/>
          </p:cNvSpPr>
          <p:nvPr/>
        </p:nvSpPr>
        <p:spPr bwMode="auto">
          <a:xfrm>
            <a:off x="6934200" y="127000"/>
            <a:ext cx="762000" cy="254000"/>
          </a:xfrm>
          <a:prstGeom prst="rect">
            <a:avLst/>
          </a:prstGeom>
          <a:noFill/>
          <a:ln w="9525">
            <a:solidFill>
              <a:schemeClr val="accent2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000">
                <a:solidFill>
                  <a:schemeClr val="accent2"/>
                </a:solidFill>
                <a:latin typeface="Calibri" pitchFamily="34" charset="0"/>
              </a:rPr>
              <a:t>Maritimes</a:t>
            </a:r>
          </a:p>
        </p:txBody>
      </p:sp>
      <p:cxnSp>
        <p:nvCxnSpPr>
          <p:cNvPr id="20560" name="Straight Arrow Connector 168"/>
          <p:cNvCxnSpPr>
            <a:cxnSpLocks noChangeShapeType="1"/>
          </p:cNvCxnSpPr>
          <p:nvPr/>
        </p:nvCxnSpPr>
        <p:spPr bwMode="auto">
          <a:xfrm>
            <a:off x="7696200" y="254000"/>
            <a:ext cx="457200" cy="355600"/>
          </a:xfrm>
          <a:prstGeom prst="straightConnector1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 type="arrow" w="med" len="med"/>
            <a:tailEnd type="arrow" w="med" len="med"/>
          </a:ln>
        </p:spPr>
      </p:cxnSp>
      <p:cxnSp>
        <p:nvCxnSpPr>
          <p:cNvPr id="20561" name="Elbow Connector 155"/>
          <p:cNvCxnSpPr>
            <a:cxnSpLocks noChangeShapeType="1"/>
            <a:stCxn id="20500" idx="3"/>
            <a:endCxn id="20507" idx="2"/>
          </p:cNvCxnSpPr>
          <p:nvPr/>
        </p:nvCxnSpPr>
        <p:spPr bwMode="auto">
          <a:xfrm flipH="1" flipV="1">
            <a:off x="4779963" y="612775"/>
            <a:ext cx="1498600" cy="1293813"/>
          </a:xfrm>
          <a:prstGeom prst="bentConnector4">
            <a:avLst>
              <a:gd name="adj1" fmla="val -7991"/>
              <a:gd name="adj2" fmla="val 69412"/>
            </a:avLst>
          </a:prstGeom>
          <a:noFill/>
          <a:ln w="22225" algn="ctr">
            <a:solidFill>
              <a:srgbClr val="008000"/>
            </a:solidFill>
            <a:round/>
            <a:headEnd type="triangle" w="med" len="med"/>
            <a:tailEnd/>
          </a:ln>
        </p:spPr>
      </p:cxnSp>
      <p:cxnSp>
        <p:nvCxnSpPr>
          <p:cNvPr id="20562" name="Straight Arrow Connector 81"/>
          <p:cNvCxnSpPr>
            <a:cxnSpLocks noChangeShapeType="1"/>
            <a:endCxn id="20498" idx="0"/>
          </p:cNvCxnSpPr>
          <p:nvPr/>
        </p:nvCxnSpPr>
        <p:spPr bwMode="auto">
          <a:xfrm rot="5400000">
            <a:off x="3200400" y="1981200"/>
            <a:ext cx="990600" cy="381000"/>
          </a:xfrm>
          <a:prstGeom prst="straightConnector1">
            <a:avLst/>
          </a:prstGeom>
          <a:noFill/>
          <a:ln w="47625" algn="ctr">
            <a:solidFill>
              <a:srgbClr val="008000"/>
            </a:solidFill>
            <a:round/>
            <a:headEnd/>
            <a:tailEnd type="triangle" w="med" len="med"/>
          </a:ln>
        </p:spPr>
      </p:cxnSp>
      <p:cxnSp>
        <p:nvCxnSpPr>
          <p:cNvPr id="20563" name="Elbow Connector 147"/>
          <p:cNvCxnSpPr>
            <a:cxnSpLocks noChangeShapeType="1"/>
            <a:stCxn id="20523" idx="1"/>
          </p:cNvCxnSpPr>
          <p:nvPr/>
        </p:nvCxnSpPr>
        <p:spPr bwMode="auto">
          <a:xfrm rot="10800000">
            <a:off x="2895600" y="4648200"/>
            <a:ext cx="3200400" cy="1449388"/>
          </a:xfrm>
          <a:prstGeom prst="bentConnector3">
            <a:avLst>
              <a:gd name="adj1" fmla="val 100000"/>
            </a:avLst>
          </a:prstGeom>
          <a:noFill/>
          <a:ln w="28575" algn="ctr">
            <a:solidFill>
              <a:srgbClr val="008000"/>
            </a:solidFill>
            <a:miter lim="800000"/>
            <a:headEnd type="triangle" w="med" len="med"/>
            <a:tailEnd/>
          </a:ln>
        </p:spPr>
      </p:cxnSp>
      <p:cxnSp>
        <p:nvCxnSpPr>
          <p:cNvPr id="20564" name="Straight Arrow Connector 21"/>
          <p:cNvCxnSpPr>
            <a:cxnSpLocks noChangeShapeType="1"/>
            <a:endCxn id="20507" idx="1"/>
          </p:cNvCxnSpPr>
          <p:nvPr/>
        </p:nvCxnSpPr>
        <p:spPr bwMode="auto">
          <a:xfrm>
            <a:off x="3048000" y="455613"/>
            <a:ext cx="1524000" cy="3175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20565" name="Straight Arrow Connector 21"/>
          <p:cNvCxnSpPr>
            <a:cxnSpLocks noChangeShapeType="1"/>
            <a:stCxn id="20529" idx="0"/>
          </p:cNvCxnSpPr>
          <p:nvPr/>
        </p:nvCxnSpPr>
        <p:spPr bwMode="auto">
          <a:xfrm rot="16200000" flipV="1">
            <a:off x="2343150" y="3829050"/>
            <a:ext cx="533400" cy="495300"/>
          </a:xfrm>
          <a:prstGeom prst="bentConnector3">
            <a:avLst>
              <a:gd name="adj1" fmla="val 50000"/>
            </a:avLst>
          </a:prstGeom>
          <a:noFill/>
          <a:ln w="50800" algn="ctr">
            <a:solidFill>
              <a:srgbClr val="008000"/>
            </a:solidFill>
            <a:round/>
            <a:headEnd type="triangle" w="med" len="med"/>
            <a:tailEnd/>
          </a:ln>
        </p:spPr>
      </p:cxnSp>
      <p:cxnSp>
        <p:nvCxnSpPr>
          <p:cNvPr id="91" name="Shape 90"/>
          <p:cNvCxnSpPr>
            <a:stCxn id="20483" idx="0"/>
          </p:cNvCxnSpPr>
          <p:nvPr/>
        </p:nvCxnSpPr>
        <p:spPr>
          <a:xfrm rot="5400000" flipH="1" flipV="1">
            <a:off x="1001713" y="1230312"/>
            <a:ext cx="609600" cy="1501775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4278313" y="127000"/>
            <a:ext cx="1044575" cy="639763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676400" y="228600"/>
            <a:ext cx="1976438" cy="254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644900" y="228600"/>
            <a:ext cx="7938" cy="84137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3644900" y="1069975"/>
            <a:ext cx="2633663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6278563" y="1069975"/>
            <a:ext cx="60325" cy="22701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6338888" y="1296988"/>
            <a:ext cx="0" cy="148113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267200" y="2778125"/>
            <a:ext cx="2071688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4267200" y="2778125"/>
            <a:ext cx="0" cy="3063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69" name="Straight Connector 7168"/>
          <p:cNvCxnSpPr/>
          <p:nvPr/>
        </p:nvCxnSpPr>
        <p:spPr>
          <a:xfrm>
            <a:off x="2857500" y="3084513"/>
            <a:ext cx="14097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81" name="Straight Connector 7180"/>
          <p:cNvCxnSpPr/>
          <p:nvPr/>
        </p:nvCxnSpPr>
        <p:spPr>
          <a:xfrm>
            <a:off x="1676400" y="1219200"/>
            <a:ext cx="1181100" cy="186531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83" name="Straight Connector 7182"/>
          <p:cNvCxnSpPr/>
          <p:nvPr/>
        </p:nvCxnSpPr>
        <p:spPr>
          <a:xfrm>
            <a:off x="1676400" y="254000"/>
            <a:ext cx="0" cy="9652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91" name="Straight Connector 7190"/>
          <p:cNvCxnSpPr/>
          <p:nvPr/>
        </p:nvCxnSpPr>
        <p:spPr>
          <a:xfrm>
            <a:off x="5845175" y="68263"/>
            <a:ext cx="1851025" cy="374173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93" name="Straight Connector 7192"/>
          <p:cNvCxnSpPr/>
          <p:nvPr/>
        </p:nvCxnSpPr>
        <p:spPr>
          <a:xfrm flipH="1" flipV="1">
            <a:off x="7696200" y="3810000"/>
            <a:ext cx="1346200" cy="317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96" name="Straight Connector 7195"/>
          <p:cNvCxnSpPr/>
          <p:nvPr/>
        </p:nvCxnSpPr>
        <p:spPr>
          <a:xfrm>
            <a:off x="9042400" y="68263"/>
            <a:ext cx="0" cy="374491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99" name="Straight Connector 7198"/>
          <p:cNvCxnSpPr/>
          <p:nvPr/>
        </p:nvCxnSpPr>
        <p:spPr>
          <a:xfrm>
            <a:off x="5845175" y="68263"/>
            <a:ext cx="3197225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404938" y="2362200"/>
            <a:ext cx="652462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1404938" y="2362200"/>
            <a:ext cx="0" cy="327977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1404938" y="5641975"/>
            <a:ext cx="2041525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446463" y="4119563"/>
            <a:ext cx="0" cy="152241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057400" y="2362200"/>
            <a:ext cx="1389063" cy="174942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644900" y="4651375"/>
            <a:ext cx="53975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9042400" y="4651375"/>
            <a:ext cx="0" cy="21478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7924800" y="6799263"/>
            <a:ext cx="11176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7924800" y="6327775"/>
            <a:ext cx="0" cy="4714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644900" y="6327775"/>
            <a:ext cx="42799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01" name="Straight Connector 7200"/>
          <p:cNvCxnSpPr/>
          <p:nvPr/>
        </p:nvCxnSpPr>
        <p:spPr>
          <a:xfrm>
            <a:off x="3644900" y="4648200"/>
            <a:ext cx="0" cy="167957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14" name="Oval 7213"/>
          <p:cNvSpPr/>
          <p:nvPr/>
        </p:nvSpPr>
        <p:spPr>
          <a:xfrm>
            <a:off x="4179888" y="2787650"/>
            <a:ext cx="1603375" cy="1863725"/>
          </a:xfrm>
          <a:prstGeom prst="ellipse">
            <a:avLst/>
          </a:prstGeom>
          <a:noFill/>
          <a:ln w="28575" cmpd="sng">
            <a:solidFill>
              <a:srgbClr val="00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216" name="Oval 7215"/>
          <p:cNvSpPr/>
          <p:nvPr/>
        </p:nvSpPr>
        <p:spPr>
          <a:xfrm>
            <a:off x="5845175" y="3841750"/>
            <a:ext cx="2917825" cy="695325"/>
          </a:xfrm>
          <a:prstGeom prst="ellipse">
            <a:avLst/>
          </a:prstGeom>
          <a:noFill/>
          <a:ln w="19050" cmpd="sng">
            <a:solidFill>
              <a:schemeClr val="tx1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0595" name="Straight Connector 7221"/>
          <p:cNvCxnSpPr>
            <a:cxnSpLocks noChangeShapeType="1"/>
          </p:cNvCxnSpPr>
          <p:nvPr/>
        </p:nvCxnSpPr>
        <p:spPr bwMode="auto">
          <a:xfrm flipH="1">
            <a:off x="7861300" y="998538"/>
            <a:ext cx="196850" cy="908050"/>
          </a:xfrm>
          <a:prstGeom prst="line">
            <a:avLst/>
          </a:prstGeom>
          <a:noFill/>
          <a:ln w="9525" algn="ctr">
            <a:solidFill>
              <a:srgbClr val="4A7EBB"/>
            </a:solidFill>
            <a:round/>
            <a:headEnd type="arrow" w="med" len="med"/>
            <a:tailEnd type="arrow" w="med" len="med"/>
          </a:ln>
        </p:spPr>
      </p:cxnSp>
      <p:sp>
        <p:nvSpPr>
          <p:cNvPr id="20596" name="TextBox 7227"/>
          <p:cNvSpPr txBox="1">
            <a:spLocks noChangeArrowheads="1"/>
          </p:cNvSpPr>
          <p:nvPr/>
        </p:nvSpPr>
        <p:spPr bwMode="auto">
          <a:xfrm>
            <a:off x="2960688" y="5773738"/>
            <a:ext cx="323850" cy="2540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sz="1000">
                <a:solidFill>
                  <a:srgbClr val="008000"/>
                </a:solidFill>
                <a:latin typeface="Calibri" pitchFamily="34" charset="0"/>
              </a:rPr>
              <a:t>10</a:t>
            </a:r>
          </a:p>
        </p:txBody>
      </p:sp>
      <p:cxnSp>
        <p:nvCxnSpPr>
          <p:cNvPr id="64" name="Straight Connector 63"/>
          <p:cNvCxnSpPr/>
          <p:nvPr/>
        </p:nvCxnSpPr>
        <p:spPr>
          <a:xfrm flipH="1">
            <a:off x="7720013" y="998538"/>
            <a:ext cx="52387" cy="1444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98" name="TextBox 67"/>
          <p:cNvSpPr txBox="1">
            <a:spLocks noChangeArrowheads="1"/>
          </p:cNvSpPr>
          <p:nvPr/>
        </p:nvSpPr>
        <p:spPr bwMode="auto">
          <a:xfrm>
            <a:off x="7162800" y="1743075"/>
            <a:ext cx="295275" cy="223838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sz="800">
                <a:solidFill>
                  <a:srgbClr val="008000"/>
                </a:solidFill>
                <a:latin typeface="Calibri" pitchFamily="34" charset="0"/>
              </a:rPr>
              <a:t>14</a:t>
            </a:r>
          </a:p>
        </p:txBody>
      </p:sp>
      <p:sp>
        <p:nvSpPr>
          <p:cNvPr id="20599" name="TextBox 70"/>
          <p:cNvSpPr txBox="1">
            <a:spLocks noChangeArrowheads="1"/>
          </p:cNvSpPr>
          <p:nvPr/>
        </p:nvSpPr>
        <p:spPr bwMode="auto">
          <a:xfrm>
            <a:off x="4322763" y="1481138"/>
            <a:ext cx="258762" cy="2540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sz="1000">
                <a:solidFill>
                  <a:srgbClr val="008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20600" name="TextBox 71"/>
          <p:cNvSpPr txBox="1">
            <a:spLocks noChangeArrowheads="1"/>
          </p:cNvSpPr>
          <p:nvPr/>
        </p:nvSpPr>
        <p:spPr bwMode="auto">
          <a:xfrm>
            <a:off x="5519738" y="727075"/>
            <a:ext cx="323850" cy="2540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sz="1000">
                <a:solidFill>
                  <a:srgbClr val="0080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20601" name="TextBox 77"/>
          <p:cNvSpPr txBox="1">
            <a:spLocks noChangeArrowheads="1"/>
          </p:cNvSpPr>
          <p:nvPr/>
        </p:nvSpPr>
        <p:spPr bwMode="auto">
          <a:xfrm>
            <a:off x="4640263" y="2362200"/>
            <a:ext cx="388937" cy="2540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000">
                <a:solidFill>
                  <a:srgbClr val="008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20602" name="TextBox 81"/>
          <p:cNvSpPr txBox="1">
            <a:spLocks noChangeArrowheads="1"/>
          </p:cNvSpPr>
          <p:nvPr/>
        </p:nvSpPr>
        <p:spPr bwMode="auto">
          <a:xfrm>
            <a:off x="5762625" y="2060575"/>
            <a:ext cx="258763" cy="2540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sz="1000">
                <a:solidFill>
                  <a:srgbClr val="0080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20603" name="TextBox 83"/>
          <p:cNvSpPr txBox="1">
            <a:spLocks noChangeArrowheads="1"/>
          </p:cNvSpPr>
          <p:nvPr/>
        </p:nvSpPr>
        <p:spPr bwMode="auto">
          <a:xfrm>
            <a:off x="1828800" y="2960688"/>
            <a:ext cx="412750" cy="247650"/>
          </a:xfrm>
          <a:prstGeom prst="rect">
            <a:avLst/>
          </a:prstGeom>
          <a:noFill/>
          <a:ln w="9525" algn="ctr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pPr defTabSz="457200"/>
            <a:r>
              <a:rPr lang="en-US" sz="1000">
                <a:solidFill>
                  <a:srgbClr val="0080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20604" name="TextBox 85"/>
          <p:cNvSpPr txBox="1">
            <a:spLocks noChangeArrowheads="1"/>
          </p:cNvSpPr>
          <p:nvPr/>
        </p:nvSpPr>
        <p:spPr bwMode="auto">
          <a:xfrm flipH="1">
            <a:off x="2433638" y="5011738"/>
            <a:ext cx="217487" cy="2540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000">
                <a:solidFill>
                  <a:srgbClr val="008000"/>
                </a:solidFill>
                <a:latin typeface="Calibri" pitchFamily="34" charset="0"/>
              </a:rPr>
              <a:t>9</a:t>
            </a:r>
          </a:p>
        </p:txBody>
      </p:sp>
      <p:cxnSp>
        <p:nvCxnSpPr>
          <p:cNvPr id="20605" name="Straight Arrow Connector 87"/>
          <p:cNvCxnSpPr>
            <a:cxnSpLocks noChangeShapeType="1"/>
          </p:cNvCxnSpPr>
          <p:nvPr/>
        </p:nvCxnSpPr>
        <p:spPr bwMode="auto">
          <a:xfrm flipH="1" flipV="1">
            <a:off x="3048000" y="685800"/>
            <a:ext cx="398463" cy="685800"/>
          </a:xfrm>
          <a:prstGeom prst="straightConnector1">
            <a:avLst/>
          </a:prstGeom>
          <a:noFill/>
          <a:ln w="12700" algn="ctr">
            <a:solidFill>
              <a:srgbClr val="008000"/>
            </a:solidFill>
            <a:round/>
            <a:headEnd type="triangle" w="med" len="med"/>
            <a:tailEnd/>
          </a:ln>
        </p:spPr>
      </p:cxnSp>
      <p:sp>
        <p:nvSpPr>
          <p:cNvPr id="20606" name="TextBox 88"/>
          <p:cNvSpPr txBox="1">
            <a:spLocks noChangeArrowheads="1"/>
          </p:cNvSpPr>
          <p:nvPr/>
        </p:nvSpPr>
        <p:spPr bwMode="auto">
          <a:xfrm>
            <a:off x="3608388" y="2255838"/>
            <a:ext cx="258762" cy="2540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sz="1000">
                <a:solidFill>
                  <a:srgbClr val="008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20607" name="TextBox 91"/>
          <p:cNvSpPr txBox="1">
            <a:spLocks noChangeArrowheads="1"/>
          </p:cNvSpPr>
          <p:nvPr/>
        </p:nvSpPr>
        <p:spPr bwMode="auto">
          <a:xfrm>
            <a:off x="6035675" y="1395413"/>
            <a:ext cx="271463" cy="284162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sz="1200" b="1">
                <a:solidFill>
                  <a:srgbClr val="008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20608" name="TextBox 94"/>
          <p:cNvSpPr txBox="1">
            <a:spLocks noChangeArrowheads="1"/>
          </p:cNvSpPr>
          <p:nvPr/>
        </p:nvSpPr>
        <p:spPr bwMode="auto">
          <a:xfrm>
            <a:off x="4130675" y="1838325"/>
            <a:ext cx="271463" cy="284163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200" b="1">
                <a:solidFill>
                  <a:srgbClr val="008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0609" name="TextBox 7235"/>
          <p:cNvSpPr txBox="1">
            <a:spLocks noChangeArrowheads="1"/>
          </p:cNvSpPr>
          <p:nvPr/>
        </p:nvSpPr>
        <p:spPr bwMode="auto">
          <a:xfrm>
            <a:off x="2770188" y="2114550"/>
            <a:ext cx="250825" cy="247650"/>
          </a:xfrm>
          <a:prstGeom prst="rect">
            <a:avLst/>
          </a:prstGeom>
          <a:noFill/>
          <a:ln w="9525" algn="ctr">
            <a:solidFill>
              <a:srgbClr val="4A7EBB"/>
            </a:solidFill>
            <a:miter lim="800000"/>
            <a:headEnd/>
            <a:tailEnd/>
          </a:ln>
        </p:spPr>
        <p:txBody>
          <a:bodyPr/>
          <a:lstStyle/>
          <a:p>
            <a:pPr defTabSz="457200"/>
            <a:r>
              <a:rPr lang="en-US" sz="1000">
                <a:solidFill>
                  <a:srgbClr val="008000"/>
                </a:solidFill>
                <a:latin typeface="Calibri" pitchFamily="34" charset="0"/>
              </a:rPr>
              <a:t>5</a:t>
            </a:r>
          </a:p>
        </p:txBody>
      </p:sp>
      <p:cxnSp>
        <p:nvCxnSpPr>
          <p:cNvPr id="101" name="Straight Arrow Connector 100"/>
          <p:cNvCxnSpPr>
            <a:cxnSpLocks noChangeShapeType="1"/>
            <a:stCxn id="20499" idx="1"/>
            <a:endCxn id="20497" idx="3"/>
          </p:cNvCxnSpPr>
          <p:nvPr/>
        </p:nvCxnSpPr>
        <p:spPr bwMode="auto">
          <a:xfrm flipH="1">
            <a:off x="4179888" y="1296988"/>
            <a:ext cx="544512" cy="228600"/>
          </a:xfrm>
          <a:prstGeom prst="straightConnector1">
            <a:avLst/>
          </a:prstGeom>
          <a:noFill/>
          <a:ln w="34925" algn="ctr">
            <a:solidFill>
              <a:srgbClr val="008000"/>
            </a:solidFill>
            <a:round/>
            <a:headEnd type="triangle" w="med" len="med"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20611" name="Straight Arrow Connector 102"/>
          <p:cNvCxnSpPr>
            <a:cxnSpLocks noChangeShapeType="1"/>
            <a:stCxn id="20486" idx="2"/>
          </p:cNvCxnSpPr>
          <p:nvPr/>
        </p:nvCxnSpPr>
        <p:spPr bwMode="auto">
          <a:xfrm>
            <a:off x="1728788" y="2822575"/>
            <a:ext cx="252412" cy="682625"/>
          </a:xfrm>
          <a:prstGeom prst="straightConnector1">
            <a:avLst/>
          </a:prstGeom>
          <a:noFill/>
          <a:ln w="22225" algn="ctr">
            <a:solidFill>
              <a:srgbClr val="008000"/>
            </a:solidFill>
            <a:round/>
            <a:headEnd/>
            <a:tailEnd type="triangle" w="med" len="med"/>
          </a:ln>
        </p:spPr>
      </p:cxnSp>
      <p:sp>
        <p:nvSpPr>
          <p:cNvPr id="20612" name="TextBox 103"/>
          <p:cNvSpPr txBox="1">
            <a:spLocks noChangeArrowheads="1"/>
          </p:cNvSpPr>
          <p:nvPr/>
        </p:nvSpPr>
        <p:spPr bwMode="auto">
          <a:xfrm>
            <a:off x="2541588" y="3762375"/>
            <a:ext cx="271462" cy="284163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sz="1200" b="1">
                <a:solidFill>
                  <a:srgbClr val="008000"/>
                </a:solidFill>
                <a:latin typeface="Calibri" pitchFamily="34" charset="0"/>
              </a:rPr>
              <a:t>3</a:t>
            </a:r>
          </a:p>
        </p:txBody>
      </p:sp>
      <p:cxnSp>
        <p:nvCxnSpPr>
          <p:cNvPr id="20613" name="Straight Arrow Connector 105"/>
          <p:cNvCxnSpPr>
            <a:cxnSpLocks noChangeShapeType="1"/>
            <a:stCxn id="20488" idx="0"/>
            <a:endCxn id="20487" idx="2"/>
          </p:cNvCxnSpPr>
          <p:nvPr/>
        </p:nvCxnSpPr>
        <p:spPr bwMode="auto">
          <a:xfrm flipV="1">
            <a:off x="1979613" y="3813175"/>
            <a:ext cx="169862" cy="1444625"/>
          </a:xfrm>
          <a:prstGeom prst="straightConnector1">
            <a:avLst/>
          </a:prstGeom>
          <a:noFill/>
          <a:ln w="15875" algn="ctr">
            <a:solidFill>
              <a:srgbClr val="008000"/>
            </a:solidFill>
            <a:round/>
            <a:headEnd type="triangle" w="med" len="med"/>
            <a:tailEnd/>
          </a:ln>
        </p:spPr>
      </p:cxnSp>
      <p:sp>
        <p:nvSpPr>
          <p:cNvPr id="20614" name="TextBox 106"/>
          <p:cNvSpPr txBox="1">
            <a:spLocks noChangeArrowheads="1"/>
          </p:cNvSpPr>
          <p:nvPr/>
        </p:nvSpPr>
        <p:spPr bwMode="auto">
          <a:xfrm>
            <a:off x="2470150" y="3251200"/>
            <a:ext cx="258763" cy="2540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sz="1000">
                <a:solidFill>
                  <a:srgbClr val="0080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17552" name="Line 144"/>
          <p:cNvSpPr>
            <a:spLocks noChangeShapeType="1"/>
          </p:cNvSpPr>
          <p:nvPr/>
        </p:nvSpPr>
        <p:spPr bwMode="auto">
          <a:xfrm>
            <a:off x="4006850" y="1676400"/>
            <a:ext cx="717550" cy="244316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616" name="TextBox 67"/>
          <p:cNvSpPr txBox="1">
            <a:spLocks noChangeArrowheads="1"/>
          </p:cNvSpPr>
          <p:nvPr/>
        </p:nvSpPr>
        <p:spPr bwMode="auto">
          <a:xfrm>
            <a:off x="8458200" y="1854200"/>
            <a:ext cx="295275" cy="223838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sz="800">
                <a:solidFill>
                  <a:srgbClr val="008000"/>
                </a:solidFill>
                <a:latin typeface="Calibri" pitchFamily="34" charset="0"/>
              </a:rPr>
              <a:t>15</a:t>
            </a:r>
          </a:p>
        </p:txBody>
      </p:sp>
      <p:sp>
        <p:nvSpPr>
          <p:cNvPr id="20617" name="TextBox 67"/>
          <p:cNvSpPr txBox="1">
            <a:spLocks noChangeArrowheads="1"/>
          </p:cNvSpPr>
          <p:nvPr/>
        </p:nvSpPr>
        <p:spPr bwMode="auto">
          <a:xfrm>
            <a:off x="5762625" y="4311650"/>
            <a:ext cx="295275" cy="223838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sz="800">
                <a:solidFill>
                  <a:srgbClr val="008000"/>
                </a:solidFill>
                <a:latin typeface="Calibri" pitchFamily="34" charset="0"/>
              </a:rPr>
              <a:t>16</a:t>
            </a:r>
          </a:p>
        </p:txBody>
      </p:sp>
      <p:sp>
        <p:nvSpPr>
          <p:cNvPr id="20618" name="TextBox 67"/>
          <p:cNvSpPr txBox="1">
            <a:spLocks noChangeArrowheads="1"/>
          </p:cNvSpPr>
          <p:nvPr/>
        </p:nvSpPr>
        <p:spPr bwMode="auto">
          <a:xfrm>
            <a:off x="1698625" y="4240213"/>
            <a:ext cx="295275" cy="223837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sz="800">
                <a:solidFill>
                  <a:srgbClr val="008000"/>
                </a:solidFill>
                <a:latin typeface="Calibri" pitchFamily="34" charset="0"/>
              </a:rPr>
              <a:t>17</a:t>
            </a:r>
          </a:p>
        </p:txBody>
      </p:sp>
      <p:sp>
        <p:nvSpPr>
          <p:cNvPr id="20619" name="TextBox 67"/>
          <p:cNvSpPr txBox="1">
            <a:spLocks noChangeArrowheads="1"/>
          </p:cNvSpPr>
          <p:nvPr/>
        </p:nvSpPr>
        <p:spPr bwMode="auto">
          <a:xfrm>
            <a:off x="6791325" y="3195638"/>
            <a:ext cx="295275" cy="223837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sz="800">
                <a:solidFill>
                  <a:srgbClr val="008000"/>
                </a:solidFill>
                <a:latin typeface="Calibri" pitchFamily="34" charset="0"/>
              </a:rPr>
              <a:t>18</a:t>
            </a:r>
          </a:p>
        </p:txBody>
      </p:sp>
      <p:sp>
        <p:nvSpPr>
          <p:cNvPr id="20620" name="TextBox 67"/>
          <p:cNvSpPr txBox="1">
            <a:spLocks noChangeArrowheads="1"/>
          </p:cNvSpPr>
          <p:nvPr/>
        </p:nvSpPr>
        <p:spPr bwMode="auto">
          <a:xfrm>
            <a:off x="3151188" y="688975"/>
            <a:ext cx="295275" cy="223838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sz="800">
                <a:solidFill>
                  <a:srgbClr val="008000"/>
                </a:solidFill>
                <a:latin typeface="Calibri" pitchFamily="34" charset="0"/>
              </a:rPr>
              <a:t>19</a:t>
            </a:r>
          </a:p>
        </p:txBody>
      </p:sp>
      <p:sp>
        <p:nvSpPr>
          <p:cNvPr id="20621" name="TextBox 67"/>
          <p:cNvSpPr txBox="1">
            <a:spLocks noChangeArrowheads="1"/>
          </p:cNvSpPr>
          <p:nvPr/>
        </p:nvSpPr>
        <p:spPr bwMode="auto">
          <a:xfrm>
            <a:off x="3890963" y="649288"/>
            <a:ext cx="295275" cy="223837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sz="800">
                <a:solidFill>
                  <a:srgbClr val="008000"/>
                </a:solidFill>
                <a:latin typeface="Calibri" pitchFamily="34" charset="0"/>
              </a:rPr>
              <a:t>20</a:t>
            </a:r>
          </a:p>
        </p:txBody>
      </p:sp>
      <p:sp>
        <p:nvSpPr>
          <p:cNvPr id="20622" name="Text Box 151"/>
          <p:cNvSpPr txBox="1">
            <a:spLocks noChangeArrowheads="1"/>
          </p:cNvSpPr>
          <p:nvPr/>
        </p:nvSpPr>
        <p:spPr bwMode="auto">
          <a:xfrm>
            <a:off x="188913" y="3754438"/>
            <a:ext cx="914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>
              <a:spcBef>
                <a:spcPct val="50000"/>
              </a:spcBef>
            </a:pPr>
            <a:r>
              <a:rPr lang="en-US" sz="2400" b="1">
                <a:latin typeface="Calibri" pitchFamily="34" charset="0"/>
              </a:rPr>
              <a:t>LowCO2F2S2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78FB7E-87E5-415E-AC3E-9BD8E35DCC30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OL75 Top 20 Default (RHC Old)</a:t>
            </a:r>
          </a:p>
        </p:txBody>
      </p:sp>
      <p:pic>
        <p:nvPicPr>
          <p:cNvPr id="22531" name="Picture 560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95400" y="1295400"/>
            <a:ext cx="6477000" cy="519588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612D27-A154-4984-AD5C-B8D7033F27B8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OL25 Top 20 Default (RHC Old)</a:t>
            </a:r>
          </a:p>
        </p:txBody>
      </p:sp>
      <p:pic>
        <p:nvPicPr>
          <p:cNvPr id="23555" name="Picture 559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95400" y="1447800"/>
            <a:ext cx="6477000" cy="519747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Shadow Prices</a:t>
            </a:r>
          </a:p>
        </p:txBody>
      </p:sp>
      <p:pic>
        <p:nvPicPr>
          <p:cNvPr id="24578" name="Picture 10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105400" y="1447800"/>
            <a:ext cx="3773488" cy="5181600"/>
          </a:xfrm>
        </p:spPr>
      </p:pic>
      <p:pic>
        <p:nvPicPr>
          <p:cNvPr id="24579" name="Picture 19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447800"/>
            <a:ext cx="3786188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RHC Old Curve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1276</Words>
  <Application>Microsoft Office PowerPoint</Application>
  <PresentationFormat>On-screen Show (4:3)</PresentationFormat>
  <Paragraphs>542</Paragraphs>
  <Slides>31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Calibri</vt:lpstr>
      <vt:lpstr>Arial</vt:lpstr>
      <vt:lpstr>Office Theme</vt:lpstr>
      <vt:lpstr>Transfer Limit Hardening (TLH) Methodology</vt:lpstr>
      <vt:lpstr>TLH Methodology Options</vt:lpstr>
      <vt:lpstr>Slide 3</vt:lpstr>
      <vt:lpstr>Slide 4</vt:lpstr>
      <vt:lpstr>Slide 5</vt:lpstr>
      <vt:lpstr>OL75 Top 20 Default (RHC Old)</vt:lpstr>
      <vt:lpstr>OL25 Top 20 Default (RHC Old)</vt:lpstr>
      <vt:lpstr>Shadow Prices</vt:lpstr>
      <vt:lpstr>RHC Old Curve</vt:lpstr>
      <vt:lpstr>RHC New Curve</vt:lpstr>
      <vt:lpstr>RHC New Revisions</vt:lpstr>
      <vt:lpstr>Future 2 Top 10</vt:lpstr>
      <vt:lpstr>OL75 Top 20 Default (RHC New)</vt:lpstr>
      <vt:lpstr>OL25 Top 20 Default (RHC New)</vt:lpstr>
      <vt:lpstr>TLH Transfer Limit Decision Item 1</vt:lpstr>
      <vt:lpstr>Option 1: Average (Using RHC New)</vt:lpstr>
      <vt:lpstr>Option 1: Average</vt:lpstr>
      <vt:lpstr>Option 2: Average (Using RHC Old)</vt:lpstr>
      <vt:lpstr>Option 2: RHC Old</vt:lpstr>
      <vt:lpstr>Option 3? Relaxed Constraints</vt:lpstr>
      <vt:lpstr>OL75 Options</vt:lpstr>
      <vt:lpstr>OL25 Options</vt:lpstr>
      <vt:lpstr>Anomalies Option A</vt:lpstr>
      <vt:lpstr>Anomalies Option B</vt:lpstr>
      <vt:lpstr>OL75 Anomaly Adjustment</vt:lpstr>
      <vt:lpstr>OL25 Anomaly Adjustment</vt:lpstr>
      <vt:lpstr>TLH Transfer Limit Decision Item 2</vt:lpstr>
      <vt:lpstr>Production Cost Savings</vt:lpstr>
      <vt:lpstr>Comparison of Production Cost Savings</vt:lpstr>
      <vt:lpstr>Option 1: OL75</vt:lpstr>
      <vt:lpstr>Option 2: OL25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Transfer Limit Hardening (TLH) Methodology</dc:title>
  <dc:creator>Tyler Ruthven</dc:creator>
  <cp:lastModifiedBy>J Tyler Ruthven</cp:lastModifiedBy>
  <cp:revision>20</cp:revision>
  <dcterms:created xsi:type="dcterms:W3CDTF">2011-06-01T02:30:54Z</dcterms:created>
  <dcterms:modified xsi:type="dcterms:W3CDTF">2011-06-01T18:16:11Z</dcterms:modified>
</cp:coreProperties>
</file>