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75" r:id="rId3"/>
    <p:sldId id="256" r:id="rId4"/>
    <p:sldId id="268" r:id="rId5"/>
    <p:sldId id="257" r:id="rId6"/>
    <p:sldId id="269" r:id="rId7"/>
    <p:sldId id="258" r:id="rId8"/>
    <p:sldId id="270" r:id="rId9"/>
    <p:sldId id="259" r:id="rId10"/>
    <p:sldId id="271" r:id="rId11"/>
    <p:sldId id="260" r:id="rId12"/>
    <p:sldId id="264" r:id="rId13"/>
    <p:sldId id="261" r:id="rId14"/>
    <p:sldId id="263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5338B7-ED3C-4A99-A08D-318C36D437AF}" type="datetimeFigureOut">
              <a:rPr lang="en-US"/>
              <a:pPr/>
              <a:t>05/31/2011</a:t>
            </a:fld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3D8EFE-7938-4787-92E9-BA14443FE4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en-US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457200">
              <a:defRPr/>
            </a:pPr>
            <a:fld id="{888216EE-144A-48A4-9101-62A250BB1C2B}" type="slidenum">
              <a:rPr lang="en-US" sz="1200">
                <a:latin typeface="+mn-lt"/>
              </a:rPr>
              <a:pPr algn="r" defTabSz="457200">
                <a:defRPr/>
              </a:pPr>
              <a:t>15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8F47BB87-C7A9-4DAD-8FA6-EF77DF0A23B7}" type="slidenum">
              <a:rPr lang="en-US" sz="1200">
                <a:latin typeface="Calibri" pitchFamily="34" charset="0"/>
              </a:rPr>
              <a:pPr algn="r" defTabSz="457200"/>
              <a:t>16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72B639AE-763F-4CA4-B911-CDFDDD4E2EBC}" type="slidenum">
              <a:rPr lang="en-US" sz="1200">
                <a:latin typeface="Calibri" pitchFamily="34" charset="0"/>
              </a:rPr>
              <a:pPr algn="r" defTabSz="457200"/>
              <a:t>17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B8AC6-D139-4DC8-B6EF-92FE51F489E6}" type="datetime1">
              <a:rPr lang="en-US"/>
              <a:pPr/>
              <a:t>05/31/2011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C2A4C-4EB3-4B8D-A80A-97A1D3A49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3EDC2-190E-4A68-89C4-F7FC1A59BE44}" type="datetime1">
              <a:rPr lang="en-US"/>
              <a:pPr/>
              <a:t>05/31/2011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A2A0-541F-48D2-9AF4-F75A8A198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38D85-4F18-44D0-B19D-76E91536FE72}" type="datetime1">
              <a:rPr lang="en-US"/>
              <a:pPr/>
              <a:t>05/31/2011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A5C6A-3383-47DE-BB14-A0E78C2B0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36D09-FD71-4000-B394-F640CBB9FBE7}" type="datetime1">
              <a:rPr lang="en-US"/>
              <a:pPr/>
              <a:t>05/31/2011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7C2B1-F444-4B88-A0DF-5517CC01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DF44C-8068-4F27-8E92-3A4AE9057E74}" type="datetime1">
              <a:rPr lang="en-US"/>
              <a:pPr/>
              <a:t>05/31/2011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A6E3-6311-4887-BD31-8815FAB2F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4BEDD-4B90-4450-9187-5E9A0F019EDA}" type="datetime1">
              <a:rPr lang="en-US"/>
              <a:pPr/>
              <a:t>05/31/2011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37817-89F4-484B-87DE-C1A189BAE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2CF7C-DA62-4BE6-A97E-EF5DD716300B}" type="datetime1">
              <a:rPr lang="en-US"/>
              <a:pPr/>
              <a:t>05/31/2011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DC4A6-0430-42F0-A910-5BD5FFB6C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191D0-D004-4B13-B143-7230AF0C3101}" type="datetime1">
              <a:rPr lang="en-US"/>
              <a:pPr/>
              <a:t>05/31/2011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2DFC9-C57F-408E-BCD3-4716F31F8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ACB9E-198F-4956-9A97-B075784E1D74}" type="datetime1">
              <a:rPr lang="en-US"/>
              <a:pPr/>
              <a:t>05/31/2011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DADD6-A2E8-42D1-BE09-0AFC768B6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009A0-8B96-4FFE-85F7-2FBBEE839FA5}" type="datetime1">
              <a:rPr lang="en-US"/>
              <a:pPr/>
              <a:t>05/31/2011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D4BB0-8AC6-45A6-960F-C5FEB2C01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70A52-E18D-4EB3-B38A-1DD170C4F0CB}" type="datetime1">
              <a:rPr lang="en-US"/>
              <a:pPr/>
              <a:t>05/31/2011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24121-E233-4E19-B863-3E6B723C1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D29031D-CBCB-4CC7-883F-536EF2DDF2BD}" type="datetime1">
              <a:rPr lang="en-US"/>
              <a:pPr/>
              <a:t>05/31/2011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D5453F-B99C-4630-9947-FCFF3FDA6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29E0BC0-3729-4493-A390-F9C2F13994C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RHC Revision (OL75)</a:t>
            </a:r>
          </a:p>
        </p:txBody>
      </p:sp>
      <p:sp>
        <p:nvSpPr>
          <p:cNvPr id="17410" name="Rectangle 238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1630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Max/Min Desired Capacity Factors Installed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Linear Curve based on relative shadow price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CF=(x-Shadow Price)/x; x=75% of the max shadow price</a:t>
            </a:r>
          </a:p>
        </p:txBody>
      </p:sp>
      <p:pic>
        <p:nvPicPr>
          <p:cNvPr id="17644" name="Picture 2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586104E-03BD-468C-8524-8AF4A1667B7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OL25 Top 20 Default (RHC New)</a:t>
            </a:r>
          </a:p>
        </p:txBody>
      </p:sp>
      <p:pic>
        <p:nvPicPr>
          <p:cNvPr id="29976" name="Picture 2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55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DA0951B-8F3C-4157-A0EF-09564033864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OL75 Value Added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421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1813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NPV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2040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($5.10)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(6)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(2)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($0.23)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MAPP_US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MISO_IN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$2.38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MISO_MI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($4.32)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(2)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MISO_MO-IL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($4.64)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(4)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MISO_W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$7.40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7 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MISO_WUMS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(3)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$1.56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NEISO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$0.57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NonRTO_Midwest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($0.05)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NYISO_A-F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$0.55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NYISO_G-I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($0.80)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NYISO_J-K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($0.62)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PJM_E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($0.46)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PJM_ROM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($0.44)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PJM_ROR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($11.39)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(10)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(12)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(11)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($2.75)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SPP_N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$8.87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5 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SPP_S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($1.75)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(2)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($0.04)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VACAR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($3.22)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(7)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IESO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MAPP_CA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HQ/Maritimes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2 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ERCOT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($0.22)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($0.23)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</a:tr>
              <a:tr h="18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($12.96)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(6)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(16)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(22)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D254260-65B7-4CF1-A33C-3359ECD8112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2529" name="Rectangle 70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OL75</a:t>
            </a:r>
          </a:p>
        </p:txBody>
      </p:sp>
      <p:graphicFrame>
        <p:nvGraphicFramePr>
          <p:cNvPr id="22209" name="Group 705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7543800" cy="5105400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  <a:gridCol w="1257300"/>
                <a:gridCol w="1257300"/>
                <a:gridCol w="1257300"/>
                <a:gridCol w="1257300"/>
              </a:tblGrid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OL75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 Years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Net Flows (GWH)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2030 Cum New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2030 Cum Wind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2030 Coal Ret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($29.87)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-56,389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6,976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8,308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FRCC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($1.08)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-218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32,097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8,208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MAPP_US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$0.60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3,668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6,556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5,741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2,961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MISO_IN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$15.56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86,800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59,547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42,179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11,119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MISO_MI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($24.23)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-63,122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2,600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10,789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MISO_MO-IL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($26.42)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-37,078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15,979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13,685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13,322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MISO_W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$41.31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97,948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62,337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62,170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13,133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MISO_WUMS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$2.77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6,167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15,975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7,798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6,392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$9.67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35,981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16,977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16,673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3,196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NEISO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$3.05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7,126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8,799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5,280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2,570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NonRTO_Midwest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($0.29)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-11,844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6,115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8,435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NYISO_A-F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$3.24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35,819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14,244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13,362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2,252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NYISO_G-I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($3.94)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2,830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NYISO_J-K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($3.32)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-53,242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1,283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PJM_E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($2.43)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-47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7,173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1,150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3,372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PJM_ROM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($2.02)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-71,189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6,222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1,230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16,376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PJM_ROR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($63.28)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-71,621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44,160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15,685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53,452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SOCO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($16.92)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-50,301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16,927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23,277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SPP_N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$52.01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131,130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60,137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58,892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7,879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SPP_S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($9.92)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-14,820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43,287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41,058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13,122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TVA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($0.17)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-9,097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11,290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15,156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VACAR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($15.94)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-15,893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28,633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3,500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18,972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IESO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$0.54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29,180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5,146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2,106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6,416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MAPP_CA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$1.53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16,640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4,953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1,746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ED7305A-8845-4C26-B5C0-59EFEAE5978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OL25 Value Added</a:t>
            </a:r>
          </a:p>
        </p:txBody>
      </p:sp>
      <p:graphicFrame>
        <p:nvGraphicFramePr>
          <p:cNvPr id="20755" name="Group 275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153400" cy="5137150"/>
        </p:xfrm>
        <a:graphic>
          <a:graphicData uri="http://schemas.openxmlformats.org/drawingml/2006/table">
            <a:tbl>
              <a:tblPr/>
              <a:tblGrid>
                <a:gridCol w="1066800"/>
                <a:gridCol w="971550"/>
                <a:gridCol w="1019175"/>
                <a:gridCol w="1019175"/>
                <a:gridCol w="1019175"/>
                <a:gridCol w="1019175"/>
                <a:gridCol w="1019175"/>
                <a:gridCol w="101917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Column1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NPV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2025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2030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2035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2040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($8.45)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(2)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(5)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(4)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(7)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(5)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FRCC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($0.76)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MAPP_US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$0.66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1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1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MISO_IN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($20.81)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(7)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(8)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(14)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(14)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(11)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MISO_MI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($7.82)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(2)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(3)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(4)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(3)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(4)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(5)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MISO_MO-IL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($7.03)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(3)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(5)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(5)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(5)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MISO_W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$24.02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17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18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18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19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MISO_WUMS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$15.65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3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10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7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8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4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$5.28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3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3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3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2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NEISO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$0.63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1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1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NonRTO_Midwest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($0.31)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NYISO_A-F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$0.19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NYISO_G-I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($1.21)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(2)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NYISO_J-K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($1.08)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PJM_E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($0.91)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PJM_ROM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($1.49)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1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(4)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(2)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PJM_ROR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($18.52)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(8)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(15)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(14)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(15)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SOCO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($4.20)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(4)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(6)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SPP_N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$10.61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2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8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8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6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4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SPP_S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($0.94)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(4)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TVA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$0.23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1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1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VACAR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($5.42)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(3)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(2)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(5)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(7)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IESO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$0.75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2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MAPP_CA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$0.25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HQ/Maritimes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$1.78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-  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-  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1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3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3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ERCOT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($0.31)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WEST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($0.19)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($19.37)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(3)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(12)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(21)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(31)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C5F9BC7-ABFD-4C9C-A0DF-1E8C354C17A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OL25</a:t>
            </a:r>
          </a:p>
        </p:txBody>
      </p:sp>
      <p:graphicFrame>
        <p:nvGraphicFramePr>
          <p:cNvPr id="22964" name="Group 436"/>
          <p:cNvGraphicFramePr>
            <a:graphicFrameLocks noGrp="1"/>
          </p:cNvGraphicFramePr>
          <p:nvPr>
            <p:ph idx="1"/>
          </p:nvPr>
        </p:nvGraphicFramePr>
        <p:xfrm>
          <a:off x="1371600" y="1447800"/>
          <a:ext cx="5778500" cy="4870450"/>
        </p:xfrm>
        <a:graphic>
          <a:graphicData uri="http://schemas.openxmlformats.org/drawingml/2006/table">
            <a:tbl>
              <a:tblPr/>
              <a:tblGrid>
                <a:gridCol w="1155700"/>
                <a:gridCol w="1155700"/>
                <a:gridCol w="1155700"/>
                <a:gridCol w="1155700"/>
                <a:gridCol w="1155700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OL25 All Years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2030 Cum New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2030 Cum Wind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2030 Coal Ret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($49.01)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5,299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8,308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FRCC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($4.27)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30,625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9,460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MAPP_US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$3.82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8,410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7,770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3,094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MISO_IN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($119.95)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2,527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11,112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MISO_MI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($41.88)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2,288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2,127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10,790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MISO_MO-IL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($39.77)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8,194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5,900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13,323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MISO_W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$136.81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110,754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110,587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13,133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MISO_WUMS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$89.84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26,803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6,392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$32.79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27,110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26,806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3,196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NEISO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$3.26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8,795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5,280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2,570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NonRTO_Midwest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($1.70)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6,599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8,903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NYISO_A-F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$1.03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9,680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8,799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2,252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NYISO_G-I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($6.08)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NYISO_J-K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($5.87)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1,282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PJM_E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($5.18)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7,173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1,150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3,372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PJM_ROM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($7.85)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7,352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1,230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15,732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PJM_ROR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($104.49)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32,807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8,517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52,113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SOCO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($25.70)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14,305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23,354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SPP_N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$63.30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67,727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66,900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7,881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SPP_S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($4.47)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46,273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44,311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13,138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TVA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$1.18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11,284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15,157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VACAR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($29.19)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28,430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3,500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18,972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IESO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$3.28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5,396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2,106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6,416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MAPP_CA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$1.46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4,953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1,746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($101.93)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54FFE5-F5C8-4D71-AB20-EB4BA4F9C6F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304800" y="762000"/>
            <a:ext cx="682625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NWPP</a:t>
            </a:r>
          </a:p>
        </p:txBody>
      </p: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228600" y="2286000"/>
            <a:ext cx="65405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RMPA</a:t>
            </a:r>
          </a:p>
        </p:txBody>
      </p:sp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2057400" y="1371600"/>
            <a:ext cx="91440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MAPP US</a:t>
            </a:r>
          </a:p>
        </p:txBody>
      </p:sp>
      <p:sp>
        <p:nvSpPr>
          <p:cNvPr id="30725" name="TextBox 9"/>
          <p:cNvSpPr txBox="1">
            <a:spLocks noChangeArrowheads="1"/>
          </p:cNvSpPr>
          <p:nvPr/>
        </p:nvSpPr>
        <p:spPr bwMode="auto">
          <a:xfrm>
            <a:off x="2133600" y="381000"/>
            <a:ext cx="917575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MAPP CA</a:t>
            </a:r>
          </a:p>
        </p:txBody>
      </p:sp>
      <p:sp>
        <p:nvSpPr>
          <p:cNvPr id="30726" name="TextBox 10"/>
          <p:cNvSpPr txBox="1">
            <a:spLocks noChangeArrowheads="1"/>
          </p:cNvSpPr>
          <p:nvPr/>
        </p:nvSpPr>
        <p:spPr bwMode="auto">
          <a:xfrm>
            <a:off x="1524000" y="2514600"/>
            <a:ext cx="409575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NE</a:t>
            </a:r>
          </a:p>
        </p:txBody>
      </p: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828800" y="3505200"/>
            <a:ext cx="64135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SPP N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1676400" y="5257800"/>
            <a:ext cx="606425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SPP S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228600" y="5334000"/>
            <a:ext cx="1077913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AZ NM SNV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1143000" y="6019800"/>
            <a:ext cx="703263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ERCOT</a:t>
            </a:r>
          </a:p>
        </p:txBody>
      </p:sp>
      <p:cxnSp>
        <p:nvCxnSpPr>
          <p:cNvPr id="18" name="Straight Arrow Connector 17"/>
          <p:cNvCxnSpPr>
            <a:stCxn id="30728" idx="2"/>
            <a:endCxn id="30730" idx="0"/>
          </p:cNvCxnSpPr>
          <p:nvPr/>
        </p:nvCxnSpPr>
        <p:spPr>
          <a:xfrm rot="5400000">
            <a:off x="1510506" y="5550694"/>
            <a:ext cx="454025" cy="4841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0729" idx="3"/>
            <a:endCxn id="30728" idx="1"/>
          </p:cNvCxnSpPr>
          <p:nvPr/>
        </p:nvCxnSpPr>
        <p:spPr>
          <a:xfrm flipV="1">
            <a:off x="1306513" y="5411788"/>
            <a:ext cx="369887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0728" idx="0"/>
            <a:endCxn id="30727" idx="2"/>
          </p:cNvCxnSpPr>
          <p:nvPr/>
        </p:nvCxnSpPr>
        <p:spPr>
          <a:xfrm rot="5400000" flipH="1" flipV="1">
            <a:off x="1342231" y="4450557"/>
            <a:ext cx="1444625" cy="169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0726" idx="2"/>
          </p:cNvCxnSpPr>
          <p:nvPr/>
        </p:nvCxnSpPr>
        <p:spPr>
          <a:xfrm rot="16200000" flipH="1">
            <a:off x="1513681" y="3037682"/>
            <a:ext cx="682625" cy="2524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stCxn id="30723" idx="3"/>
            <a:endCxn id="30726" idx="1"/>
          </p:cNvCxnSpPr>
          <p:nvPr/>
        </p:nvCxnSpPr>
        <p:spPr>
          <a:xfrm>
            <a:off x="882650" y="2439988"/>
            <a:ext cx="641350" cy="2286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>
            <a:stCxn id="30722" idx="2"/>
            <a:endCxn id="30724" idx="1"/>
          </p:cNvCxnSpPr>
          <p:nvPr/>
        </p:nvCxnSpPr>
        <p:spPr>
          <a:xfrm rot="16200000" flipH="1">
            <a:off x="1123950" y="592138"/>
            <a:ext cx="455613" cy="1411287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7" name="TextBox 32"/>
          <p:cNvSpPr txBox="1">
            <a:spLocks noChangeArrowheads="1"/>
          </p:cNvSpPr>
          <p:nvPr/>
        </p:nvSpPr>
        <p:spPr bwMode="auto">
          <a:xfrm>
            <a:off x="3352800" y="1371600"/>
            <a:ext cx="827088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MISO W</a:t>
            </a:r>
          </a:p>
        </p:txBody>
      </p:sp>
      <p:sp>
        <p:nvSpPr>
          <p:cNvPr id="30738" name="TextBox 33"/>
          <p:cNvSpPr txBox="1">
            <a:spLocks noChangeArrowheads="1"/>
          </p:cNvSpPr>
          <p:nvPr/>
        </p:nvSpPr>
        <p:spPr bwMode="auto">
          <a:xfrm>
            <a:off x="2971800" y="2667000"/>
            <a:ext cx="106680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MISO MO IL</a:t>
            </a:r>
          </a:p>
        </p:txBody>
      </p:sp>
      <p:sp>
        <p:nvSpPr>
          <p:cNvPr id="30739" name="TextBox 34"/>
          <p:cNvSpPr txBox="1">
            <a:spLocks noChangeArrowheads="1"/>
          </p:cNvSpPr>
          <p:nvPr/>
        </p:nvSpPr>
        <p:spPr bwMode="auto">
          <a:xfrm>
            <a:off x="4724400" y="1143000"/>
            <a:ext cx="1198563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MISO WUMS</a:t>
            </a:r>
          </a:p>
        </p:txBody>
      </p:sp>
      <p:sp>
        <p:nvSpPr>
          <p:cNvPr id="30740" name="TextBox 35"/>
          <p:cNvSpPr txBox="1">
            <a:spLocks noChangeArrowheads="1"/>
          </p:cNvSpPr>
          <p:nvPr/>
        </p:nvSpPr>
        <p:spPr bwMode="auto">
          <a:xfrm>
            <a:off x="5410200" y="1752600"/>
            <a:ext cx="868363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MISO MI</a:t>
            </a:r>
          </a:p>
        </p:txBody>
      </p:sp>
      <p:sp>
        <p:nvSpPr>
          <p:cNvPr id="30741" name="TextBox 36"/>
          <p:cNvSpPr txBox="1">
            <a:spLocks noChangeArrowheads="1"/>
          </p:cNvSpPr>
          <p:nvPr/>
        </p:nvSpPr>
        <p:spPr bwMode="auto">
          <a:xfrm>
            <a:off x="5105400" y="2362200"/>
            <a:ext cx="827088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MISO IN</a:t>
            </a:r>
          </a:p>
        </p:txBody>
      </p:sp>
      <p:cxnSp>
        <p:nvCxnSpPr>
          <p:cNvPr id="43" name="Shape 42"/>
          <p:cNvCxnSpPr>
            <a:stCxn id="30724" idx="0"/>
            <a:endCxn id="30725" idx="1"/>
          </p:cNvCxnSpPr>
          <p:nvPr/>
        </p:nvCxnSpPr>
        <p:spPr>
          <a:xfrm rot="16200000" flipV="1">
            <a:off x="1905794" y="762794"/>
            <a:ext cx="836612" cy="381000"/>
          </a:xfrm>
          <a:prstGeom prst="bentConnector4">
            <a:avLst>
              <a:gd name="adj1" fmla="val 40804"/>
              <a:gd name="adj2" fmla="val 180037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/>
          <p:nvPr/>
        </p:nvCxnSpPr>
        <p:spPr>
          <a:xfrm rot="16200000" flipV="1">
            <a:off x="2857500" y="723900"/>
            <a:ext cx="685800" cy="6096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0724" idx="3"/>
            <a:endCxn id="30737" idx="1"/>
          </p:cNvCxnSpPr>
          <p:nvPr/>
        </p:nvCxnSpPr>
        <p:spPr>
          <a:xfrm flipV="1">
            <a:off x="2971800" y="1525588"/>
            <a:ext cx="381000" cy="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0723" idx="2"/>
            <a:endCxn id="30727" idx="1"/>
          </p:cNvCxnSpPr>
          <p:nvPr/>
        </p:nvCxnSpPr>
        <p:spPr>
          <a:xfrm rot="16200000" flipH="1">
            <a:off x="659606" y="2489994"/>
            <a:ext cx="1065213" cy="127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0724" idx="2"/>
            <a:endCxn id="30726" idx="0"/>
          </p:cNvCxnSpPr>
          <p:nvPr/>
        </p:nvCxnSpPr>
        <p:spPr>
          <a:xfrm rot="5400000">
            <a:off x="1704181" y="1704182"/>
            <a:ext cx="835025" cy="7858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7" name="TextBox 62"/>
          <p:cNvSpPr txBox="1">
            <a:spLocks noChangeArrowheads="1"/>
          </p:cNvSpPr>
          <p:nvPr/>
        </p:nvSpPr>
        <p:spPr bwMode="auto">
          <a:xfrm>
            <a:off x="4572000" y="304800"/>
            <a:ext cx="415925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OH</a:t>
            </a:r>
          </a:p>
        </p:txBody>
      </p:sp>
      <p:cxnSp>
        <p:nvCxnSpPr>
          <p:cNvPr id="65" name="Straight Arrow Connector 64"/>
          <p:cNvCxnSpPr>
            <a:stCxn id="30737" idx="0"/>
            <a:endCxn id="30747" idx="1"/>
          </p:cNvCxnSpPr>
          <p:nvPr/>
        </p:nvCxnSpPr>
        <p:spPr>
          <a:xfrm rot="5400000" flipH="1" flipV="1">
            <a:off x="3713163" y="512763"/>
            <a:ext cx="912812" cy="804862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9" name="TextBox 78"/>
          <p:cNvSpPr txBox="1">
            <a:spLocks noChangeArrowheads="1"/>
          </p:cNvSpPr>
          <p:nvPr/>
        </p:nvSpPr>
        <p:spPr bwMode="auto">
          <a:xfrm>
            <a:off x="4495800" y="4114800"/>
            <a:ext cx="1143000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>
                <a:latin typeface="Calibri" pitchFamily="34" charset="0"/>
              </a:rPr>
              <a:t>PJM </a:t>
            </a:r>
          </a:p>
          <a:p>
            <a:pPr defTabSz="457200"/>
            <a:r>
              <a:rPr lang="en-US" sz="1200">
                <a:latin typeface="Calibri" pitchFamily="34" charset="0"/>
              </a:rPr>
              <a:t>Rest of RTO</a:t>
            </a:r>
          </a:p>
        </p:txBody>
      </p:sp>
      <p:cxnSp>
        <p:nvCxnSpPr>
          <p:cNvPr id="81" name="Straight Arrow Connector 80"/>
          <p:cNvCxnSpPr>
            <a:endCxn id="30749" idx="1"/>
          </p:cNvCxnSpPr>
          <p:nvPr/>
        </p:nvCxnSpPr>
        <p:spPr>
          <a:xfrm rot="16200000" flipH="1">
            <a:off x="3464718" y="3317082"/>
            <a:ext cx="1376363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0738" idx="3"/>
            <a:endCxn id="30741" idx="1"/>
          </p:cNvCxnSpPr>
          <p:nvPr/>
        </p:nvCxnSpPr>
        <p:spPr>
          <a:xfrm flipV="1">
            <a:off x="4038600" y="2516188"/>
            <a:ext cx="10668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0741" idx="0"/>
            <a:endCxn id="30740" idx="2"/>
          </p:cNvCxnSpPr>
          <p:nvPr/>
        </p:nvCxnSpPr>
        <p:spPr>
          <a:xfrm rot="5400000" flipH="1" flipV="1">
            <a:off x="5531644" y="2048669"/>
            <a:ext cx="301625" cy="3254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hape 89"/>
          <p:cNvCxnSpPr>
            <a:endCxn id="30739" idx="2"/>
          </p:cNvCxnSpPr>
          <p:nvPr/>
        </p:nvCxnSpPr>
        <p:spPr>
          <a:xfrm rot="16200000" flipV="1">
            <a:off x="3996531" y="2777332"/>
            <a:ext cx="2663825" cy="11112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4" name="TextBox 93"/>
          <p:cNvSpPr txBox="1">
            <a:spLocks noChangeArrowheads="1"/>
          </p:cNvSpPr>
          <p:nvPr/>
        </p:nvSpPr>
        <p:spPr bwMode="auto">
          <a:xfrm>
            <a:off x="3733800" y="4724400"/>
            <a:ext cx="544513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TVA</a:t>
            </a:r>
          </a:p>
        </p:txBody>
      </p:sp>
      <p:sp>
        <p:nvSpPr>
          <p:cNvPr id="30755" name="TextBox 96"/>
          <p:cNvSpPr txBox="1">
            <a:spLocks noChangeArrowheads="1"/>
          </p:cNvSpPr>
          <p:nvPr/>
        </p:nvSpPr>
        <p:spPr bwMode="auto">
          <a:xfrm>
            <a:off x="7086600" y="5102225"/>
            <a:ext cx="685800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VACA</a:t>
            </a:r>
          </a:p>
        </p:txBody>
      </p:sp>
      <p:sp>
        <p:nvSpPr>
          <p:cNvPr id="30756" name="TextBox 119"/>
          <p:cNvSpPr txBox="1">
            <a:spLocks noChangeArrowheads="1"/>
          </p:cNvSpPr>
          <p:nvPr/>
        </p:nvSpPr>
        <p:spPr bwMode="auto">
          <a:xfrm>
            <a:off x="7772400" y="609600"/>
            <a:ext cx="1066800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NEISO</a:t>
            </a:r>
          </a:p>
        </p:txBody>
      </p:sp>
      <p:sp>
        <p:nvSpPr>
          <p:cNvPr id="30757" name="TextBox 120"/>
          <p:cNvSpPr txBox="1">
            <a:spLocks noChangeArrowheads="1"/>
          </p:cNvSpPr>
          <p:nvPr/>
        </p:nvSpPr>
        <p:spPr bwMode="auto">
          <a:xfrm>
            <a:off x="7086600" y="1219200"/>
            <a:ext cx="633413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NYISO</a:t>
            </a:r>
          </a:p>
          <a:p>
            <a:pPr defTabSz="457200"/>
            <a:r>
              <a:rPr lang="en-US" sz="1400">
                <a:latin typeface="Calibri" pitchFamily="34" charset="0"/>
              </a:rPr>
              <a:t>A-F</a:t>
            </a:r>
          </a:p>
        </p:txBody>
      </p:sp>
      <p:sp>
        <p:nvSpPr>
          <p:cNvPr id="30758" name="TextBox 121"/>
          <p:cNvSpPr txBox="1">
            <a:spLocks noChangeArrowheads="1"/>
          </p:cNvSpPr>
          <p:nvPr/>
        </p:nvSpPr>
        <p:spPr bwMode="auto">
          <a:xfrm>
            <a:off x="7086600" y="1981200"/>
            <a:ext cx="838200" cy="527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NYISO</a:t>
            </a:r>
          </a:p>
          <a:p>
            <a:pPr defTabSz="457200"/>
            <a:r>
              <a:rPr lang="en-US" sz="1400">
                <a:latin typeface="Calibri" pitchFamily="34" charset="0"/>
              </a:rPr>
              <a:t>GHI</a:t>
            </a:r>
          </a:p>
        </p:txBody>
      </p:sp>
      <p:sp>
        <p:nvSpPr>
          <p:cNvPr id="30759" name="TextBox 122"/>
          <p:cNvSpPr txBox="1">
            <a:spLocks noChangeArrowheads="1"/>
          </p:cNvSpPr>
          <p:nvPr/>
        </p:nvSpPr>
        <p:spPr bwMode="auto">
          <a:xfrm>
            <a:off x="7543800" y="2819400"/>
            <a:ext cx="633413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NYISO</a:t>
            </a:r>
          </a:p>
          <a:p>
            <a:pPr defTabSz="457200"/>
            <a:r>
              <a:rPr lang="en-US" sz="1400">
                <a:latin typeface="Calibri" pitchFamily="34" charset="0"/>
              </a:rPr>
              <a:t>J &amp; K</a:t>
            </a:r>
          </a:p>
        </p:txBody>
      </p:sp>
      <p:cxnSp>
        <p:nvCxnSpPr>
          <p:cNvPr id="127" name="Shape 126"/>
          <p:cNvCxnSpPr>
            <a:stCxn id="30740" idx="0"/>
          </p:cNvCxnSpPr>
          <p:nvPr/>
        </p:nvCxnSpPr>
        <p:spPr>
          <a:xfrm rot="16200000" flipV="1">
            <a:off x="5627688" y="1535112"/>
            <a:ext cx="304800" cy="130175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1" name="TextBox 128"/>
          <p:cNvSpPr txBox="1">
            <a:spLocks noChangeArrowheads="1"/>
          </p:cNvSpPr>
          <p:nvPr/>
        </p:nvSpPr>
        <p:spPr bwMode="auto">
          <a:xfrm>
            <a:off x="7391400" y="3886200"/>
            <a:ext cx="838200" cy="649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>
                <a:latin typeface="Calibri" pitchFamily="34" charset="0"/>
              </a:rPr>
              <a:t>PJM </a:t>
            </a:r>
          </a:p>
          <a:p>
            <a:pPr defTabSz="457200"/>
            <a:r>
              <a:rPr lang="en-US" sz="1200">
                <a:latin typeface="Calibri" pitchFamily="34" charset="0"/>
              </a:rPr>
              <a:t>Eastern</a:t>
            </a:r>
          </a:p>
          <a:p>
            <a:pPr defTabSz="457200"/>
            <a:r>
              <a:rPr lang="en-US" sz="1200">
                <a:latin typeface="Calibri" pitchFamily="34" charset="0"/>
              </a:rPr>
              <a:t>MAAC</a:t>
            </a:r>
          </a:p>
        </p:txBody>
      </p:sp>
      <p:sp>
        <p:nvSpPr>
          <p:cNvPr id="30762" name="TextBox 129"/>
          <p:cNvSpPr txBox="1">
            <a:spLocks noChangeArrowheads="1"/>
          </p:cNvSpPr>
          <p:nvPr/>
        </p:nvSpPr>
        <p:spPr bwMode="auto">
          <a:xfrm>
            <a:off x="6096000" y="3886200"/>
            <a:ext cx="1066800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>
                <a:latin typeface="Calibri" pitchFamily="34" charset="0"/>
              </a:rPr>
              <a:t>PJM </a:t>
            </a:r>
          </a:p>
          <a:p>
            <a:pPr defTabSz="457200"/>
            <a:r>
              <a:rPr lang="en-US" sz="1200">
                <a:latin typeface="Calibri" pitchFamily="34" charset="0"/>
              </a:rPr>
              <a:t>Rest of MAAC</a:t>
            </a:r>
          </a:p>
        </p:txBody>
      </p:sp>
      <p:sp>
        <p:nvSpPr>
          <p:cNvPr id="30763" name="TextBox 131"/>
          <p:cNvSpPr txBox="1">
            <a:spLocks noChangeArrowheads="1"/>
          </p:cNvSpPr>
          <p:nvPr/>
        </p:nvSpPr>
        <p:spPr bwMode="auto">
          <a:xfrm>
            <a:off x="6096000" y="5943600"/>
            <a:ext cx="60960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SOCO</a:t>
            </a:r>
          </a:p>
        </p:txBody>
      </p:sp>
      <p:cxnSp>
        <p:nvCxnSpPr>
          <p:cNvPr id="30764" name="Straight Arrow Connector 133"/>
          <p:cNvCxnSpPr>
            <a:cxnSpLocks noChangeShapeType="1"/>
            <a:stCxn id="30763" idx="0"/>
            <a:endCxn id="30755" idx="2"/>
          </p:cNvCxnSpPr>
          <p:nvPr/>
        </p:nvCxnSpPr>
        <p:spPr bwMode="auto">
          <a:xfrm rot="5400000" flipH="1" flipV="1">
            <a:off x="6651625" y="5165725"/>
            <a:ext cx="527050" cy="1028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40" name="Shape 139"/>
          <p:cNvCxnSpPr/>
          <p:nvPr/>
        </p:nvCxnSpPr>
        <p:spPr>
          <a:xfrm rot="10800000">
            <a:off x="4267200" y="5029200"/>
            <a:ext cx="2808288" cy="301625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6" name="TextBox 143"/>
          <p:cNvSpPr txBox="1">
            <a:spLocks noChangeArrowheads="1"/>
          </p:cNvSpPr>
          <p:nvPr/>
        </p:nvSpPr>
        <p:spPr bwMode="auto">
          <a:xfrm>
            <a:off x="8153400" y="6397625"/>
            <a:ext cx="60960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FRCC</a:t>
            </a:r>
          </a:p>
        </p:txBody>
      </p:sp>
      <p:cxnSp>
        <p:nvCxnSpPr>
          <p:cNvPr id="146" name="Shape 145"/>
          <p:cNvCxnSpPr>
            <a:stCxn id="30763" idx="3"/>
            <a:endCxn id="30766" idx="0"/>
          </p:cNvCxnSpPr>
          <p:nvPr/>
        </p:nvCxnSpPr>
        <p:spPr>
          <a:xfrm>
            <a:off x="6705600" y="6097588"/>
            <a:ext cx="1752600" cy="300037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8" name="Elbow Connector 147"/>
          <p:cNvCxnSpPr>
            <a:cxnSpLocks noChangeShapeType="1"/>
            <a:endCxn id="30754" idx="2"/>
          </p:cNvCxnSpPr>
          <p:nvPr/>
        </p:nvCxnSpPr>
        <p:spPr bwMode="auto">
          <a:xfrm rot="10800000">
            <a:off x="4006850" y="5038725"/>
            <a:ext cx="2089150" cy="904875"/>
          </a:xfrm>
          <a:prstGeom prst="bentConnector2">
            <a:avLst/>
          </a:prstGeom>
          <a:noFill/>
          <a:ln w="9525" algn="ctr">
            <a:solidFill>
              <a:srgbClr val="4A7EBB"/>
            </a:solidFill>
            <a:miter lim="800000"/>
            <a:headEnd type="arrow" w="med" len="med"/>
            <a:tailEnd type="arrow" w="med" len="med"/>
          </a:ln>
        </p:spPr>
      </p:cxnSp>
      <p:sp>
        <p:nvSpPr>
          <p:cNvPr id="30769" name="TextBox 150"/>
          <p:cNvSpPr txBox="1">
            <a:spLocks noChangeArrowheads="1"/>
          </p:cNvSpPr>
          <p:nvPr/>
        </p:nvSpPr>
        <p:spPr bwMode="auto">
          <a:xfrm>
            <a:off x="2362200" y="4343400"/>
            <a:ext cx="99060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ENTERGY</a:t>
            </a:r>
          </a:p>
        </p:txBody>
      </p:sp>
      <p:cxnSp>
        <p:nvCxnSpPr>
          <p:cNvPr id="30770" name="Elbow Connector 155"/>
          <p:cNvCxnSpPr>
            <a:cxnSpLocks noChangeShapeType="1"/>
            <a:endCxn id="30738" idx="2"/>
          </p:cNvCxnSpPr>
          <p:nvPr/>
        </p:nvCxnSpPr>
        <p:spPr bwMode="auto">
          <a:xfrm rot="16200000" flipV="1">
            <a:off x="2820987" y="3659188"/>
            <a:ext cx="1749425" cy="3810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miter lim="800000"/>
            <a:headEnd type="arrow" w="med" len="med"/>
            <a:tailEnd type="arrow" w="med" len="med"/>
          </a:ln>
        </p:spPr>
      </p:cxnSp>
      <p:cxnSp>
        <p:nvCxnSpPr>
          <p:cNvPr id="163" name="Shape 162"/>
          <p:cNvCxnSpPr>
            <a:stCxn id="30728" idx="3"/>
          </p:cNvCxnSpPr>
          <p:nvPr/>
        </p:nvCxnSpPr>
        <p:spPr>
          <a:xfrm flipV="1">
            <a:off x="2282825" y="4648200"/>
            <a:ext cx="384175" cy="76358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2" name="Elbow Connector 164"/>
          <p:cNvCxnSpPr>
            <a:cxnSpLocks noChangeShapeType="1"/>
            <a:stCxn id="30769" idx="3"/>
            <a:endCxn id="30754" idx="1"/>
          </p:cNvCxnSpPr>
          <p:nvPr/>
        </p:nvCxnSpPr>
        <p:spPr bwMode="auto">
          <a:xfrm>
            <a:off x="3352800" y="4497388"/>
            <a:ext cx="381000" cy="384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miter lim="800000"/>
            <a:headEnd type="arrow" w="med" len="med"/>
            <a:tailEnd type="arrow" w="med" len="med"/>
          </a:ln>
        </p:spPr>
      </p:cxnSp>
      <p:cxnSp>
        <p:nvCxnSpPr>
          <p:cNvPr id="169" name="Straight Arrow Connector 168"/>
          <p:cNvCxnSpPr/>
          <p:nvPr/>
        </p:nvCxnSpPr>
        <p:spPr>
          <a:xfrm rot="5400000" flipH="1" flipV="1">
            <a:off x="2514600" y="3505200"/>
            <a:ext cx="13716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4" name="TextBox 169"/>
          <p:cNvSpPr txBox="1">
            <a:spLocks noChangeArrowheads="1"/>
          </p:cNvSpPr>
          <p:nvPr/>
        </p:nvSpPr>
        <p:spPr bwMode="auto">
          <a:xfrm>
            <a:off x="4572000" y="2895600"/>
            <a:ext cx="838200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Non RTO Midwest</a:t>
            </a:r>
          </a:p>
        </p:txBody>
      </p:sp>
      <p:cxnSp>
        <p:nvCxnSpPr>
          <p:cNvPr id="187" name="Elbow Connector 186"/>
          <p:cNvCxnSpPr/>
          <p:nvPr/>
        </p:nvCxnSpPr>
        <p:spPr>
          <a:xfrm rot="5400000" flipH="1" flipV="1">
            <a:off x="4606131" y="3090069"/>
            <a:ext cx="1444625" cy="598488"/>
          </a:xfrm>
          <a:prstGeom prst="bentConnector3">
            <a:avLst>
              <a:gd name="adj1" fmla="val 36584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6" name="Straight Arrow Connector 190"/>
          <p:cNvCxnSpPr>
            <a:cxnSpLocks noChangeShapeType="1"/>
            <a:stCxn id="30754" idx="0"/>
            <a:endCxn id="30774" idx="2"/>
          </p:cNvCxnSpPr>
          <p:nvPr/>
        </p:nvCxnSpPr>
        <p:spPr bwMode="auto">
          <a:xfrm flipV="1">
            <a:off x="4006850" y="3419475"/>
            <a:ext cx="984250" cy="130492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95" name="Straight Arrow Connector 194"/>
          <p:cNvCxnSpPr>
            <a:stCxn id="30774" idx="0"/>
          </p:cNvCxnSpPr>
          <p:nvPr/>
        </p:nvCxnSpPr>
        <p:spPr>
          <a:xfrm rot="5400000" flipH="1" flipV="1">
            <a:off x="4933950" y="2724150"/>
            <a:ext cx="228600" cy="114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0749" idx="3"/>
            <a:endCxn id="30762" idx="1"/>
          </p:cNvCxnSpPr>
          <p:nvPr/>
        </p:nvCxnSpPr>
        <p:spPr>
          <a:xfrm flipV="1">
            <a:off x="5638800" y="4119563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9" name="Straight Arrow Connector 79"/>
          <p:cNvCxnSpPr>
            <a:cxnSpLocks noChangeShapeType="1"/>
            <a:endCxn id="30761" idx="1"/>
          </p:cNvCxnSpPr>
          <p:nvPr/>
        </p:nvCxnSpPr>
        <p:spPr bwMode="auto">
          <a:xfrm>
            <a:off x="7162800" y="4211638"/>
            <a:ext cx="228600" cy="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780" name="Shape 100"/>
          <p:cNvCxnSpPr>
            <a:cxnSpLocks noChangeShapeType="1"/>
            <a:endCxn id="30759" idx="2"/>
          </p:cNvCxnSpPr>
          <p:nvPr/>
        </p:nvCxnSpPr>
        <p:spPr bwMode="auto">
          <a:xfrm rot="16200000" flipV="1">
            <a:off x="7659687" y="3544888"/>
            <a:ext cx="542925" cy="139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13" name="Straight Arrow Connector 112"/>
          <p:cNvCxnSpPr/>
          <p:nvPr/>
        </p:nvCxnSpPr>
        <p:spPr>
          <a:xfrm rot="16200000" flipH="1">
            <a:off x="6706394" y="3048794"/>
            <a:ext cx="1371600" cy="3032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2" name="Straight Arrow Connector 113"/>
          <p:cNvCxnSpPr>
            <a:cxnSpLocks noChangeShapeType="1"/>
            <a:stCxn id="30757" idx="1"/>
            <a:endCxn id="30762" idx="0"/>
          </p:cNvCxnSpPr>
          <p:nvPr/>
        </p:nvCxnSpPr>
        <p:spPr bwMode="auto">
          <a:xfrm rot="10800000" flipV="1">
            <a:off x="6629400" y="1481138"/>
            <a:ext cx="457200" cy="2405062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783" name="Elbow Connector 88"/>
          <p:cNvCxnSpPr>
            <a:cxnSpLocks noChangeShapeType="1"/>
            <a:stCxn id="30754" idx="3"/>
            <a:endCxn id="30749" idx="2"/>
          </p:cNvCxnSpPr>
          <p:nvPr/>
        </p:nvCxnSpPr>
        <p:spPr bwMode="auto">
          <a:xfrm flipV="1">
            <a:off x="4278313" y="4581525"/>
            <a:ext cx="788987" cy="300038"/>
          </a:xfrm>
          <a:prstGeom prst="bentConnector2">
            <a:avLst/>
          </a:prstGeom>
          <a:noFill/>
          <a:ln w="9525" algn="ctr">
            <a:solidFill>
              <a:srgbClr val="4A7EBB"/>
            </a:solidFill>
            <a:miter lim="800000"/>
            <a:headEnd type="arrow" w="med" len="med"/>
            <a:tailEnd type="arrow" w="med" len="med"/>
          </a:ln>
        </p:spPr>
      </p:cxnSp>
      <p:cxnSp>
        <p:nvCxnSpPr>
          <p:cNvPr id="99" name="Elbow Connector 98"/>
          <p:cNvCxnSpPr/>
          <p:nvPr/>
        </p:nvCxnSpPr>
        <p:spPr>
          <a:xfrm rot="5400000">
            <a:off x="4838700" y="2781300"/>
            <a:ext cx="2057400" cy="609600"/>
          </a:xfrm>
          <a:prstGeom prst="bentConnector3">
            <a:avLst>
              <a:gd name="adj1" fmla="val 81299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5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7581900" y="1028700"/>
            <a:ext cx="304800" cy="7620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" name="Straight Arrow Connector 57"/>
          <p:cNvCxnSpPr/>
          <p:nvPr/>
        </p:nvCxnSpPr>
        <p:spPr>
          <a:xfrm>
            <a:off x="4953000" y="609600"/>
            <a:ext cx="2133600" cy="685800"/>
          </a:xfrm>
          <a:prstGeom prst="bentConnector3">
            <a:avLst>
              <a:gd name="adj1" fmla="val 73469"/>
            </a:avLst>
          </a:prstGeom>
          <a:ln w="12700" cmpd="sng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7" name="Straight Arrow Connector 21"/>
          <p:cNvCxnSpPr>
            <a:cxnSpLocks noChangeShapeType="1"/>
            <a:stCxn id="30758" idx="0"/>
            <a:endCxn id="30757" idx="2"/>
          </p:cNvCxnSpPr>
          <p:nvPr/>
        </p:nvCxnSpPr>
        <p:spPr bwMode="auto">
          <a:xfrm rot="16200000" flipV="1">
            <a:off x="7335837" y="1811338"/>
            <a:ext cx="238125" cy="10160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788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7619206" y="2667794"/>
            <a:ext cx="306388" cy="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7241" name="Shape 126"/>
          <p:cNvCxnSpPr>
            <a:cxnSpLocks noChangeShapeType="1"/>
          </p:cNvCxnSpPr>
          <p:nvPr/>
        </p:nvCxnSpPr>
        <p:spPr bwMode="auto">
          <a:xfrm rot="5400000" flipH="1" flipV="1">
            <a:off x="7315200" y="1676400"/>
            <a:ext cx="1905000" cy="3810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 type="arrow" w="med" len="med"/>
            <a:tailEnd type="arrow" w="med" len="med"/>
          </a:ln>
        </p:spPr>
      </p:cxnSp>
      <p:cxnSp>
        <p:nvCxnSpPr>
          <p:cNvPr id="30790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7429500" y="1333500"/>
            <a:ext cx="1066800" cy="22860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791" name="Straight Arrow Connector 80"/>
          <p:cNvCxnSpPr>
            <a:cxnSpLocks noChangeShapeType="1"/>
            <a:endCxn id="30755" idx="1"/>
          </p:cNvCxnSpPr>
          <p:nvPr/>
        </p:nvCxnSpPr>
        <p:spPr bwMode="auto">
          <a:xfrm>
            <a:off x="5638800" y="4495800"/>
            <a:ext cx="1447800" cy="763588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792" name="Straight Arrow Connector 81"/>
          <p:cNvCxnSpPr>
            <a:cxnSpLocks noChangeShapeType="1"/>
            <a:endCxn id="30726" idx="3"/>
          </p:cNvCxnSpPr>
          <p:nvPr/>
        </p:nvCxnSpPr>
        <p:spPr bwMode="auto">
          <a:xfrm rot="10800000" flipV="1">
            <a:off x="1933575" y="1676400"/>
            <a:ext cx="1571625" cy="992188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793" name="Straight Arrow Connector 87"/>
          <p:cNvCxnSpPr>
            <a:cxnSpLocks noChangeShapeType="1"/>
            <a:stCxn id="30737" idx="2"/>
            <a:endCxn id="30727" idx="0"/>
          </p:cNvCxnSpPr>
          <p:nvPr/>
        </p:nvCxnSpPr>
        <p:spPr bwMode="auto">
          <a:xfrm rot="5400000">
            <a:off x="2045494" y="1783556"/>
            <a:ext cx="1825625" cy="1617663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794" name="Straight Arrow Connector 92"/>
          <p:cNvCxnSpPr>
            <a:cxnSpLocks noChangeShapeType="1"/>
          </p:cNvCxnSpPr>
          <p:nvPr/>
        </p:nvCxnSpPr>
        <p:spPr bwMode="auto">
          <a:xfrm rot="16200000" flipH="1">
            <a:off x="3200400" y="2514600"/>
            <a:ext cx="2438400" cy="76200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795" name="Straight Arrow Connector 96"/>
          <p:cNvCxnSpPr>
            <a:cxnSpLocks noChangeShapeType="1"/>
            <a:endCxn id="30727" idx="3"/>
          </p:cNvCxnSpPr>
          <p:nvPr/>
        </p:nvCxnSpPr>
        <p:spPr bwMode="auto">
          <a:xfrm rot="10800000" flipV="1">
            <a:off x="2470150" y="2971800"/>
            <a:ext cx="806450" cy="687388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 type="arrow" w="med" len="med"/>
            <a:tailEnd type="arrow" w="med" len="med"/>
          </a:ln>
        </p:spPr>
      </p:cxnSp>
      <p:sp>
        <p:nvSpPr>
          <p:cNvPr id="30796" name="TextBox 62"/>
          <p:cNvSpPr txBox="1">
            <a:spLocks noChangeArrowheads="1"/>
          </p:cNvSpPr>
          <p:nvPr/>
        </p:nvSpPr>
        <p:spPr bwMode="auto">
          <a:xfrm>
            <a:off x="6096000" y="228600"/>
            <a:ext cx="392113" cy="284163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>
                <a:solidFill>
                  <a:schemeClr val="accent2"/>
                </a:solidFill>
                <a:latin typeface="Calibri" pitchFamily="34" charset="0"/>
              </a:rPr>
              <a:t>HQ</a:t>
            </a:r>
          </a:p>
        </p:txBody>
      </p:sp>
      <p:cxnSp>
        <p:nvCxnSpPr>
          <p:cNvPr id="30797" name="Straight Arrow Connector 168"/>
          <p:cNvCxnSpPr>
            <a:cxnSpLocks noChangeShapeType="1"/>
            <a:endCxn id="30796" idx="1"/>
          </p:cNvCxnSpPr>
          <p:nvPr/>
        </p:nvCxnSpPr>
        <p:spPr bwMode="auto">
          <a:xfrm flipV="1">
            <a:off x="4953000" y="369888"/>
            <a:ext cx="1143000" cy="73025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30798" name="Straight Arrow Connector 168"/>
          <p:cNvCxnSpPr>
            <a:cxnSpLocks noChangeShapeType="1"/>
            <a:stCxn id="30796" idx="3"/>
            <a:endCxn id="30756" idx="1"/>
          </p:cNvCxnSpPr>
          <p:nvPr/>
        </p:nvCxnSpPr>
        <p:spPr bwMode="auto">
          <a:xfrm>
            <a:off x="6488113" y="369888"/>
            <a:ext cx="1284287" cy="396875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30799" name="Straight Arrow Connector 168"/>
          <p:cNvCxnSpPr>
            <a:cxnSpLocks noChangeShapeType="1"/>
            <a:endCxn id="30757" idx="0"/>
          </p:cNvCxnSpPr>
          <p:nvPr/>
        </p:nvCxnSpPr>
        <p:spPr bwMode="auto">
          <a:xfrm>
            <a:off x="6488113" y="468313"/>
            <a:ext cx="915987" cy="750887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 type="arrow" w="med" len="med"/>
            <a:tailEnd type="arrow" w="med" len="med"/>
          </a:ln>
        </p:spPr>
      </p:cxnSp>
      <p:sp>
        <p:nvSpPr>
          <p:cNvPr id="30800" name="TextBox 62"/>
          <p:cNvSpPr txBox="1">
            <a:spLocks noChangeArrowheads="1"/>
          </p:cNvSpPr>
          <p:nvPr/>
        </p:nvSpPr>
        <p:spPr bwMode="auto">
          <a:xfrm>
            <a:off x="6934200" y="127000"/>
            <a:ext cx="762000" cy="254000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chemeClr val="accent2"/>
                </a:solidFill>
                <a:latin typeface="Calibri" pitchFamily="34" charset="0"/>
              </a:rPr>
              <a:t>Maritimes</a:t>
            </a:r>
          </a:p>
        </p:txBody>
      </p:sp>
      <p:cxnSp>
        <p:nvCxnSpPr>
          <p:cNvPr id="30801" name="Straight Arrow Connector 168"/>
          <p:cNvCxnSpPr>
            <a:cxnSpLocks noChangeShapeType="1"/>
          </p:cNvCxnSpPr>
          <p:nvPr/>
        </p:nvCxnSpPr>
        <p:spPr bwMode="auto">
          <a:xfrm>
            <a:off x="7696200" y="254000"/>
            <a:ext cx="457200" cy="35560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30802" name="Elbow Connector 155"/>
          <p:cNvCxnSpPr>
            <a:cxnSpLocks noChangeShapeType="1"/>
            <a:stCxn id="30740" idx="3"/>
            <a:endCxn id="30747" idx="2"/>
          </p:cNvCxnSpPr>
          <p:nvPr/>
        </p:nvCxnSpPr>
        <p:spPr bwMode="auto">
          <a:xfrm flipH="1" flipV="1">
            <a:off x="4779963" y="612775"/>
            <a:ext cx="1498600" cy="1293813"/>
          </a:xfrm>
          <a:prstGeom prst="bentConnector4">
            <a:avLst>
              <a:gd name="adj1" fmla="val -7991"/>
              <a:gd name="adj2" fmla="val 69412"/>
            </a:avLst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803" name="Straight Arrow Connector 81"/>
          <p:cNvCxnSpPr>
            <a:cxnSpLocks noChangeShapeType="1"/>
            <a:endCxn id="30738" idx="0"/>
          </p:cNvCxnSpPr>
          <p:nvPr/>
        </p:nvCxnSpPr>
        <p:spPr bwMode="auto">
          <a:xfrm rot="5400000">
            <a:off x="3200400" y="1981200"/>
            <a:ext cx="990600" cy="38100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804" name="Elbow Connector 147"/>
          <p:cNvCxnSpPr>
            <a:cxnSpLocks noChangeShapeType="1"/>
            <a:stCxn id="30763" idx="1"/>
          </p:cNvCxnSpPr>
          <p:nvPr/>
        </p:nvCxnSpPr>
        <p:spPr bwMode="auto">
          <a:xfrm rot="10800000">
            <a:off x="2895600" y="4648200"/>
            <a:ext cx="3200400" cy="1449388"/>
          </a:xfrm>
          <a:prstGeom prst="bentConnector3">
            <a:avLst>
              <a:gd name="adj1" fmla="val 100000"/>
            </a:avLst>
          </a:prstGeom>
          <a:noFill/>
          <a:ln w="9525" algn="ctr">
            <a:solidFill>
              <a:srgbClr val="4A7EBB"/>
            </a:solidFill>
            <a:miter lim="800000"/>
            <a:headEnd type="arrow" w="med" len="med"/>
            <a:tailEnd type="arrow" w="med" len="med"/>
          </a:ln>
        </p:spPr>
      </p:cxnSp>
      <p:cxnSp>
        <p:nvCxnSpPr>
          <p:cNvPr id="30805" name="Straight Arrow Connector 21"/>
          <p:cNvCxnSpPr>
            <a:cxnSpLocks noChangeShapeType="1"/>
            <a:endCxn id="30747" idx="1"/>
          </p:cNvCxnSpPr>
          <p:nvPr/>
        </p:nvCxnSpPr>
        <p:spPr bwMode="auto">
          <a:xfrm>
            <a:off x="3048000" y="455613"/>
            <a:ext cx="1524000" cy="3175"/>
          </a:xfrm>
          <a:prstGeom prst="straightConnector1">
            <a:avLst/>
          </a:prstGeom>
          <a:noFill/>
          <a:ln w="9525" algn="ctr">
            <a:solidFill>
              <a:srgbClr val="008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806" name="Straight Arrow Connector 21"/>
          <p:cNvCxnSpPr>
            <a:cxnSpLocks noChangeShapeType="1"/>
            <a:stCxn id="30769" idx="0"/>
          </p:cNvCxnSpPr>
          <p:nvPr/>
        </p:nvCxnSpPr>
        <p:spPr bwMode="auto">
          <a:xfrm rot="16200000" flipV="1">
            <a:off x="2343150" y="3829050"/>
            <a:ext cx="533400" cy="4953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91" name="Shape 90"/>
          <p:cNvCxnSpPr>
            <a:stCxn id="30723" idx="0"/>
          </p:cNvCxnSpPr>
          <p:nvPr/>
        </p:nvCxnSpPr>
        <p:spPr>
          <a:xfrm rot="5400000" flipH="1" flipV="1">
            <a:off x="1001713" y="1230312"/>
            <a:ext cx="609600" cy="150177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78313" y="127000"/>
            <a:ext cx="1044575" cy="639763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676400" y="228600"/>
            <a:ext cx="1976438" cy="25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44900" y="228600"/>
            <a:ext cx="7938" cy="8413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644900" y="1069975"/>
            <a:ext cx="263366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278563" y="1069975"/>
            <a:ext cx="60325" cy="2270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338888" y="1296988"/>
            <a:ext cx="0" cy="1481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67200" y="2778125"/>
            <a:ext cx="20716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67200" y="2778125"/>
            <a:ext cx="0" cy="3063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69" name="Straight Connector 7168"/>
          <p:cNvCxnSpPr/>
          <p:nvPr/>
        </p:nvCxnSpPr>
        <p:spPr>
          <a:xfrm>
            <a:off x="2857500" y="3084513"/>
            <a:ext cx="1409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81" name="Straight Connector 7180"/>
          <p:cNvCxnSpPr/>
          <p:nvPr/>
        </p:nvCxnSpPr>
        <p:spPr>
          <a:xfrm>
            <a:off x="1676400" y="1219200"/>
            <a:ext cx="1181100" cy="18653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83" name="Straight Connector 7182"/>
          <p:cNvCxnSpPr/>
          <p:nvPr/>
        </p:nvCxnSpPr>
        <p:spPr>
          <a:xfrm>
            <a:off x="1676400" y="254000"/>
            <a:ext cx="0" cy="965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1" name="Straight Connector 7190"/>
          <p:cNvCxnSpPr/>
          <p:nvPr/>
        </p:nvCxnSpPr>
        <p:spPr>
          <a:xfrm>
            <a:off x="5845175" y="68263"/>
            <a:ext cx="1851025" cy="37417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3" name="Straight Connector 7192"/>
          <p:cNvCxnSpPr/>
          <p:nvPr/>
        </p:nvCxnSpPr>
        <p:spPr>
          <a:xfrm flipH="1" flipV="1">
            <a:off x="7696200" y="3810000"/>
            <a:ext cx="1346200" cy="31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6" name="Straight Connector 7195"/>
          <p:cNvCxnSpPr/>
          <p:nvPr/>
        </p:nvCxnSpPr>
        <p:spPr>
          <a:xfrm>
            <a:off x="9042400" y="68263"/>
            <a:ext cx="0" cy="37449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9" name="Straight Connector 7198"/>
          <p:cNvCxnSpPr/>
          <p:nvPr/>
        </p:nvCxnSpPr>
        <p:spPr>
          <a:xfrm>
            <a:off x="5845175" y="68263"/>
            <a:ext cx="31972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04938" y="2362200"/>
            <a:ext cx="65246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404938" y="2362200"/>
            <a:ext cx="0" cy="32797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404938" y="5641975"/>
            <a:ext cx="20415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46463" y="4119563"/>
            <a:ext cx="0" cy="15224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057400" y="2362200"/>
            <a:ext cx="1389063" cy="17494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44900" y="4651375"/>
            <a:ext cx="53975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9042400" y="4651375"/>
            <a:ext cx="0" cy="21478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24800" y="6799263"/>
            <a:ext cx="1117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924800" y="6327775"/>
            <a:ext cx="0" cy="4714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644900" y="6327775"/>
            <a:ext cx="42799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01" name="Straight Connector 7200"/>
          <p:cNvCxnSpPr/>
          <p:nvPr/>
        </p:nvCxnSpPr>
        <p:spPr>
          <a:xfrm>
            <a:off x="3644900" y="4648200"/>
            <a:ext cx="0" cy="16795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14" name="Oval 7213"/>
          <p:cNvSpPr/>
          <p:nvPr/>
        </p:nvSpPr>
        <p:spPr>
          <a:xfrm>
            <a:off x="4179888" y="2787650"/>
            <a:ext cx="1603375" cy="1863725"/>
          </a:xfrm>
          <a:prstGeom prst="ellipse">
            <a:avLst/>
          </a:prstGeom>
          <a:noFill/>
          <a:ln w="28575" cmpd="sng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16" name="Oval 7215"/>
          <p:cNvSpPr/>
          <p:nvPr/>
        </p:nvSpPr>
        <p:spPr>
          <a:xfrm>
            <a:off x="5845175" y="3841750"/>
            <a:ext cx="2917825" cy="695325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222" name="Straight Connector 7221"/>
          <p:cNvCxnSpPr/>
          <p:nvPr/>
        </p:nvCxnSpPr>
        <p:spPr>
          <a:xfrm flipH="1">
            <a:off x="7861300" y="998538"/>
            <a:ext cx="196850" cy="90805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37" name="TextBox 7227"/>
          <p:cNvSpPr txBox="1">
            <a:spLocks noChangeArrowheads="1"/>
          </p:cNvSpPr>
          <p:nvPr/>
        </p:nvSpPr>
        <p:spPr bwMode="auto">
          <a:xfrm>
            <a:off x="8058150" y="1238250"/>
            <a:ext cx="315913" cy="2460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10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7720013" y="998538"/>
            <a:ext cx="52387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39" name="TextBox 67"/>
          <p:cNvSpPr txBox="1">
            <a:spLocks noChangeArrowheads="1"/>
          </p:cNvSpPr>
          <p:nvPr/>
        </p:nvSpPr>
        <p:spPr bwMode="auto">
          <a:xfrm>
            <a:off x="7762875" y="973138"/>
            <a:ext cx="314325" cy="24606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14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240588" y="1752600"/>
            <a:ext cx="0" cy="22860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41" name="TextBox 70"/>
          <p:cNvSpPr txBox="1">
            <a:spLocks noChangeArrowheads="1"/>
          </p:cNvSpPr>
          <p:nvPr/>
        </p:nvSpPr>
        <p:spPr bwMode="auto">
          <a:xfrm>
            <a:off x="6842125" y="1735138"/>
            <a:ext cx="249238" cy="24606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0842" name="TextBox 71"/>
          <p:cNvSpPr txBox="1">
            <a:spLocks noChangeArrowheads="1"/>
          </p:cNvSpPr>
          <p:nvPr/>
        </p:nvSpPr>
        <p:spPr bwMode="auto">
          <a:xfrm>
            <a:off x="8215313" y="2255838"/>
            <a:ext cx="314325" cy="24606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13</a:t>
            </a:r>
          </a:p>
        </p:txBody>
      </p:sp>
      <p:cxnSp>
        <p:nvCxnSpPr>
          <p:cNvPr id="75" name="Straight Arrow Connector 74"/>
          <p:cNvCxnSpPr>
            <a:endCxn id="30761" idx="0"/>
          </p:cNvCxnSpPr>
          <p:nvPr/>
        </p:nvCxnSpPr>
        <p:spPr>
          <a:xfrm>
            <a:off x="7696200" y="3343275"/>
            <a:ext cx="114300" cy="54292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44" name="TextBox 77"/>
          <p:cNvSpPr txBox="1">
            <a:spLocks noChangeArrowheads="1"/>
          </p:cNvSpPr>
          <p:nvPr/>
        </p:nvSpPr>
        <p:spPr bwMode="auto">
          <a:xfrm>
            <a:off x="8229600" y="3505200"/>
            <a:ext cx="388938" cy="2460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11</a:t>
            </a:r>
          </a:p>
        </p:txBody>
      </p:sp>
      <p:cxnSp>
        <p:nvCxnSpPr>
          <p:cNvPr id="80" name="Straight Arrow Connector 79"/>
          <p:cNvCxnSpPr>
            <a:stCxn id="30844" idx="1"/>
          </p:cNvCxnSpPr>
          <p:nvPr/>
        </p:nvCxnSpPr>
        <p:spPr>
          <a:xfrm flipH="1">
            <a:off x="7810500" y="3629025"/>
            <a:ext cx="419100" cy="30163"/>
          </a:xfrm>
          <a:prstGeom prst="straightConnector1">
            <a:avLst/>
          </a:prstGeom>
          <a:ln w="31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46" name="TextBox 81"/>
          <p:cNvSpPr txBox="1">
            <a:spLocks noChangeArrowheads="1"/>
          </p:cNvSpPr>
          <p:nvPr/>
        </p:nvSpPr>
        <p:spPr bwMode="auto">
          <a:xfrm>
            <a:off x="5638800" y="609600"/>
            <a:ext cx="249238" cy="2460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0847" name="TextBox 83"/>
          <p:cNvSpPr txBox="1">
            <a:spLocks noChangeArrowheads="1"/>
          </p:cNvSpPr>
          <p:nvPr/>
        </p:nvSpPr>
        <p:spPr bwMode="auto">
          <a:xfrm>
            <a:off x="3767138" y="180975"/>
            <a:ext cx="314325" cy="2476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0848" name="TextBox 85"/>
          <p:cNvSpPr txBox="1">
            <a:spLocks noChangeArrowheads="1"/>
          </p:cNvSpPr>
          <p:nvPr/>
        </p:nvSpPr>
        <p:spPr bwMode="auto">
          <a:xfrm flipH="1">
            <a:off x="4006850" y="733425"/>
            <a:ext cx="217488" cy="2460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9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flipH="1" flipV="1">
            <a:off x="3048000" y="685800"/>
            <a:ext cx="398463" cy="685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50" name="TextBox 88"/>
          <p:cNvSpPr txBox="1">
            <a:spLocks noChangeArrowheads="1"/>
          </p:cNvSpPr>
          <p:nvPr/>
        </p:nvSpPr>
        <p:spPr bwMode="auto">
          <a:xfrm>
            <a:off x="3195638" y="800100"/>
            <a:ext cx="250825" cy="2476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0851" name="TextBox 91"/>
          <p:cNvSpPr txBox="1">
            <a:spLocks noChangeArrowheads="1"/>
          </p:cNvSpPr>
          <p:nvPr/>
        </p:nvSpPr>
        <p:spPr bwMode="auto">
          <a:xfrm>
            <a:off x="4370388" y="1484313"/>
            <a:ext cx="250825" cy="24606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2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5519738" y="1481138"/>
            <a:ext cx="0" cy="271462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53" name="TextBox 94"/>
          <p:cNvSpPr txBox="1">
            <a:spLocks noChangeArrowheads="1"/>
          </p:cNvSpPr>
          <p:nvPr/>
        </p:nvSpPr>
        <p:spPr bwMode="auto">
          <a:xfrm>
            <a:off x="5156200" y="1552575"/>
            <a:ext cx="271463" cy="2476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1</a:t>
            </a:r>
          </a:p>
        </p:txBody>
      </p:sp>
      <p:cxnSp>
        <p:nvCxnSpPr>
          <p:cNvPr id="7233" name="Straight Arrow Connector 7232"/>
          <p:cNvCxnSpPr>
            <a:endCxn id="30741" idx="0"/>
          </p:cNvCxnSpPr>
          <p:nvPr/>
        </p:nvCxnSpPr>
        <p:spPr>
          <a:xfrm flipH="1">
            <a:off x="5519738" y="2060575"/>
            <a:ext cx="0" cy="301625"/>
          </a:xfrm>
          <a:prstGeom prst="straightConnector1">
            <a:avLst/>
          </a:prstGeom>
          <a:ln w="190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55" name="TextBox 7235"/>
          <p:cNvSpPr txBox="1">
            <a:spLocks noChangeArrowheads="1"/>
          </p:cNvSpPr>
          <p:nvPr/>
        </p:nvSpPr>
        <p:spPr bwMode="auto">
          <a:xfrm>
            <a:off x="5214938" y="2060575"/>
            <a:ext cx="250825" cy="2476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5</a:t>
            </a:r>
          </a:p>
        </p:txBody>
      </p:sp>
      <p:cxnSp>
        <p:nvCxnSpPr>
          <p:cNvPr id="7259" name="Straight Arrow Connector 7258"/>
          <p:cNvCxnSpPr/>
          <p:nvPr/>
        </p:nvCxnSpPr>
        <p:spPr>
          <a:xfrm flipH="1">
            <a:off x="8177213" y="923925"/>
            <a:ext cx="517525" cy="1898650"/>
          </a:xfrm>
          <a:prstGeom prst="straightConnector1">
            <a:avLst/>
          </a:prstGeom>
          <a:ln w="952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63" name="Elbow Connector 7262"/>
          <p:cNvCxnSpPr/>
          <p:nvPr/>
        </p:nvCxnSpPr>
        <p:spPr>
          <a:xfrm>
            <a:off x="4953000" y="685800"/>
            <a:ext cx="2122488" cy="685800"/>
          </a:xfrm>
          <a:prstGeom prst="bentConnector3">
            <a:avLst>
              <a:gd name="adj1" fmla="val 71541"/>
            </a:avLst>
          </a:prstGeom>
          <a:ln w="952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572000" y="1371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0739" idx="1"/>
            <a:endCxn id="30737" idx="3"/>
          </p:cNvCxnSpPr>
          <p:nvPr/>
        </p:nvCxnSpPr>
        <p:spPr>
          <a:xfrm flipH="1">
            <a:off x="4179888" y="1296988"/>
            <a:ext cx="544512" cy="22860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30726" idx="2"/>
          </p:cNvCxnSpPr>
          <p:nvPr/>
        </p:nvCxnSpPr>
        <p:spPr>
          <a:xfrm>
            <a:off x="1728788" y="2822575"/>
            <a:ext cx="252412" cy="682625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61" name="TextBox 103"/>
          <p:cNvSpPr txBox="1">
            <a:spLocks noChangeArrowheads="1"/>
          </p:cNvSpPr>
          <p:nvPr/>
        </p:nvSpPr>
        <p:spPr bwMode="auto">
          <a:xfrm>
            <a:off x="1981200" y="3084513"/>
            <a:ext cx="249238" cy="24606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3</a:t>
            </a:r>
          </a:p>
        </p:txBody>
      </p:sp>
      <p:cxnSp>
        <p:nvCxnSpPr>
          <p:cNvPr id="106" name="Straight Arrow Connector 105"/>
          <p:cNvCxnSpPr>
            <a:stCxn id="30728" idx="0"/>
            <a:endCxn id="30727" idx="2"/>
          </p:cNvCxnSpPr>
          <p:nvPr/>
        </p:nvCxnSpPr>
        <p:spPr>
          <a:xfrm flipV="1">
            <a:off x="1979613" y="3813175"/>
            <a:ext cx="169862" cy="144462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63" name="TextBox 106"/>
          <p:cNvSpPr txBox="1">
            <a:spLocks noChangeArrowheads="1"/>
          </p:cNvSpPr>
          <p:nvPr/>
        </p:nvSpPr>
        <p:spPr bwMode="auto">
          <a:xfrm>
            <a:off x="1676400" y="4352925"/>
            <a:ext cx="249238" cy="2460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0864" name="Text Box 144"/>
          <p:cNvSpPr txBox="1">
            <a:spLocks noChangeArrowheads="1"/>
          </p:cNvSpPr>
          <p:nvPr/>
        </p:nvSpPr>
        <p:spPr bwMode="auto">
          <a:xfrm>
            <a:off x="188913" y="3754438"/>
            <a:ext cx="91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BAUF1S2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65F29B0-72DB-429E-8492-218E7F2C90B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3794" name="TextBox 6"/>
          <p:cNvSpPr txBox="1">
            <a:spLocks noChangeArrowheads="1"/>
          </p:cNvSpPr>
          <p:nvPr/>
        </p:nvSpPr>
        <p:spPr bwMode="auto">
          <a:xfrm>
            <a:off x="304800" y="762000"/>
            <a:ext cx="682625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NWPP</a:t>
            </a:r>
          </a:p>
        </p:txBody>
      </p:sp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228600" y="2286000"/>
            <a:ext cx="65405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RMPA</a:t>
            </a:r>
          </a:p>
        </p:txBody>
      </p:sp>
      <p:sp>
        <p:nvSpPr>
          <p:cNvPr id="33796" name="TextBox 8"/>
          <p:cNvSpPr txBox="1">
            <a:spLocks noChangeArrowheads="1"/>
          </p:cNvSpPr>
          <p:nvPr/>
        </p:nvSpPr>
        <p:spPr bwMode="auto">
          <a:xfrm>
            <a:off x="2057400" y="1371600"/>
            <a:ext cx="91440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MAPP US</a:t>
            </a:r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2133600" y="381000"/>
            <a:ext cx="917575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MAPP CA</a:t>
            </a:r>
          </a:p>
        </p:txBody>
      </p:sp>
      <p:sp>
        <p:nvSpPr>
          <p:cNvPr id="33798" name="TextBox 10"/>
          <p:cNvSpPr txBox="1">
            <a:spLocks noChangeArrowheads="1"/>
          </p:cNvSpPr>
          <p:nvPr/>
        </p:nvSpPr>
        <p:spPr bwMode="auto">
          <a:xfrm>
            <a:off x="1524000" y="2514600"/>
            <a:ext cx="409575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NE</a:t>
            </a:r>
          </a:p>
        </p:txBody>
      </p:sp>
      <p:sp>
        <p:nvSpPr>
          <p:cNvPr id="33799" name="TextBox 12"/>
          <p:cNvSpPr txBox="1">
            <a:spLocks noChangeArrowheads="1"/>
          </p:cNvSpPr>
          <p:nvPr/>
        </p:nvSpPr>
        <p:spPr bwMode="auto">
          <a:xfrm>
            <a:off x="1828800" y="3505200"/>
            <a:ext cx="64135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SPP N</a:t>
            </a:r>
          </a:p>
        </p:txBody>
      </p:sp>
      <p:sp>
        <p:nvSpPr>
          <p:cNvPr id="33800" name="TextBox 13"/>
          <p:cNvSpPr txBox="1">
            <a:spLocks noChangeArrowheads="1"/>
          </p:cNvSpPr>
          <p:nvPr/>
        </p:nvSpPr>
        <p:spPr bwMode="auto">
          <a:xfrm>
            <a:off x="1676400" y="5257800"/>
            <a:ext cx="606425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SPP S</a:t>
            </a:r>
          </a:p>
        </p:txBody>
      </p:sp>
      <p:sp>
        <p:nvSpPr>
          <p:cNvPr id="33801" name="TextBox 14"/>
          <p:cNvSpPr txBox="1">
            <a:spLocks noChangeArrowheads="1"/>
          </p:cNvSpPr>
          <p:nvPr/>
        </p:nvSpPr>
        <p:spPr bwMode="auto">
          <a:xfrm>
            <a:off x="228600" y="5334000"/>
            <a:ext cx="1077913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AZ NM SNV</a:t>
            </a:r>
          </a:p>
        </p:txBody>
      </p:sp>
      <p:sp>
        <p:nvSpPr>
          <p:cNvPr id="33802" name="TextBox 15"/>
          <p:cNvSpPr txBox="1">
            <a:spLocks noChangeArrowheads="1"/>
          </p:cNvSpPr>
          <p:nvPr/>
        </p:nvSpPr>
        <p:spPr bwMode="auto">
          <a:xfrm>
            <a:off x="1143000" y="6019800"/>
            <a:ext cx="703263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ERCOT</a:t>
            </a:r>
          </a:p>
        </p:txBody>
      </p:sp>
      <p:cxnSp>
        <p:nvCxnSpPr>
          <p:cNvPr id="18" name="Straight Arrow Connector 17"/>
          <p:cNvCxnSpPr>
            <a:stCxn id="33800" idx="2"/>
            <a:endCxn id="33802" idx="0"/>
          </p:cNvCxnSpPr>
          <p:nvPr/>
        </p:nvCxnSpPr>
        <p:spPr>
          <a:xfrm rot="5400000">
            <a:off x="1510506" y="5550694"/>
            <a:ext cx="454025" cy="4841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3801" idx="3"/>
            <a:endCxn id="33800" idx="1"/>
          </p:cNvCxnSpPr>
          <p:nvPr/>
        </p:nvCxnSpPr>
        <p:spPr>
          <a:xfrm flipV="1">
            <a:off x="1306513" y="5411788"/>
            <a:ext cx="369887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3800" idx="0"/>
            <a:endCxn id="33799" idx="2"/>
          </p:cNvCxnSpPr>
          <p:nvPr/>
        </p:nvCxnSpPr>
        <p:spPr>
          <a:xfrm rot="5400000" flipH="1" flipV="1">
            <a:off x="1342231" y="4450557"/>
            <a:ext cx="1444625" cy="169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3798" idx="2"/>
          </p:cNvCxnSpPr>
          <p:nvPr/>
        </p:nvCxnSpPr>
        <p:spPr>
          <a:xfrm rot="16200000" flipH="1">
            <a:off x="1513681" y="3037682"/>
            <a:ext cx="682625" cy="2524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stCxn id="33795" idx="3"/>
            <a:endCxn id="33798" idx="1"/>
          </p:cNvCxnSpPr>
          <p:nvPr/>
        </p:nvCxnSpPr>
        <p:spPr>
          <a:xfrm>
            <a:off x="882650" y="2439988"/>
            <a:ext cx="641350" cy="2286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>
            <a:stCxn id="33794" idx="2"/>
            <a:endCxn id="33796" idx="1"/>
          </p:cNvCxnSpPr>
          <p:nvPr/>
        </p:nvCxnSpPr>
        <p:spPr>
          <a:xfrm rot="16200000" flipH="1">
            <a:off x="1123950" y="592138"/>
            <a:ext cx="455613" cy="1411287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9" name="TextBox 32"/>
          <p:cNvSpPr txBox="1">
            <a:spLocks noChangeArrowheads="1"/>
          </p:cNvSpPr>
          <p:nvPr/>
        </p:nvSpPr>
        <p:spPr bwMode="auto">
          <a:xfrm>
            <a:off x="3352800" y="1371600"/>
            <a:ext cx="827088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MISO W</a:t>
            </a:r>
          </a:p>
        </p:txBody>
      </p:sp>
      <p:sp>
        <p:nvSpPr>
          <p:cNvPr id="33810" name="TextBox 33"/>
          <p:cNvSpPr txBox="1">
            <a:spLocks noChangeArrowheads="1"/>
          </p:cNvSpPr>
          <p:nvPr/>
        </p:nvSpPr>
        <p:spPr bwMode="auto">
          <a:xfrm>
            <a:off x="2971800" y="2667000"/>
            <a:ext cx="106680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MISO MO IL</a:t>
            </a:r>
          </a:p>
        </p:txBody>
      </p:sp>
      <p:sp>
        <p:nvSpPr>
          <p:cNvPr id="33811" name="TextBox 34"/>
          <p:cNvSpPr txBox="1">
            <a:spLocks noChangeArrowheads="1"/>
          </p:cNvSpPr>
          <p:nvPr/>
        </p:nvSpPr>
        <p:spPr bwMode="auto">
          <a:xfrm>
            <a:off x="4724400" y="1143000"/>
            <a:ext cx="1198563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MISO WUMS</a:t>
            </a:r>
          </a:p>
        </p:txBody>
      </p:sp>
      <p:sp>
        <p:nvSpPr>
          <p:cNvPr id="33812" name="TextBox 35"/>
          <p:cNvSpPr txBox="1">
            <a:spLocks noChangeArrowheads="1"/>
          </p:cNvSpPr>
          <p:nvPr/>
        </p:nvSpPr>
        <p:spPr bwMode="auto">
          <a:xfrm>
            <a:off x="5410200" y="1752600"/>
            <a:ext cx="868363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MISO MI</a:t>
            </a:r>
          </a:p>
        </p:txBody>
      </p:sp>
      <p:sp>
        <p:nvSpPr>
          <p:cNvPr id="33813" name="TextBox 36"/>
          <p:cNvSpPr txBox="1">
            <a:spLocks noChangeArrowheads="1"/>
          </p:cNvSpPr>
          <p:nvPr/>
        </p:nvSpPr>
        <p:spPr bwMode="auto">
          <a:xfrm>
            <a:off x="5105400" y="2362200"/>
            <a:ext cx="827088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MISO IN</a:t>
            </a:r>
          </a:p>
        </p:txBody>
      </p:sp>
      <p:cxnSp>
        <p:nvCxnSpPr>
          <p:cNvPr id="43" name="Shape 42"/>
          <p:cNvCxnSpPr>
            <a:stCxn id="33796" idx="0"/>
            <a:endCxn id="33797" idx="1"/>
          </p:cNvCxnSpPr>
          <p:nvPr/>
        </p:nvCxnSpPr>
        <p:spPr>
          <a:xfrm rot="16200000" flipV="1">
            <a:off x="1905794" y="762794"/>
            <a:ext cx="836612" cy="381000"/>
          </a:xfrm>
          <a:prstGeom prst="bentConnector4">
            <a:avLst>
              <a:gd name="adj1" fmla="val 40804"/>
              <a:gd name="adj2" fmla="val 180037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/>
          <p:nvPr/>
        </p:nvCxnSpPr>
        <p:spPr>
          <a:xfrm rot="16200000" flipV="1">
            <a:off x="2857500" y="723900"/>
            <a:ext cx="685800" cy="6096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3796" idx="3"/>
            <a:endCxn id="33809" idx="1"/>
          </p:cNvCxnSpPr>
          <p:nvPr/>
        </p:nvCxnSpPr>
        <p:spPr>
          <a:xfrm flipV="1">
            <a:off x="2971800" y="1525588"/>
            <a:ext cx="381000" cy="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3795" idx="2"/>
            <a:endCxn id="33799" idx="1"/>
          </p:cNvCxnSpPr>
          <p:nvPr/>
        </p:nvCxnSpPr>
        <p:spPr>
          <a:xfrm rot="16200000" flipH="1">
            <a:off x="659606" y="2489994"/>
            <a:ext cx="1065213" cy="127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3796" idx="2"/>
            <a:endCxn id="33798" idx="0"/>
          </p:cNvCxnSpPr>
          <p:nvPr/>
        </p:nvCxnSpPr>
        <p:spPr>
          <a:xfrm rot="5400000">
            <a:off x="1704181" y="1704182"/>
            <a:ext cx="835025" cy="7858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9" name="TextBox 62"/>
          <p:cNvSpPr txBox="1">
            <a:spLocks noChangeArrowheads="1"/>
          </p:cNvSpPr>
          <p:nvPr/>
        </p:nvSpPr>
        <p:spPr bwMode="auto">
          <a:xfrm>
            <a:off x="4572000" y="304800"/>
            <a:ext cx="415925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OH</a:t>
            </a:r>
          </a:p>
        </p:txBody>
      </p:sp>
      <p:cxnSp>
        <p:nvCxnSpPr>
          <p:cNvPr id="33820" name="Straight Arrow Connector 64"/>
          <p:cNvCxnSpPr>
            <a:cxnSpLocks noChangeShapeType="1"/>
            <a:stCxn id="33809" idx="0"/>
            <a:endCxn id="33819" idx="1"/>
          </p:cNvCxnSpPr>
          <p:nvPr/>
        </p:nvCxnSpPr>
        <p:spPr bwMode="auto">
          <a:xfrm flipV="1">
            <a:off x="3767138" y="458788"/>
            <a:ext cx="804862" cy="912812"/>
          </a:xfrm>
          <a:prstGeom prst="straightConnector1">
            <a:avLst/>
          </a:prstGeom>
          <a:noFill/>
          <a:ln w="12700" algn="ctr">
            <a:solidFill>
              <a:srgbClr val="008000"/>
            </a:solidFill>
            <a:round/>
            <a:headEnd type="triangle" w="med" len="med"/>
            <a:tailEnd/>
          </a:ln>
        </p:spPr>
      </p:cxnSp>
      <p:sp>
        <p:nvSpPr>
          <p:cNvPr id="33821" name="TextBox 78"/>
          <p:cNvSpPr txBox="1">
            <a:spLocks noChangeArrowheads="1"/>
          </p:cNvSpPr>
          <p:nvPr/>
        </p:nvSpPr>
        <p:spPr bwMode="auto">
          <a:xfrm>
            <a:off x="4495800" y="4114800"/>
            <a:ext cx="1143000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>
                <a:latin typeface="Calibri" pitchFamily="34" charset="0"/>
              </a:rPr>
              <a:t>PJM </a:t>
            </a:r>
          </a:p>
          <a:p>
            <a:pPr defTabSz="457200"/>
            <a:r>
              <a:rPr lang="en-US" sz="1200">
                <a:latin typeface="Calibri" pitchFamily="34" charset="0"/>
              </a:rPr>
              <a:t>Rest of RTO</a:t>
            </a:r>
          </a:p>
        </p:txBody>
      </p:sp>
      <p:cxnSp>
        <p:nvCxnSpPr>
          <p:cNvPr id="81" name="Straight Arrow Connector 80"/>
          <p:cNvCxnSpPr>
            <a:endCxn id="33821" idx="1"/>
          </p:cNvCxnSpPr>
          <p:nvPr/>
        </p:nvCxnSpPr>
        <p:spPr>
          <a:xfrm rot="16200000" flipH="1">
            <a:off x="3464718" y="3317082"/>
            <a:ext cx="1376363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23" name="Straight Arrow Connector 82"/>
          <p:cNvCxnSpPr>
            <a:cxnSpLocks noChangeShapeType="1"/>
            <a:stCxn id="33810" idx="3"/>
            <a:endCxn id="33813" idx="1"/>
          </p:cNvCxnSpPr>
          <p:nvPr/>
        </p:nvCxnSpPr>
        <p:spPr bwMode="auto">
          <a:xfrm flipV="1">
            <a:off x="4038600" y="2516188"/>
            <a:ext cx="1066800" cy="30480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3824" name="Straight Arrow Connector 84"/>
          <p:cNvCxnSpPr>
            <a:cxnSpLocks noChangeShapeType="1"/>
            <a:stCxn id="33813" idx="0"/>
            <a:endCxn id="33812" idx="2"/>
          </p:cNvCxnSpPr>
          <p:nvPr/>
        </p:nvCxnSpPr>
        <p:spPr bwMode="auto">
          <a:xfrm flipV="1">
            <a:off x="5519738" y="2060575"/>
            <a:ext cx="325437" cy="301625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 type="arrow" w="med" len="med"/>
          </a:ln>
        </p:spPr>
      </p:cxnSp>
      <p:cxnSp>
        <p:nvCxnSpPr>
          <p:cNvPr id="33825" name="Shape 89"/>
          <p:cNvCxnSpPr>
            <a:cxnSpLocks noChangeShapeType="1"/>
            <a:endCxn id="33811" idx="2"/>
          </p:cNvCxnSpPr>
          <p:nvPr/>
        </p:nvCxnSpPr>
        <p:spPr bwMode="auto">
          <a:xfrm rot="16200000" flipV="1">
            <a:off x="3998119" y="2777331"/>
            <a:ext cx="2663825" cy="11113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008000"/>
            </a:solidFill>
            <a:miter lim="800000"/>
            <a:headEnd type="triangle" w="med" len="med"/>
            <a:tailEnd/>
          </a:ln>
        </p:spPr>
      </p:cxnSp>
      <p:sp>
        <p:nvSpPr>
          <p:cNvPr id="33826" name="TextBox 93"/>
          <p:cNvSpPr txBox="1">
            <a:spLocks noChangeArrowheads="1"/>
          </p:cNvSpPr>
          <p:nvPr/>
        </p:nvSpPr>
        <p:spPr bwMode="auto">
          <a:xfrm>
            <a:off x="3733800" y="4724400"/>
            <a:ext cx="544513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TVA</a:t>
            </a:r>
          </a:p>
        </p:txBody>
      </p:sp>
      <p:sp>
        <p:nvSpPr>
          <p:cNvPr id="33827" name="TextBox 96"/>
          <p:cNvSpPr txBox="1">
            <a:spLocks noChangeArrowheads="1"/>
          </p:cNvSpPr>
          <p:nvPr/>
        </p:nvSpPr>
        <p:spPr bwMode="auto">
          <a:xfrm>
            <a:off x="7086600" y="5102225"/>
            <a:ext cx="685800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VACA</a:t>
            </a:r>
          </a:p>
        </p:txBody>
      </p:sp>
      <p:sp>
        <p:nvSpPr>
          <p:cNvPr id="33828" name="TextBox 119"/>
          <p:cNvSpPr txBox="1">
            <a:spLocks noChangeArrowheads="1"/>
          </p:cNvSpPr>
          <p:nvPr/>
        </p:nvSpPr>
        <p:spPr bwMode="auto">
          <a:xfrm>
            <a:off x="7772400" y="609600"/>
            <a:ext cx="1066800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NEISO</a:t>
            </a:r>
          </a:p>
        </p:txBody>
      </p:sp>
      <p:sp>
        <p:nvSpPr>
          <p:cNvPr id="33829" name="TextBox 120"/>
          <p:cNvSpPr txBox="1">
            <a:spLocks noChangeArrowheads="1"/>
          </p:cNvSpPr>
          <p:nvPr/>
        </p:nvSpPr>
        <p:spPr bwMode="auto">
          <a:xfrm>
            <a:off x="7086600" y="1219200"/>
            <a:ext cx="633413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NYISO</a:t>
            </a:r>
          </a:p>
          <a:p>
            <a:pPr defTabSz="457200"/>
            <a:r>
              <a:rPr lang="en-US" sz="1400">
                <a:latin typeface="Calibri" pitchFamily="34" charset="0"/>
              </a:rPr>
              <a:t>A-F</a:t>
            </a:r>
          </a:p>
        </p:txBody>
      </p:sp>
      <p:sp>
        <p:nvSpPr>
          <p:cNvPr id="33830" name="TextBox 121"/>
          <p:cNvSpPr txBox="1">
            <a:spLocks noChangeArrowheads="1"/>
          </p:cNvSpPr>
          <p:nvPr/>
        </p:nvSpPr>
        <p:spPr bwMode="auto">
          <a:xfrm>
            <a:off x="7086600" y="1981200"/>
            <a:ext cx="838200" cy="527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NYISO</a:t>
            </a:r>
          </a:p>
          <a:p>
            <a:pPr defTabSz="457200"/>
            <a:r>
              <a:rPr lang="en-US" sz="1400">
                <a:latin typeface="Calibri" pitchFamily="34" charset="0"/>
              </a:rPr>
              <a:t>GHI</a:t>
            </a:r>
          </a:p>
        </p:txBody>
      </p:sp>
      <p:sp>
        <p:nvSpPr>
          <p:cNvPr id="33831" name="TextBox 122"/>
          <p:cNvSpPr txBox="1">
            <a:spLocks noChangeArrowheads="1"/>
          </p:cNvSpPr>
          <p:nvPr/>
        </p:nvSpPr>
        <p:spPr bwMode="auto">
          <a:xfrm>
            <a:off x="7543800" y="2819400"/>
            <a:ext cx="633413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NYISO</a:t>
            </a:r>
          </a:p>
          <a:p>
            <a:pPr defTabSz="457200"/>
            <a:r>
              <a:rPr lang="en-US" sz="1400">
                <a:latin typeface="Calibri" pitchFamily="34" charset="0"/>
              </a:rPr>
              <a:t>J &amp; K</a:t>
            </a:r>
          </a:p>
        </p:txBody>
      </p:sp>
      <p:cxnSp>
        <p:nvCxnSpPr>
          <p:cNvPr id="33832" name="Shape 126"/>
          <p:cNvCxnSpPr>
            <a:cxnSpLocks noChangeShapeType="1"/>
            <a:stCxn id="33812" idx="0"/>
          </p:cNvCxnSpPr>
          <p:nvPr/>
        </p:nvCxnSpPr>
        <p:spPr bwMode="auto">
          <a:xfrm rot="16200000" flipV="1">
            <a:off x="5627688" y="1535112"/>
            <a:ext cx="304800" cy="13017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008000"/>
            </a:solidFill>
            <a:miter lim="800000"/>
            <a:headEnd type="triangle" w="med" len="med"/>
            <a:tailEnd/>
          </a:ln>
        </p:spPr>
      </p:cxnSp>
      <p:sp>
        <p:nvSpPr>
          <p:cNvPr id="33833" name="TextBox 128"/>
          <p:cNvSpPr txBox="1">
            <a:spLocks noChangeArrowheads="1"/>
          </p:cNvSpPr>
          <p:nvPr/>
        </p:nvSpPr>
        <p:spPr bwMode="auto">
          <a:xfrm>
            <a:off x="7391400" y="3886200"/>
            <a:ext cx="838200" cy="649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>
                <a:latin typeface="Calibri" pitchFamily="34" charset="0"/>
              </a:rPr>
              <a:t>PJM </a:t>
            </a:r>
          </a:p>
          <a:p>
            <a:pPr defTabSz="457200"/>
            <a:r>
              <a:rPr lang="en-US" sz="1200">
                <a:latin typeface="Calibri" pitchFamily="34" charset="0"/>
              </a:rPr>
              <a:t>Eastern</a:t>
            </a:r>
          </a:p>
          <a:p>
            <a:pPr defTabSz="457200"/>
            <a:r>
              <a:rPr lang="en-US" sz="1200">
                <a:latin typeface="Calibri" pitchFamily="34" charset="0"/>
              </a:rPr>
              <a:t>MAAC</a:t>
            </a:r>
          </a:p>
        </p:txBody>
      </p:sp>
      <p:sp>
        <p:nvSpPr>
          <p:cNvPr id="33834" name="TextBox 129"/>
          <p:cNvSpPr txBox="1">
            <a:spLocks noChangeArrowheads="1"/>
          </p:cNvSpPr>
          <p:nvPr/>
        </p:nvSpPr>
        <p:spPr bwMode="auto">
          <a:xfrm>
            <a:off x="6096000" y="3886200"/>
            <a:ext cx="1066800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>
                <a:latin typeface="Calibri" pitchFamily="34" charset="0"/>
              </a:rPr>
              <a:t>PJM </a:t>
            </a:r>
          </a:p>
          <a:p>
            <a:pPr defTabSz="457200"/>
            <a:r>
              <a:rPr lang="en-US" sz="1200">
                <a:latin typeface="Calibri" pitchFamily="34" charset="0"/>
              </a:rPr>
              <a:t>Rest of MAAC</a:t>
            </a:r>
          </a:p>
        </p:txBody>
      </p:sp>
      <p:sp>
        <p:nvSpPr>
          <p:cNvPr id="33835" name="TextBox 131"/>
          <p:cNvSpPr txBox="1">
            <a:spLocks noChangeArrowheads="1"/>
          </p:cNvSpPr>
          <p:nvPr/>
        </p:nvSpPr>
        <p:spPr bwMode="auto">
          <a:xfrm>
            <a:off x="6096000" y="5943600"/>
            <a:ext cx="60960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SOCO</a:t>
            </a:r>
          </a:p>
        </p:txBody>
      </p:sp>
      <p:cxnSp>
        <p:nvCxnSpPr>
          <p:cNvPr id="33836" name="Straight Arrow Connector 133"/>
          <p:cNvCxnSpPr>
            <a:cxnSpLocks noChangeShapeType="1"/>
            <a:stCxn id="33835" idx="0"/>
            <a:endCxn id="33827" idx="2"/>
          </p:cNvCxnSpPr>
          <p:nvPr/>
        </p:nvCxnSpPr>
        <p:spPr bwMode="auto">
          <a:xfrm rot="5400000" flipH="1" flipV="1">
            <a:off x="6651625" y="5165725"/>
            <a:ext cx="527050" cy="1028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40" name="Shape 139"/>
          <p:cNvCxnSpPr/>
          <p:nvPr/>
        </p:nvCxnSpPr>
        <p:spPr>
          <a:xfrm rot="10800000">
            <a:off x="4267200" y="5029200"/>
            <a:ext cx="2808288" cy="301625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38" name="TextBox 143"/>
          <p:cNvSpPr txBox="1">
            <a:spLocks noChangeArrowheads="1"/>
          </p:cNvSpPr>
          <p:nvPr/>
        </p:nvSpPr>
        <p:spPr bwMode="auto">
          <a:xfrm>
            <a:off x="8153400" y="6397625"/>
            <a:ext cx="60960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FRCC</a:t>
            </a:r>
          </a:p>
        </p:txBody>
      </p:sp>
      <p:cxnSp>
        <p:nvCxnSpPr>
          <p:cNvPr id="146" name="Shape 145"/>
          <p:cNvCxnSpPr>
            <a:stCxn id="33835" idx="3"/>
            <a:endCxn id="33838" idx="0"/>
          </p:cNvCxnSpPr>
          <p:nvPr/>
        </p:nvCxnSpPr>
        <p:spPr>
          <a:xfrm>
            <a:off x="6705600" y="6097588"/>
            <a:ext cx="1752600" cy="300037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40" name="Elbow Connector 147"/>
          <p:cNvCxnSpPr>
            <a:cxnSpLocks noChangeShapeType="1"/>
            <a:endCxn id="33826" idx="2"/>
          </p:cNvCxnSpPr>
          <p:nvPr/>
        </p:nvCxnSpPr>
        <p:spPr bwMode="auto">
          <a:xfrm rot="10800000">
            <a:off x="4006850" y="5038725"/>
            <a:ext cx="2089150" cy="904875"/>
          </a:xfrm>
          <a:prstGeom prst="bentConnector2">
            <a:avLst/>
          </a:prstGeom>
          <a:noFill/>
          <a:ln w="9525" algn="ctr">
            <a:solidFill>
              <a:srgbClr val="4A7EBB"/>
            </a:solidFill>
            <a:miter lim="800000"/>
            <a:headEnd type="arrow" w="med" len="med"/>
            <a:tailEnd type="arrow" w="med" len="med"/>
          </a:ln>
        </p:spPr>
      </p:cxnSp>
      <p:sp>
        <p:nvSpPr>
          <p:cNvPr id="33841" name="TextBox 150"/>
          <p:cNvSpPr txBox="1">
            <a:spLocks noChangeArrowheads="1"/>
          </p:cNvSpPr>
          <p:nvPr/>
        </p:nvSpPr>
        <p:spPr bwMode="auto">
          <a:xfrm>
            <a:off x="2362200" y="4343400"/>
            <a:ext cx="99060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ENTERGY</a:t>
            </a:r>
          </a:p>
        </p:txBody>
      </p:sp>
      <p:cxnSp>
        <p:nvCxnSpPr>
          <p:cNvPr id="33842" name="Elbow Connector 155"/>
          <p:cNvCxnSpPr>
            <a:cxnSpLocks noChangeShapeType="1"/>
            <a:endCxn id="33810" idx="2"/>
          </p:cNvCxnSpPr>
          <p:nvPr/>
        </p:nvCxnSpPr>
        <p:spPr bwMode="auto">
          <a:xfrm rot="16200000" flipV="1">
            <a:off x="2820987" y="3659188"/>
            <a:ext cx="1749425" cy="3810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miter lim="800000"/>
            <a:headEnd type="arrow" w="med" len="med"/>
            <a:tailEnd type="arrow" w="med" len="med"/>
          </a:ln>
        </p:spPr>
      </p:cxnSp>
      <p:cxnSp>
        <p:nvCxnSpPr>
          <p:cNvPr id="33843" name="Shape 162"/>
          <p:cNvCxnSpPr>
            <a:cxnSpLocks noChangeShapeType="1"/>
            <a:stCxn id="33800" idx="3"/>
          </p:cNvCxnSpPr>
          <p:nvPr/>
        </p:nvCxnSpPr>
        <p:spPr bwMode="auto">
          <a:xfrm flipV="1">
            <a:off x="2282825" y="4648200"/>
            <a:ext cx="384175" cy="763588"/>
          </a:xfrm>
          <a:prstGeom prst="bentConnector2">
            <a:avLst/>
          </a:prstGeom>
          <a:noFill/>
          <a:ln w="31750" algn="ctr">
            <a:solidFill>
              <a:srgbClr val="008000"/>
            </a:solidFill>
            <a:miter lim="800000"/>
            <a:headEnd/>
            <a:tailEnd type="arrow" w="med" len="med"/>
          </a:ln>
        </p:spPr>
      </p:cxnSp>
      <p:cxnSp>
        <p:nvCxnSpPr>
          <p:cNvPr id="33844" name="Elbow Connector 164"/>
          <p:cNvCxnSpPr>
            <a:cxnSpLocks noChangeShapeType="1"/>
            <a:stCxn id="33841" idx="3"/>
            <a:endCxn id="33826" idx="1"/>
          </p:cNvCxnSpPr>
          <p:nvPr/>
        </p:nvCxnSpPr>
        <p:spPr bwMode="auto">
          <a:xfrm>
            <a:off x="3352800" y="4497388"/>
            <a:ext cx="381000" cy="384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miter lim="800000"/>
            <a:headEnd type="arrow" w="med" len="med"/>
            <a:tailEnd type="arrow" w="med" len="med"/>
          </a:ln>
        </p:spPr>
      </p:cxnSp>
      <p:cxnSp>
        <p:nvCxnSpPr>
          <p:cNvPr id="169" name="Straight Arrow Connector 168"/>
          <p:cNvCxnSpPr/>
          <p:nvPr/>
        </p:nvCxnSpPr>
        <p:spPr>
          <a:xfrm rot="5400000" flipH="1" flipV="1">
            <a:off x="2514600" y="3505200"/>
            <a:ext cx="13716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46" name="TextBox 169"/>
          <p:cNvSpPr txBox="1">
            <a:spLocks noChangeArrowheads="1"/>
          </p:cNvSpPr>
          <p:nvPr/>
        </p:nvSpPr>
        <p:spPr bwMode="auto">
          <a:xfrm>
            <a:off x="4572000" y="2895600"/>
            <a:ext cx="838200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Non RTO Midwest</a:t>
            </a:r>
          </a:p>
        </p:txBody>
      </p:sp>
      <p:cxnSp>
        <p:nvCxnSpPr>
          <p:cNvPr id="33847" name="Elbow Connector 186"/>
          <p:cNvCxnSpPr>
            <a:cxnSpLocks noChangeShapeType="1"/>
          </p:cNvCxnSpPr>
          <p:nvPr/>
        </p:nvCxnSpPr>
        <p:spPr bwMode="auto">
          <a:xfrm rot="5400000" flipH="1" flipV="1">
            <a:off x="4606131" y="3090069"/>
            <a:ext cx="1444625" cy="598488"/>
          </a:xfrm>
          <a:prstGeom prst="bentConnector3">
            <a:avLst>
              <a:gd name="adj1" fmla="val 36583"/>
            </a:avLst>
          </a:prstGeom>
          <a:noFill/>
          <a:ln w="12700" algn="ctr">
            <a:solidFill>
              <a:srgbClr val="008000"/>
            </a:solidFill>
            <a:miter lim="800000"/>
            <a:headEnd type="triangle" w="med" len="med"/>
            <a:tailEnd/>
          </a:ln>
        </p:spPr>
      </p:cxnSp>
      <p:cxnSp>
        <p:nvCxnSpPr>
          <p:cNvPr id="33848" name="Straight Arrow Connector 190"/>
          <p:cNvCxnSpPr>
            <a:cxnSpLocks noChangeShapeType="1"/>
            <a:stCxn id="33826" idx="0"/>
            <a:endCxn id="33846" idx="2"/>
          </p:cNvCxnSpPr>
          <p:nvPr/>
        </p:nvCxnSpPr>
        <p:spPr bwMode="auto">
          <a:xfrm flipV="1">
            <a:off x="4006850" y="3419475"/>
            <a:ext cx="984250" cy="130492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95" name="Straight Arrow Connector 194"/>
          <p:cNvCxnSpPr>
            <a:stCxn id="33846" idx="0"/>
          </p:cNvCxnSpPr>
          <p:nvPr/>
        </p:nvCxnSpPr>
        <p:spPr>
          <a:xfrm rot="5400000" flipH="1" flipV="1">
            <a:off x="4933950" y="2724150"/>
            <a:ext cx="228600" cy="114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50" name="Straight Arrow Connector 76"/>
          <p:cNvCxnSpPr>
            <a:cxnSpLocks noChangeShapeType="1"/>
            <a:stCxn id="33821" idx="3"/>
            <a:endCxn id="33834" idx="1"/>
          </p:cNvCxnSpPr>
          <p:nvPr/>
        </p:nvCxnSpPr>
        <p:spPr bwMode="auto">
          <a:xfrm flipV="1">
            <a:off x="5638800" y="4119563"/>
            <a:ext cx="457200" cy="22860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3851" name="Straight Arrow Connector 79"/>
          <p:cNvCxnSpPr>
            <a:cxnSpLocks noChangeShapeType="1"/>
            <a:endCxn id="33833" idx="1"/>
          </p:cNvCxnSpPr>
          <p:nvPr/>
        </p:nvCxnSpPr>
        <p:spPr bwMode="auto">
          <a:xfrm>
            <a:off x="7162800" y="4211638"/>
            <a:ext cx="228600" cy="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3852" name="Shape 100"/>
          <p:cNvCxnSpPr>
            <a:cxnSpLocks noChangeShapeType="1"/>
            <a:endCxn id="33831" idx="2"/>
          </p:cNvCxnSpPr>
          <p:nvPr/>
        </p:nvCxnSpPr>
        <p:spPr bwMode="auto">
          <a:xfrm rot="16200000" flipV="1">
            <a:off x="7659687" y="3544888"/>
            <a:ext cx="542925" cy="139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13" name="Straight Arrow Connector 112"/>
          <p:cNvCxnSpPr/>
          <p:nvPr/>
        </p:nvCxnSpPr>
        <p:spPr>
          <a:xfrm rot="16200000" flipH="1">
            <a:off x="6706394" y="3048794"/>
            <a:ext cx="1371600" cy="3032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54" name="Straight Arrow Connector 113"/>
          <p:cNvCxnSpPr>
            <a:cxnSpLocks noChangeShapeType="1"/>
            <a:stCxn id="33829" idx="1"/>
            <a:endCxn id="33834" idx="0"/>
          </p:cNvCxnSpPr>
          <p:nvPr/>
        </p:nvCxnSpPr>
        <p:spPr bwMode="auto">
          <a:xfrm flipH="1">
            <a:off x="6629400" y="1481138"/>
            <a:ext cx="457200" cy="2405062"/>
          </a:xfrm>
          <a:prstGeom prst="straightConnector1">
            <a:avLst/>
          </a:prstGeom>
          <a:noFill/>
          <a:ln w="12700" algn="ctr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3855" name="Elbow Connector 88"/>
          <p:cNvCxnSpPr>
            <a:cxnSpLocks noChangeShapeType="1"/>
            <a:stCxn id="33826" idx="3"/>
            <a:endCxn id="33821" idx="2"/>
          </p:cNvCxnSpPr>
          <p:nvPr/>
        </p:nvCxnSpPr>
        <p:spPr bwMode="auto">
          <a:xfrm flipV="1">
            <a:off x="4278313" y="4581525"/>
            <a:ext cx="788987" cy="300038"/>
          </a:xfrm>
          <a:prstGeom prst="bentConnector2">
            <a:avLst/>
          </a:prstGeom>
          <a:noFill/>
          <a:ln w="9525" algn="ctr">
            <a:solidFill>
              <a:srgbClr val="4A7EBB"/>
            </a:solidFill>
            <a:miter lim="800000"/>
            <a:headEnd type="arrow" w="med" len="med"/>
            <a:tailEnd type="arrow" w="med" len="med"/>
          </a:ln>
        </p:spPr>
      </p:cxnSp>
      <p:cxnSp>
        <p:nvCxnSpPr>
          <p:cNvPr id="99" name="Elbow Connector 98"/>
          <p:cNvCxnSpPr/>
          <p:nvPr/>
        </p:nvCxnSpPr>
        <p:spPr>
          <a:xfrm rot="5400000">
            <a:off x="4838700" y="2781300"/>
            <a:ext cx="2057400" cy="609600"/>
          </a:xfrm>
          <a:prstGeom prst="bentConnector3">
            <a:avLst>
              <a:gd name="adj1" fmla="val 81299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57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7581900" y="1028700"/>
            <a:ext cx="304800" cy="7620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" name="Straight Arrow Connector 57"/>
          <p:cNvCxnSpPr/>
          <p:nvPr/>
        </p:nvCxnSpPr>
        <p:spPr>
          <a:xfrm>
            <a:off x="4953000" y="609600"/>
            <a:ext cx="2133600" cy="685800"/>
          </a:xfrm>
          <a:prstGeom prst="bentConnector3">
            <a:avLst>
              <a:gd name="adj1" fmla="val 73469"/>
            </a:avLst>
          </a:prstGeom>
          <a:ln w="12700" cmpd="sng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59" name="Straight Arrow Connector 21"/>
          <p:cNvCxnSpPr>
            <a:cxnSpLocks noChangeShapeType="1"/>
            <a:stCxn id="33830" idx="0"/>
            <a:endCxn id="33829" idx="2"/>
          </p:cNvCxnSpPr>
          <p:nvPr/>
        </p:nvCxnSpPr>
        <p:spPr bwMode="auto">
          <a:xfrm flipH="1" flipV="1">
            <a:off x="7404100" y="1743075"/>
            <a:ext cx="101600" cy="238125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 type="triangle" w="med" len="med"/>
            <a:tailEnd/>
          </a:ln>
        </p:spPr>
      </p:cxnSp>
      <p:cxnSp>
        <p:nvCxnSpPr>
          <p:cNvPr id="33860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7619206" y="2667794"/>
            <a:ext cx="306388" cy="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3861" name="Shape 126"/>
          <p:cNvCxnSpPr>
            <a:cxnSpLocks noChangeShapeType="1"/>
          </p:cNvCxnSpPr>
          <p:nvPr/>
        </p:nvCxnSpPr>
        <p:spPr bwMode="auto">
          <a:xfrm rot="5400000" flipH="1" flipV="1">
            <a:off x="7315200" y="1676400"/>
            <a:ext cx="1905000" cy="381000"/>
          </a:xfrm>
          <a:prstGeom prst="bentConnector3">
            <a:avLst>
              <a:gd name="adj1" fmla="val 50000"/>
            </a:avLst>
          </a:prstGeom>
          <a:noFill/>
          <a:ln w="22225" algn="ctr">
            <a:solidFill>
              <a:srgbClr val="008000"/>
            </a:solidFill>
            <a:miter lim="800000"/>
            <a:headEnd type="triangle" w="med" len="med"/>
            <a:tailEnd/>
          </a:ln>
        </p:spPr>
      </p:cxnSp>
      <p:cxnSp>
        <p:nvCxnSpPr>
          <p:cNvPr id="33862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7429500" y="1333500"/>
            <a:ext cx="1066800" cy="22860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3863" name="Straight Arrow Connector 80"/>
          <p:cNvCxnSpPr>
            <a:cxnSpLocks noChangeShapeType="1"/>
            <a:endCxn id="33827" idx="1"/>
          </p:cNvCxnSpPr>
          <p:nvPr/>
        </p:nvCxnSpPr>
        <p:spPr bwMode="auto">
          <a:xfrm>
            <a:off x="5638800" y="4495800"/>
            <a:ext cx="1447800" cy="763588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3864" name="Straight Arrow Connector 81"/>
          <p:cNvCxnSpPr>
            <a:cxnSpLocks noChangeShapeType="1"/>
            <a:endCxn id="33798" idx="3"/>
          </p:cNvCxnSpPr>
          <p:nvPr/>
        </p:nvCxnSpPr>
        <p:spPr bwMode="auto">
          <a:xfrm rot="10800000" flipV="1">
            <a:off x="1933575" y="1676400"/>
            <a:ext cx="1571625" cy="992188"/>
          </a:xfrm>
          <a:prstGeom prst="straightConnector1">
            <a:avLst/>
          </a:prstGeom>
          <a:noFill/>
          <a:ln w="44450" algn="ctr">
            <a:solidFill>
              <a:srgbClr val="008000"/>
            </a:solidFill>
            <a:round/>
            <a:headEnd type="triangle" w="med" len="med"/>
            <a:tailEnd/>
          </a:ln>
        </p:spPr>
      </p:cxnSp>
      <p:cxnSp>
        <p:nvCxnSpPr>
          <p:cNvPr id="33865" name="Straight Arrow Connector 87"/>
          <p:cNvCxnSpPr>
            <a:cxnSpLocks noChangeShapeType="1"/>
            <a:stCxn id="33809" idx="2"/>
            <a:endCxn id="33799" idx="0"/>
          </p:cNvCxnSpPr>
          <p:nvPr/>
        </p:nvCxnSpPr>
        <p:spPr bwMode="auto">
          <a:xfrm flipH="1">
            <a:off x="2149475" y="1679575"/>
            <a:ext cx="1617663" cy="1825625"/>
          </a:xfrm>
          <a:prstGeom prst="straightConnector1">
            <a:avLst/>
          </a:prstGeom>
          <a:noFill/>
          <a:ln w="44450" algn="ctr">
            <a:solidFill>
              <a:srgbClr val="008000"/>
            </a:solidFill>
            <a:round/>
            <a:headEnd type="triangle" w="med" len="med"/>
            <a:tailEnd/>
          </a:ln>
        </p:spPr>
      </p:cxnSp>
      <p:cxnSp>
        <p:nvCxnSpPr>
          <p:cNvPr id="33866" name="Straight Arrow Connector 96"/>
          <p:cNvCxnSpPr>
            <a:cxnSpLocks noChangeShapeType="1"/>
            <a:endCxn id="33799" idx="3"/>
          </p:cNvCxnSpPr>
          <p:nvPr/>
        </p:nvCxnSpPr>
        <p:spPr bwMode="auto">
          <a:xfrm rot="10800000" flipV="1">
            <a:off x="2470150" y="2971800"/>
            <a:ext cx="806450" cy="687388"/>
          </a:xfrm>
          <a:prstGeom prst="straightConnector1">
            <a:avLst/>
          </a:prstGeom>
          <a:noFill/>
          <a:ln w="44450" algn="ctr">
            <a:solidFill>
              <a:srgbClr val="008000"/>
            </a:solidFill>
            <a:round/>
            <a:headEnd type="triangle" w="med" len="med"/>
            <a:tailEnd/>
          </a:ln>
        </p:spPr>
      </p:cxnSp>
      <p:sp>
        <p:nvSpPr>
          <p:cNvPr id="33867" name="TextBox 62"/>
          <p:cNvSpPr txBox="1">
            <a:spLocks noChangeArrowheads="1"/>
          </p:cNvSpPr>
          <p:nvPr/>
        </p:nvSpPr>
        <p:spPr bwMode="auto">
          <a:xfrm>
            <a:off x="6096000" y="228600"/>
            <a:ext cx="392113" cy="284163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>
                <a:solidFill>
                  <a:schemeClr val="accent2"/>
                </a:solidFill>
                <a:latin typeface="Calibri" pitchFamily="34" charset="0"/>
              </a:rPr>
              <a:t>HQ</a:t>
            </a:r>
          </a:p>
        </p:txBody>
      </p:sp>
      <p:cxnSp>
        <p:nvCxnSpPr>
          <p:cNvPr id="33868" name="Straight Arrow Connector 168"/>
          <p:cNvCxnSpPr>
            <a:cxnSpLocks noChangeShapeType="1"/>
            <a:endCxn id="33867" idx="1"/>
          </p:cNvCxnSpPr>
          <p:nvPr/>
        </p:nvCxnSpPr>
        <p:spPr bwMode="auto">
          <a:xfrm flipV="1">
            <a:off x="4953000" y="369888"/>
            <a:ext cx="1143000" cy="73025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33869" name="Straight Arrow Connector 168"/>
          <p:cNvCxnSpPr>
            <a:cxnSpLocks noChangeShapeType="1"/>
            <a:stCxn id="33867" idx="3"/>
            <a:endCxn id="33828" idx="1"/>
          </p:cNvCxnSpPr>
          <p:nvPr/>
        </p:nvCxnSpPr>
        <p:spPr bwMode="auto">
          <a:xfrm>
            <a:off x="6488113" y="369888"/>
            <a:ext cx="1284287" cy="396875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33870" name="Straight Arrow Connector 168"/>
          <p:cNvCxnSpPr>
            <a:cxnSpLocks noChangeShapeType="1"/>
            <a:endCxn id="33829" idx="0"/>
          </p:cNvCxnSpPr>
          <p:nvPr/>
        </p:nvCxnSpPr>
        <p:spPr bwMode="auto">
          <a:xfrm>
            <a:off x="6488113" y="468313"/>
            <a:ext cx="915987" cy="750887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 type="arrow" w="med" len="med"/>
            <a:tailEnd type="arrow" w="med" len="med"/>
          </a:ln>
        </p:spPr>
      </p:cxnSp>
      <p:sp>
        <p:nvSpPr>
          <p:cNvPr id="33871" name="TextBox 62"/>
          <p:cNvSpPr txBox="1">
            <a:spLocks noChangeArrowheads="1"/>
          </p:cNvSpPr>
          <p:nvPr/>
        </p:nvSpPr>
        <p:spPr bwMode="auto">
          <a:xfrm>
            <a:off x="6934200" y="127000"/>
            <a:ext cx="762000" cy="254000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chemeClr val="accent2"/>
                </a:solidFill>
                <a:latin typeface="Calibri" pitchFamily="34" charset="0"/>
              </a:rPr>
              <a:t>Maritimes</a:t>
            </a:r>
          </a:p>
        </p:txBody>
      </p:sp>
      <p:cxnSp>
        <p:nvCxnSpPr>
          <p:cNvPr id="33872" name="Straight Arrow Connector 168"/>
          <p:cNvCxnSpPr>
            <a:cxnSpLocks noChangeShapeType="1"/>
          </p:cNvCxnSpPr>
          <p:nvPr/>
        </p:nvCxnSpPr>
        <p:spPr bwMode="auto">
          <a:xfrm>
            <a:off x="7696200" y="254000"/>
            <a:ext cx="457200" cy="35560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33873" name="Elbow Connector 155"/>
          <p:cNvCxnSpPr>
            <a:cxnSpLocks noChangeShapeType="1"/>
            <a:stCxn id="33812" idx="3"/>
            <a:endCxn id="33819" idx="2"/>
          </p:cNvCxnSpPr>
          <p:nvPr/>
        </p:nvCxnSpPr>
        <p:spPr bwMode="auto">
          <a:xfrm flipH="1" flipV="1">
            <a:off x="4779963" y="612775"/>
            <a:ext cx="1498600" cy="1293813"/>
          </a:xfrm>
          <a:prstGeom prst="bentConnector4">
            <a:avLst>
              <a:gd name="adj1" fmla="val -7991"/>
              <a:gd name="adj2" fmla="val 69412"/>
            </a:avLst>
          </a:prstGeom>
          <a:noFill/>
          <a:ln w="22225" algn="ctr">
            <a:solidFill>
              <a:srgbClr val="008000"/>
            </a:solidFill>
            <a:round/>
            <a:headEnd type="triangle" w="med" len="med"/>
            <a:tailEnd/>
          </a:ln>
        </p:spPr>
      </p:cxnSp>
      <p:cxnSp>
        <p:nvCxnSpPr>
          <p:cNvPr id="33874" name="Straight Arrow Connector 81"/>
          <p:cNvCxnSpPr>
            <a:cxnSpLocks noChangeShapeType="1"/>
            <a:endCxn id="33810" idx="0"/>
          </p:cNvCxnSpPr>
          <p:nvPr/>
        </p:nvCxnSpPr>
        <p:spPr bwMode="auto">
          <a:xfrm rot="5400000">
            <a:off x="3200400" y="1981200"/>
            <a:ext cx="990600" cy="381000"/>
          </a:xfrm>
          <a:prstGeom prst="straightConnector1">
            <a:avLst/>
          </a:prstGeom>
          <a:noFill/>
          <a:ln w="28575" algn="ctr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3875" name="Elbow Connector 147"/>
          <p:cNvCxnSpPr>
            <a:cxnSpLocks noChangeShapeType="1"/>
            <a:stCxn id="33835" idx="1"/>
          </p:cNvCxnSpPr>
          <p:nvPr/>
        </p:nvCxnSpPr>
        <p:spPr bwMode="auto">
          <a:xfrm rot="10800000">
            <a:off x="2895600" y="4648200"/>
            <a:ext cx="3200400" cy="1449388"/>
          </a:xfrm>
          <a:prstGeom prst="bentConnector3">
            <a:avLst>
              <a:gd name="adj1" fmla="val 100000"/>
            </a:avLst>
          </a:prstGeom>
          <a:noFill/>
          <a:ln w="28575" algn="ctr">
            <a:solidFill>
              <a:srgbClr val="008000"/>
            </a:solidFill>
            <a:miter lim="800000"/>
            <a:headEnd type="triangle" w="med" len="med"/>
            <a:tailEnd/>
          </a:ln>
        </p:spPr>
      </p:cxnSp>
      <p:cxnSp>
        <p:nvCxnSpPr>
          <p:cNvPr id="33876" name="Straight Arrow Connector 21"/>
          <p:cNvCxnSpPr>
            <a:cxnSpLocks noChangeShapeType="1"/>
            <a:endCxn id="33819" idx="1"/>
          </p:cNvCxnSpPr>
          <p:nvPr/>
        </p:nvCxnSpPr>
        <p:spPr bwMode="auto">
          <a:xfrm>
            <a:off x="3048000" y="455613"/>
            <a:ext cx="1524000" cy="317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3877" name="Straight Arrow Connector 21"/>
          <p:cNvCxnSpPr>
            <a:cxnSpLocks noChangeShapeType="1"/>
            <a:stCxn id="33841" idx="0"/>
          </p:cNvCxnSpPr>
          <p:nvPr/>
        </p:nvCxnSpPr>
        <p:spPr bwMode="auto">
          <a:xfrm rot="16200000" flipV="1">
            <a:off x="2343150" y="3829050"/>
            <a:ext cx="533400" cy="495300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008000"/>
            </a:solidFill>
            <a:round/>
            <a:headEnd type="triangle" w="med" len="med"/>
            <a:tailEnd/>
          </a:ln>
        </p:spPr>
      </p:cxnSp>
      <p:cxnSp>
        <p:nvCxnSpPr>
          <p:cNvPr id="91" name="Shape 90"/>
          <p:cNvCxnSpPr>
            <a:stCxn id="33795" idx="0"/>
          </p:cNvCxnSpPr>
          <p:nvPr/>
        </p:nvCxnSpPr>
        <p:spPr>
          <a:xfrm rot="5400000" flipH="1" flipV="1">
            <a:off x="1001713" y="1230312"/>
            <a:ext cx="609600" cy="150177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78313" y="127000"/>
            <a:ext cx="1044575" cy="639763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676400" y="228600"/>
            <a:ext cx="1976438" cy="25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44900" y="228600"/>
            <a:ext cx="7938" cy="8413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644900" y="1069975"/>
            <a:ext cx="263366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278563" y="1069975"/>
            <a:ext cx="60325" cy="2270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338888" y="1296988"/>
            <a:ext cx="0" cy="1481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67200" y="2778125"/>
            <a:ext cx="20716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67200" y="2778125"/>
            <a:ext cx="0" cy="3063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69" name="Straight Connector 7168"/>
          <p:cNvCxnSpPr/>
          <p:nvPr/>
        </p:nvCxnSpPr>
        <p:spPr>
          <a:xfrm>
            <a:off x="2857500" y="3084513"/>
            <a:ext cx="1409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81" name="Straight Connector 7180"/>
          <p:cNvCxnSpPr/>
          <p:nvPr/>
        </p:nvCxnSpPr>
        <p:spPr>
          <a:xfrm>
            <a:off x="1676400" y="1219200"/>
            <a:ext cx="1181100" cy="18653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83" name="Straight Connector 7182"/>
          <p:cNvCxnSpPr/>
          <p:nvPr/>
        </p:nvCxnSpPr>
        <p:spPr>
          <a:xfrm>
            <a:off x="1676400" y="254000"/>
            <a:ext cx="0" cy="965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1" name="Straight Connector 7190"/>
          <p:cNvCxnSpPr/>
          <p:nvPr/>
        </p:nvCxnSpPr>
        <p:spPr>
          <a:xfrm>
            <a:off x="5845175" y="68263"/>
            <a:ext cx="1851025" cy="37417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3" name="Straight Connector 7192"/>
          <p:cNvCxnSpPr/>
          <p:nvPr/>
        </p:nvCxnSpPr>
        <p:spPr>
          <a:xfrm flipH="1" flipV="1">
            <a:off x="7696200" y="3810000"/>
            <a:ext cx="1346200" cy="31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6" name="Straight Connector 7195"/>
          <p:cNvCxnSpPr/>
          <p:nvPr/>
        </p:nvCxnSpPr>
        <p:spPr>
          <a:xfrm>
            <a:off x="9042400" y="68263"/>
            <a:ext cx="0" cy="37449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9" name="Straight Connector 7198"/>
          <p:cNvCxnSpPr/>
          <p:nvPr/>
        </p:nvCxnSpPr>
        <p:spPr>
          <a:xfrm>
            <a:off x="5845175" y="68263"/>
            <a:ext cx="31972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04938" y="2362200"/>
            <a:ext cx="65246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404938" y="2362200"/>
            <a:ext cx="0" cy="32797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404938" y="5641975"/>
            <a:ext cx="20415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46463" y="4119563"/>
            <a:ext cx="0" cy="15224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057400" y="2362200"/>
            <a:ext cx="1389063" cy="17494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44900" y="4651375"/>
            <a:ext cx="53975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9042400" y="4651375"/>
            <a:ext cx="0" cy="21478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24800" y="6799263"/>
            <a:ext cx="1117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924800" y="6327775"/>
            <a:ext cx="0" cy="4714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644900" y="6327775"/>
            <a:ext cx="42799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01" name="Straight Connector 7200"/>
          <p:cNvCxnSpPr/>
          <p:nvPr/>
        </p:nvCxnSpPr>
        <p:spPr>
          <a:xfrm>
            <a:off x="3644900" y="4648200"/>
            <a:ext cx="0" cy="16795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14" name="Oval 7213"/>
          <p:cNvSpPr/>
          <p:nvPr/>
        </p:nvSpPr>
        <p:spPr>
          <a:xfrm>
            <a:off x="4179888" y="2787650"/>
            <a:ext cx="1603375" cy="1863725"/>
          </a:xfrm>
          <a:prstGeom prst="ellipse">
            <a:avLst/>
          </a:prstGeom>
          <a:noFill/>
          <a:ln w="28575" cmpd="sng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16" name="Oval 7215"/>
          <p:cNvSpPr/>
          <p:nvPr/>
        </p:nvSpPr>
        <p:spPr>
          <a:xfrm>
            <a:off x="5845175" y="3841750"/>
            <a:ext cx="2917825" cy="695325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3907" name="Straight Connector 7221"/>
          <p:cNvCxnSpPr>
            <a:cxnSpLocks noChangeShapeType="1"/>
          </p:cNvCxnSpPr>
          <p:nvPr/>
        </p:nvCxnSpPr>
        <p:spPr bwMode="auto">
          <a:xfrm flipH="1">
            <a:off x="7861300" y="998538"/>
            <a:ext cx="196850" cy="90805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sp>
        <p:nvSpPr>
          <p:cNvPr id="33908" name="TextBox 7227"/>
          <p:cNvSpPr txBox="1">
            <a:spLocks noChangeArrowheads="1"/>
          </p:cNvSpPr>
          <p:nvPr/>
        </p:nvSpPr>
        <p:spPr bwMode="auto">
          <a:xfrm>
            <a:off x="3652838" y="2312988"/>
            <a:ext cx="323850" cy="254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10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7720013" y="998538"/>
            <a:ext cx="52387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910" name="TextBox 67"/>
          <p:cNvSpPr txBox="1">
            <a:spLocks noChangeArrowheads="1"/>
          </p:cNvSpPr>
          <p:nvPr/>
        </p:nvSpPr>
        <p:spPr bwMode="auto">
          <a:xfrm>
            <a:off x="4254500" y="1184275"/>
            <a:ext cx="295275" cy="2238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800">
                <a:solidFill>
                  <a:srgbClr val="008000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33911" name="TextBox 70"/>
          <p:cNvSpPr txBox="1">
            <a:spLocks noChangeArrowheads="1"/>
          </p:cNvSpPr>
          <p:nvPr/>
        </p:nvSpPr>
        <p:spPr bwMode="auto">
          <a:xfrm>
            <a:off x="2651125" y="2159000"/>
            <a:ext cx="271463" cy="254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3912" name="TextBox 71"/>
          <p:cNvSpPr txBox="1">
            <a:spLocks noChangeArrowheads="1"/>
          </p:cNvSpPr>
          <p:nvPr/>
        </p:nvSpPr>
        <p:spPr bwMode="auto">
          <a:xfrm>
            <a:off x="6705600" y="3343275"/>
            <a:ext cx="323850" cy="254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3913" name="TextBox 77"/>
          <p:cNvSpPr txBox="1">
            <a:spLocks noChangeArrowheads="1"/>
          </p:cNvSpPr>
          <p:nvPr/>
        </p:nvSpPr>
        <p:spPr bwMode="auto">
          <a:xfrm>
            <a:off x="5322888" y="688975"/>
            <a:ext cx="388937" cy="254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3914" name="TextBox 81"/>
          <p:cNvSpPr txBox="1">
            <a:spLocks noChangeArrowheads="1"/>
          </p:cNvSpPr>
          <p:nvPr/>
        </p:nvSpPr>
        <p:spPr bwMode="auto">
          <a:xfrm>
            <a:off x="7108825" y="1752600"/>
            <a:ext cx="295275" cy="254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3915" name="TextBox 83"/>
          <p:cNvSpPr txBox="1">
            <a:spLocks noChangeArrowheads="1"/>
          </p:cNvSpPr>
          <p:nvPr/>
        </p:nvSpPr>
        <p:spPr bwMode="auto">
          <a:xfrm>
            <a:off x="5645150" y="2159000"/>
            <a:ext cx="412750" cy="247650"/>
          </a:xfrm>
          <a:prstGeom prst="rect">
            <a:avLst/>
          </a:prstGeom>
          <a:noFill/>
          <a:ln w="9525" algn="ctr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3916" name="TextBox 85"/>
          <p:cNvSpPr txBox="1">
            <a:spLocks noChangeArrowheads="1"/>
          </p:cNvSpPr>
          <p:nvPr/>
        </p:nvSpPr>
        <p:spPr bwMode="auto">
          <a:xfrm flipH="1">
            <a:off x="8177213" y="1981200"/>
            <a:ext cx="217487" cy="254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9</a:t>
            </a:r>
          </a:p>
        </p:txBody>
      </p:sp>
      <p:cxnSp>
        <p:nvCxnSpPr>
          <p:cNvPr id="33917" name="Straight Arrow Connector 87"/>
          <p:cNvCxnSpPr>
            <a:cxnSpLocks noChangeShapeType="1"/>
          </p:cNvCxnSpPr>
          <p:nvPr/>
        </p:nvCxnSpPr>
        <p:spPr bwMode="auto">
          <a:xfrm flipH="1" flipV="1">
            <a:off x="3048000" y="685800"/>
            <a:ext cx="398463" cy="685800"/>
          </a:xfrm>
          <a:prstGeom prst="straightConnector1">
            <a:avLst/>
          </a:prstGeom>
          <a:noFill/>
          <a:ln w="12700" algn="ctr">
            <a:solidFill>
              <a:srgbClr val="008000"/>
            </a:solidFill>
            <a:round/>
            <a:headEnd type="triangle" w="med" len="med"/>
            <a:tailEnd/>
          </a:ln>
        </p:spPr>
      </p:cxnSp>
      <p:sp>
        <p:nvSpPr>
          <p:cNvPr id="33918" name="TextBox 88"/>
          <p:cNvSpPr txBox="1">
            <a:spLocks noChangeArrowheads="1"/>
          </p:cNvSpPr>
          <p:nvPr/>
        </p:nvSpPr>
        <p:spPr bwMode="auto">
          <a:xfrm>
            <a:off x="3151188" y="1905000"/>
            <a:ext cx="258762" cy="254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3919" name="TextBox 91"/>
          <p:cNvSpPr txBox="1">
            <a:spLocks noChangeArrowheads="1"/>
          </p:cNvSpPr>
          <p:nvPr/>
        </p:nvSpPr>
        <p:spPr bwMode="auto">
          <a:xfrm>
            <a:off x="2586038" y="3743325"/>
            <a:ext cx="271462" cy="2841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srgbClr val="008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3920" name="TextBox 94"/>
          <p:cNvSpPr txBox="1">
            <a:spLocks noChangeArrowheads="1"/>
          </p:cNvSpPr>
          <p:nvPr/>
        </p:nvSpPr>
        <p:spPr bwMode="auto">
          <a:xfrm>
            <a:off x="4130675" y="1838325"/>
            <a:ext cx="271463" cy="2841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 b="1">
                <a:solidFill>
                  <a:srgbClr val="008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921" name="TextBox 7235"/>
          <p:cNvSpPr txBox="1">
            <a:spLocks noChangeArrowheads="1"/>
          </p:cNvSpPr>
          <p:nvPr/>
        </p:nvSpPr>
        <p:spPr bwMode="auto">
          <a:xfrm>
            <a:off x="3021013" y="5772150"/>
            <a:ext cx="250825" cy="247650"/>
          </a:xfrm>
          <a:prstGeom prst="rect">
            <a:avLst/>
          </a:prstGeom>
          <a:noFill/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5</a:t>
            </a:r>
          </a:p>
        </p:txBody>
      </p:sp>
      <p:cxnSp>
        <p:nvCxnSpPr>
          <p:cNvPr id="33922" name="Straight Arrow Connector 100"/>
          <p:cNvCxnSpPr>
            <a:cxnSpLocks noChangeShapeType="1"/>
            <a:stCxn id="33811" idx="1"/>
            <a:endCxn id="33809" idx="3"/>
          </p:cNvCxnSpPr>
          <p:nvPr/>
        </p:nvCxnSpPr>
        <p:spPr bwMode="auto">
          <a:xfrm flipH="1">
            <a:off x="4179888" y="1296988"/>
            <a:ext cx="544512" cy="228600"/>
          </a:xfrm>
          <a:prstGeom prst="straightConnector1">
            <a:avLst/>
          </a:prstGeom>
          <a:noFill/>
          <a:ln w="12700" algn="ctr">
            <a:solidFill>
              <a:srgbClr val="008000"/>
            </a:solidFill>
            <a:round/>
            <a:headEnd type="triangle" w="med" len="med"/>
            <a:tailEnd/>
          </a:ln>
        </p:spPr>
      </p:cxnSp>
      <p:cxnSp>
        <p:nvCxnSpPr>
          <p:cNvPr id="33923" name="Straight Arrow Connector 102"/>
          <p:cNvCxnSpPr>
            <a:cxnSpLocks noChangeShapeType="1"/>
            <a:stCxn id="33798" idx="2"/>
          </p:cNvCxnSpPr>
          <p:nvPr/>
        </p:nvCxnSpPr>
        <p:spPr bwMode="auto">
          <a:xfrm>
            <a:off x="1728788" y="2822575"/>
            <a:ext cx="252412" cy="68262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sp>
        <p:nvSpPr>
          <p:cNvPr id="33924" name="TextBox 103"/>
          <p:cNvSpPr txBox="1">
            <a:spLocks noChangeArrowheads="1"/>
          </p:cNvSpPr>
          <p:nvPr/>
        </p:nvSpPr>
        <p:spPr bwMode="auto">
          <a:xfrm>
            <a:off x="2433638" y="3135313"/>
            <a:ext cx="271462" cy="28416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srgbClr val="008000"/>
                </a:solidFill>
                <a:latin typeface="Calibri" pitchFamily="34" charset="0"/>
              </a:rPr>
              <a:t>3</a:t>
            </a:r>
          </a:p>
        </p:txBody>
      </p:sp>
      <p:cxnSp>
        <p:nvCxnSpPr>
          <p:cNvPr id="33925" name="Straight Arrow Connector 105"/>
          <p:cNvCxnSpPr>
            <a:cxnSpLocks noChangeShapeType="1"/>
            <a:stCxn id="33800" idx="0"/>
            <a:endCxn id="33799" idx="2"/>
          </p:cNvCxnSpPr>
          <p:nvPr/>
        </p:nvCxnSpPr>
        <p:spPr bwMode="auto">
          <a:xfrm flipV="1">
            <a:off x="1979613" y="3813175"/>
            <a:ext cx="169862" cy="1444625"/>
          </a:xfrm>
          <a:prstGeom prst="straightConnector1">
            <a:avLst/>
          </a:prstGeom>
          <a:noFill/>
          <a:ln w="15875" algn="ctr">
            <a:solidFill>
              <a:srgbClr val="008000"/>
            </a:solidFill>
            <a:round/>
            <a:headEnd type="triangle" w="med" len="med"/>
            <a:tailEnd/>
          </a:ln>
        </p:spPr>
      </p:cxnSp>
      <p:sp>
        <p:nvSpPr>
          <p:cNvPr id="33926" name="TextBox 106"/>
          <p:cNvSpPr txBox="1">
            <a:spLocks noChangeArrowheads="1"/>
          </p:cNvSpPr>
          <p:nvPr/>
        </p:nvSpPr>
        <p:spPr bwMode="auto">
          <a:xfrm>
            <a:off x="2336800" y="4975225"/>
            <a:ext cx="258763" cy="254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552" name="Line 144"/>
          <p:cNvSpPr>
            <a:spLocks noChangeShapeType="1"/>
          </p:cNvSpPr>
          <p:nvPr/>
        </p:nvSpPr>
        <p:spPr bwMode="auto">
          <a:xfrm>
            <a:off x="4006850" y="1676400"/>
            <a:ext cx="717550" cy="24431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33928" name="TextBox 67"/>
          <p:cNvSpPr txBox="1">
            <a:spLocks noChangeArrowheads="1"/>
          </p:cNvSpPr>
          <p:nvPr/>
        </p:nvSpPr>
        <p:spPr bwMode="auto">
          <a:xfrm>
            <a:off x="3890963" y="719138"/>
            <a:ext cx="295275" cy="2238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800">
                <a:solidFill>
                  <a:srgbClr val="008000"/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33929" name="TextBox 67"/>
          <p:cNvSpPr txBox="1">
            <a:spLocks noChangeArrowheads="1"/>
          </p:cNvSpPr>
          <p:nvPr/>
        </p:nvSpPr>
        <p:spPr bwMode="auto">
          <a:xfrm>
            <a:off x="5948363" y="1519238"/>
            <a:ext cx="295275" cy="2238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800">
                <a:solidFill>
                  <a:srgbClr val="008000"/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33930" name="TextBox 67"/>
          <p:cNvSpPr txBox="1">
            <a:spLocks noChangeArrowheads="1"/>
          </p:cNvSpPr>
          <p:nvPr/>
        </p:nvSpPr>
        <p:spPr bwMode="auto">
          <a:xfrm>
            <a:off x="3209925" y="719138"/>
            <a:ext cx="295275" cy="2238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800">
                <a:solidFill>
                  <a:srgbClr val="008000"/>
                </a:solidFill>
                <a:latin typeface="Calibri" pitchFamily="34" charset="0"/>
              </a:rPr>
              <a:t>17</a:t>
            </a:r>
          </a:p>
        </p:txBody>
      </p:sp>
      <p:sp>
        <p:nvSpPr>
          <p:cNvPr id="33931" name="TextBox 67"/>
          <p:cNvSpPr txBox="1">
            <a:spLocks noChangeArrowheads="1"/>
          </p:cNvSpPr>
          <p:nvPr/>
        </p:nvSpPr>
        <p:spPr bwMode="auto">
          <a:xfrm>
            <a:off x="5715000" y="2971800"/>
            <a:ext cx="295275" cy="2238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800">
                <a:solidFill>
                  <a:srgbClr val="008000"/>
                </a:solidFill>
                <a:latin typeface="Calibri" pitchFamily="34" charset="0"/>
              </a:rPr>
              <a:t>18</a:t>
            </a:r>
          </a:p>
        </p:txBody>
      </p:sp>
      <p:sp>
        <p:nvSpPr>
          <p:cNvPr id="33932" name="TextBox 67"/>
          <p:cNvSpPr txBox="1">
            <a:spLocks noChangeArrowheads="1"/>
          </p:cNvSpPr>
          <p:nvPr/>
        </p:nvSpPr>
        <p:spPr bwMode="auto">
          <a:xfrm>
            <a:off x="4957763" y="1528763"/>
            <a:ext cx="295275" cy="2238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800">
                <a:solidFill>
                  <a:srgbClr val="008000"/>
                </a:solidFill>
                <a:latin typeface="Calibri" pitchFamily="34" charset="0"/>
              </a:rPr>
              <a:t>19</a:t>
            </a:r>
          </a:p>
        </p:txBody>
      </p:sp>
      <p:sp>
        <p:nvSpPr>
          <p:cNvPr id="33933" name="TextBox 67"/>
          <p:cNvSpPr txBox="1">
            <a:spLocks noChangeArrowheads="1"/>
          </p:cNvSpPr>
          <p:nvPr/>
        </p:nvSpPr>
        <p:spPr bwMode="auto">
          <a:xfrm>
            <a:off x="1785938" y="4240213"/>
            <a:ext cx="295275" cy="2238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800">
                <a:solidFill>
                  <a:srgbClr val="008000"/>
                </a:solidFill>
                <a:latin typeface="Calibri" pitchFamily="34" charset="0"/>
              </a:rPr>
              <a:t>20</a:t>
            </a:r>
          </a:p>
        </p:txBody>
      </p:sp>
      <p:sp>
        <p:nvSpPr>
          <p:cNvPr id="33934" name="Text Box 151"/>
          <p:cNvSpPr txBox="1">
            <a:spLocks noChangeArrowheads="1"/>
          </p:cNvSpPr>
          <p:nvPr/>
        </p:nvSpPr>
        <p:spPr bwMode="auto">
          <a:xfrm>
            <a:off x="188913" y="3754438"/>
            <a:ext cx="91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2400" b="1"/>
              <a:t>LowCO2F2S1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E17EEB6-2DA7-4937-A063-B27864D6C31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5842" name="TextBox 6"/>
          <p:cNvSpPr txBox="1">
            <a:spLocks noChangeArrowheads="1"/>
          </p:cNvSpPr>
          <p:nvPr/>
        </p:nvSpPr>
        <p:spPr bwMode="auto">
          <a:xfrm>
            <a:off x="304800" y="762000"/>
            <a:ext cx="682625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NWPP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228600" y="2286000"/>
            <a:ext cx="65405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RMPA</a:t>
            </a:r>
          </a:p>
        </p:txBody>
      </p:sp>
      <p:sp>
        <p:nvSpPr>
          <p:cNvPr id="35844" name="TextBox 8"/>
          <p:cNvSpPr txBox="1">
            <a:spLocks noChangeArrowheads="1"/>
          </p:cNvSpPr>
          <p:nvPr/>
        </p:nvSpPr>
        <p:spPr bwMode="auto">
          <a:xfrm>
            <a:off x="2057400" y="1371600"/>
            <a:ext cx="91440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MAPP US</a:t>
            </a:r>
          </a:p>
        </p:txBody>
      </p:sp>
      <p:sp>
        <p:nvSpPr>
          <p:cNvPr id="35845" name="TextBox 9"/>
          <p:cNvSpPr txBox="1">
            <a:spLocks noChangeArrowheads="1"/>
          </p:cNvSpPr>
          <p:nvPr/>
        </p:nvSpPr>
        <p:spPr bwMode="auto">
          <a:xfrm>
            <a:off x="2133600" y="381000"/>
            <a:ext cx="917575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MAPP CA</a:t>
            </a:r>
          </a:p>
        </p:txBody>
      </p:sp>
      <p:sp>
        <p:nvSpPr>
          <p:cNvPr id="35846" name="TextBox 10"/>
          <p:cNvSpPr txBox="1">
            <a:spLocks noChangeArrowheads="1"/>
          </p:cNvSpPr>
          <p:nvPr/>
        </p:nvSpPr>
        <p:spPr bwMode="auto">
          <a:xfrm>
            <a:off x="1524000" y="2514600"/>
            <a:ext cx="409575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NE</a:t>
            </a:r>
          </a:p>
        </p:txBody>
      </p:sp>
      <p:sp>
        <p:nvSpPr>
          <p:cNvPr id="35847" name="TextBox 12"/>
          <p:cNvSpPr txBox="1">
            <a:spLocks noChangeArrowheads="1"/>
          </p:cNvSpPr>
          <p:nvPr/>
        </p:nvSpPr>
        <p:spPr bwMode="auto">
          <a:xfrm>
            <a:off x="1828800" y="3505200"/>
            <a:ext cx="64135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SPP N</a:t>
            </a:r>
          </a:p>
        </p:txBody>
      </p:sp>
      <p:sp>
        <p:nvSpPr>
          <p:cNvPr id="35848" name="TextBox 13"/>
          <p:cNvSpPr txBox="1">
            <a:spLocks noChangeArrowheads="1"/>
          </p:cNvSpPr>
          <p:nvPr/>
        </p:nvSpPr>
        <p:spPr bwMode="auto">
          <a:xfrm>
            <a:off x="1676400" y="5257800"/>
            <a:ext cx="606425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SPP S</a:t>
            </a:r>
          </a:p>
        </p:txBody>
      </p:sp>
      <p:sp>
        <p:nvSpPr>
          <p:cNvPr id="35849" name="TextBox 14"/>
          <p:cNvSpPr txBox="1">
            <a:spLocks noChangeArrowheads="1"/>
          </p:cNvSpPr>
          <p:nvPr/>
        </p:nvSpPr>
        <p:spPr bwMode="auto">
          <a:xfrm>
            <a:off x="228600" y="5334000"/>
            <a:ext cx="1077913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AZ NM SNV</a:t>
            </a:r>
          </a:p>
        </p:txBody>
      </p:sp>
      <p:sp>
        <p:nvSpPr>
          <p:cNvPr id="35850" name="TextBox 15"/>
          <p:cNvSpPr txBox="1">
            <a:spLocks noChangeArrowheads="1"/>
          </p:cNvSpPr>
          <p:nvPr/>
        </p:nvSpPr>
        <p:spPr bwMode="auto">
          <a:xfrm>
            <a:off x="1143000" y="6019800"/>
            <a:ext cx="703263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ERCOT</a:t>
            </a:r>
          </a:p>
        </p:txBody>
      </p:sp>
      <p:cxnSp>
        <p:nvCxnSpPr>
          <p:cNvPr id="18" name="Straight Arrow Connector 17"/>
          <p:cNvCxnSpPr>
            <a:stCxn id="35848" idx="2"/>
            <a:endCxn id="35850" idx="0"/>
          </p:cNvCxnSpPr>
          <p:nvPr/>
        </p:nvCxnSpPr>
        <p:spPr>
          <a:xfrm rot="5400000">
            <a:off x="1510506" y="5550694"/>
            <a:ext cx="454025" cy="4841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5849" idx="3"/>
            <a:endCxn id="35848" idx="1"/>
          </p:cNvCxnSpPr>
          <p:nvPr/>
        </p:nvCxnSpPr>
        <p:spPr>
          <a:xfrm flipV="1">
            <a:off x="1306513" y="5411788"/>
            <a:ext cx="369887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5848" idx="0"/>
            <a:endCxn id="35847" idx="2"/>
          </p:cNvCxnSpPr>
          <p:nvPr/>
        </p:nvCxnSpPr>
        <p:spPr>
          <a:xfrm rot="5400000" flipH="1" flipV="1">
            <a:off x="1342231" y="4450557"/>
            <a:ext cx="1444625" cy="169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5846" idx="2"/>
          </p:cNvCxnSpPr>
          <p:nvPr/>
        </p:nvCxnSpPr>
        <p:spPr>
          <a:xfrm rot="16200000" flipH="1">
            <a:off x="1513681" y="3037682"/>
            <a:ext cx="682625" cy="2524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stCxn id="35843" idx="3"/>
            <a:endCxn id="35846" idx="1"/>
          </p:cNvCxnSpPr>
          <p:nvPr/>
        </p:nvCxnSpPr>
        <p:spPr>
          <a:xfrm>
            <a:off x="882650" y="2439988"/>
            <a:ext cx="641350" cy="2286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>
            <a:stCxn id="35842" idx="2"/>
            <a:endCxn id="35844" idx="1"/>
          </p:cNvCxnSpPr>
          <p:nvPr/>
        </p:nvCxnSpPr>
        <p:spPr>
          <a:xfrm rot="16200000" flipH="1">
            <a:off x="1123950" y="592138"/>
            <a:ext cx="455613" cy="1411287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7" name="TextBox 32"/>
          <p:cNvSpPr txBox="1">
            <a:spLocks noChangeArrowheads="1"/>
          </p:cNvSpPr>
          <p:nvPr/>
        </p:nvSpPr>
        <p:spPr bwMode="auto">
          <a:xfrm>
            <a:off x="3352800" y="1371600"/>
            <a:ext cx="827088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MISO W</a:t>
            </a:r>
          </a:p>
        </p:txBody>
      </p:sp>
      <p:sp>
        <p:nvSpPr>
          <p:cNvPr id="35858" name="TextBox 33"/>
          <p:cNvSpPr txBox="1">
            <a:spLocks noChangeArrowheads="1"/>
          </p:cNvSpPr>
          <p:nvPr/>
        </p:nvSpPr>
        <p:spPr bwMode="auto">
          <a:xfrm>
            <a:off x="2971800" y="2667000"/>
            <a:ext cx="106680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MISO MO IL</a:t>
            </a:r>
          </a:p>
        </p:txBody>
      </p:sp>
      <p:sp>
        <p:nvSpPr>
          <p:cNvPr id="35859" name="TextBox 34"/>
          <p:cNvSpPr txBox="1">
            <a:spLocks noChangeArrowheads="1"/>
          </p:cNvSpPr>
          <p:nvPr/>
        </p:nvSpPr>
        <p:spPr bwMode="auto">
          <a:xfrm>
            <a:off x="4724400" y="1143000"/>
            <a:ext cx="1198563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MISO WUMS</a:t>
            </a:r>
          </a:p>
        </p:txBody>
      </p:sp>
      <p:sp>
        <p:nvSpPr>
          <p:cNvPr id="35860" name="TextBox 35"/>
          <p:cNvSpPr txBox="1">
            <a:spLocks noChangeArrowheads="1"/>
          </p:cNvSpPr>
          <p:nvPr/>
        </p:nvSpPr>
        <p:spPr bwMode="auto">
          <a:xfrm>
            <a:off x="5410200" y="1752600"/>
            <a:ext cx="868363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MISO MI</a:t>
            </a:r>
          </a:p>
        </p:txBody>
      </p:sp>
      <p:sp>
        <p:nvSpPr>
          <p:cNvPr id="35861" name="TextBox 36"/>
          <p:cNvSpPr txBox="1">
            <a:spLocks noChangeArrowheads="1"/>
          </p:cNvSpPr>
          <p:nvPr/>
        </p:nvSpPr>
        <p:spPr bwMode="auto">
          <a:xfrm>
            <a:off x="5105400" y="2362200"/>
            <a:ext cx="827088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MISO IN</a:t>
            </a:r>
          </a:p>
        </p:txBody>
      </p:sp>
      <p:cxnSp>
        <p:nvCxnSpPr>
          <p:cNvPr id="43" name="Shape 42"/>
          <p:cNvCxnSpPr>
            <a:stCxn id="35844" idx="0"/>
            <a:endCxn id="35845" idx="1"/>
          </p:cNvCxnSpPr>
          <p:nvPr/>
        </p:nvCxnSpPr>
        <p:spPr>
          <a:xfrm rot="16200000" flipV="1">
            <a:off x="1905794" y="762794"/>
            <a:ext cx="836612" cy="381000"/>
          </a:xfrm>
          <a:prstGeom prst="bentConnector4">
            <a:avLst>
              <a:gd name="adj1" fmla="val 40804"/>
              <a:gd name="adj2" fmla="val 180037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/>
          <p:nvPr/>
        </p:nvCxnSpPr>
        <p:spPr>
          <a:xfrm rot="16200000" flipV="1">
            <a:off x="2857500" y="723900"/>
            <a:ext cx="685800" cy="6096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5844" idx="3"/>
            <a:endCxn id="35857" idx="1"/>
          </p:cNvCxnSpPr>
          <p:nvPr/>
        </p:nvCxnSpPr>
        <p:spPr>
          <a:xfrm flipV="1">
            <a:off x="2971800" y="1525588"/>
            <a:ext cx="381000" cy="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5843" idx="2"/>
            <a:endCxn id="35847" idx="1"/>
          </p:cNvCxnSpPr>
          <p:nvPr/>
        </p:nvCxnSpPr>
        <p:spPr>
          <a:xfrm rot="16200000" flipH="1">
            <a:off x="659606" y="2489994"/>
            <a:ext cx="1065213" cy="127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5844" idx="2"/>
            <a:endCxn id="35846" idx="0"/>
          </p:cNvCxnSpPr>
          <p:nvPr/>
        </p:nvCxnSpPr>
        <p:spPr>
          <a:xfrm rot="5400000">
            <a:off x="1704181" y="1704182"/>
            <a:ext cx="835025" cy="7858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7" name="TextBox 62"/>
          <p:cNvSpPr txBox="1">
            <a:spLocks noChangeArrowheads="1"/>
          </p:cNvSpPr>
          <p:nvPr/>
        </p:nvSpPr>
        <p:spPr bwMode="auto">
          <a:xfrm>
            <a:off x="4572000" y="304800"/>
            <a:ext cx="415925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OH</a:t>
            </a:r>
          </a:p>
        </p:txBody>
      </p:sp>
      <p:cxnSp>
        <p:nvCxnSpPr>
          <p:cNvPr id="35868" name="Straight Arrow Connector 64"/>
          <p:cNvCxnSpPr>
            <a:cxnSpLocks noChangeShapeType="1"/>
            <a:stCxn id="35857" idx="0"/>
            <a:endCxn id="35867" idx="1"/>
          </p:cNvCxnSpPr>
          <p:nvPr/>
        </p:nvCxnSpPr>
        <p:spPr bwMode="auto">
          <a:xfrm flipV="1">
            <a:off x="3767138" y="458788"/>
            <a:ext cx="804862" cy="912812"/>
          </a:xfrm>
          <a:prstGeom prst="straightConnector1">
            <a:avLst/>
          </a:prstGeom>
          <a:noFill/>
          <a:ln w="12700" algn="ctr">
            <a:solidFill>
              <a:srgbClr val="008000"/>
            </a:solidFill>
            <a:round/>
            <a:headEnd type="triangle" w="med" len="med"/>
            <a:tailEnd/>
          </a:ln>
        </p:spPr>
      </p:cxnSp>
      <p:sp>
        <p:nvSpPr>
          <p:cNvPr id="35869" name="TextBox 78"/>
          <p:cNvSpPr txBox="1">
            <a:spLocks noChangeArrowheads="1"/>
          </p:cNvSpPr>
          <p:nvPr/>
        </p:nvSpPr>
        <p:spPr bwMode="auto">
          <a:xfrm>
            <a:off x="4495800" y="4114800"/>
            <a:ext cx="1143000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>
                <a:latin typeface="Calibri" pitchFamily="34" charset="0"/>
              </a:rPr>
              <a:t>PJM </a:t>
            </a:r>
          </a:p>
          <a:p>
            <a:pPr defTabSz="457200"/>
            <a:r>
              <a:rPr lang="en-US" sz="1200">
                <a:latin typeface="Calibri" pitchFamily="34" charset="0"/>
              </a:rPr>
              <a:t>Rest of RTO</a:t>
            </a:r>
          </a:p>
        </p:txBody>
      </p:sp>
      <p:cxnSp>
        <p:nvCxnSpPr>
          <p:cNvPr id="81" name="Straight Arrow Connector 80"/>
          <p:cNvCxnSpPr>
            <a:endCxn id="35869" idx="1"/>
          </p:cNvCxnSpPr>
          <p:nvPr/>
        </p:nvCxnSpPr>
        <p:spPr>
          <a:xfrm rot="16200000" flipH="1">
            <a:off x="3464718" y="3317082"/>
            <a:ext cx="1376363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cxnSpLocks noChangeShapeType="1"/>
            <a:stCxn id="35858" idx="3"/>
            <a:endCxn id="35861" idx="1"/>
          </p:cNvCxnSpPr>
          <p:nvPr/>
        </p:nvCxnSpPr>
        <p:spPr bwMode="auto">
          <a:xfrm flipV="1">
            <a:off x="4038600" y="2516188"/>
            <a:ext cx="1066800" cy="304800"/>
          </a:xfrm>
          <a:prstGeom prst="straightConnector1">
            <a:avLst/>
          </a:prstGeom>
          <a:noFill/>
          <a:ln w="28575" algn="ctr">
            <a:solidFill>
              <a:srgbClr val="008000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5872" name="Straight Arrow Connector 84"/>
          <p:cNvCxnSpPr>
            <a:cxnSpLocks noChangeShapeType="1"/>
            <a:stCxn id="35861" idx="0"/>
            <a:endCxn id="35860" idx="2"/>
          </p:cNvCxnSpPr>
          <p:nvPr/>
        </p:nvCxnSpPr>
        <p:spPr bwMode="auto">
          <a:xfrm flipV="1">
            <a:off x="5519738" y="2060575"/>
            <a:ext cx="325437" cy="301625"/>
          </a:xfrm>
          <a:prstGeom prst="straightConnector1">
            <a:avLst/>
          </a:prstGeom>
          <a:noFill/>
          <a:ln w="34925" algn="ctr">
            <a:solidFill>
              <a:srgbClr val="008000"/>
            </a:solidFill>
            <a:round/>
            <a:headEnd type="triangle" w="med" len="med"/>
            <a:tailEnd/>
          </a:ln>
        </p:spPr>
      </p:cxnSp>
      <p:cxnSp>
        <p:nvCxnSpPr>
          <p:cNvPr id="90" name="Shape 89"/>
          <p:cNvCxnSpPr>
            <a:endCxn id="35859" idx="2"/>
          </p:cNvCxnSpPr>
          <p:nvPr/>
        </p:nvCxnSpPr>
        <p:spPr>
          <a:xfrm rot="16200000" flipV="1">
            <a:off x="3996531" y="2777332"/>
            <a:ext cx="2663825" cy="11112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4" name="TextBox 93"/>
          <p:cNvSpPr txBox="1">
            <a:spLocks noChangeArrowheads="1"/>
          </p:cNvSpPr>
          <p:nvPr/>
        </p:nvSpPr>
        <p:spPr bwMode="auto">
          <a:xfrm>
            <a:off x="3733800" y="4724400"/>
            <a:ext cx="544513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TVA</a:t>
            </a:r>
          </a:p>
        </p:txBody>
      </p:sp>
      <p:sp>
        <p:nvSpPr>
          <p:cNvPr id="35875" name="TextBox 96"/>
          <p:cNvSpPr txBox="1">
            <a:spLocks noChangeArrowheads="1"/>
          </p:cNvSpPr>
          <p:nvPr/>
        </p:nvSpPr>
        <p:spPr bwMode="auto">
          <a:xfrm>
            <a:off x="7086600" y="5102225"/>
            <a:ext cx="685800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VACA</a:t>
            </a:r>
          </a:p>
        </p:txBody>
      </p:sp>
      <p:sp>
        <p:nvSpPr>
          <p:cNvPr id="35876" name="TextBox 119"/>
          <p:cNvSpPr txBox="1">
            <a:spLocks noChangeArrowheads="1"/>
          </p:cNvSpPr>
          <p:nvPr/>
        </p:nvSpPr>
        <p:spPr bwMode="auto">
          <a:xfrm>
            <a:off x="7772400" y="609600"/>
            <a:ext cx="1066800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NEISO</a:t>
            </a:r>
          </a:p>
        </p:txBody>
      </p:sp>
      <p:sp>
        <p:nvSpPr>
          <p:cNvPr id="35877" name="TextBox 120"/>
          <p:cNvSpPr txBox="1">
            <a:spLocks noChangeArrowheads="1"/>
          </p:cNvSpPr>
          <p:nvPr/>
        </p:nvSpPr>
        <p:spPr bwMode="auto">
          <a:xfrm>
            <a:off x="7086600" y="1219200"/>
            <a:ext cx="633413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NYISO</a:t>
            </a:r>
          </a:p>
          <a:p>
            <a:pPr defTabSz="457200"/>
            <a:r>
              <a:rPr lang="en-US" sz="1400">
                <a:latin typeface="Calibri" pitchFamily="34" charset="0"/>
              </a:rPr>
              <a:t>A-F</a:t>
            </a:r>
          </a:p>
        </p:txBody>
      </p:sp>
      <p:sp>
        <p:nvSpPr>
          <p:cNvPr id="35878" name="TextBox 121"/>
          <p:cNvSpPr txBox="1">
            <a:spLocks noChangeArrowheads="1"/>
          </p:cNvSpPr>
          <p:nvPr/>
        </p:nvSpPr>
        <p:spPr bwMode="auto">
          <a:xfrm>
            <a:off x="7086600" y="1981200"/>
            <a:ext cx="838200" cy="527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NYISO</a:t>
            </a:r>
          </a:p>
          <a:p>
            <a:pPr defTabSz="457200"/>
            <a:r>
              <a:rPr lang="en-US" sz="1400">
                <a:latin typeface="Calibri" pitchFamily="34" charset="0"/>
              </a:rPr>
              <a:t>GHI</a:t>
            </a:r>
          </a:p>
        </p:txBody>
      </p:sp>
      <p:sp>
        <p:nvSpPr>
          <p:cNvPr id="35879" name="TextBox 122"/>
          <p:cNvSpPr txBox="1">
            <a:spLocks noChangeArrowheads="1"/>
          </p:cNvSpPr>
          <p:nvPr/>
        </p:nvSpPr>
        <p:spPr bwMode="auto">
          <a:xfrm>
            <a:off x="7543800" y="2819400"/>
            <a:ext cx="633413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NYISO</a:t>
            </a:r>
          </a:p>
          <a:p>
            <a:pPr defTabSz="457200"/>
            <a:r>
              <a:rPr lang="en-US" sz="1400">
                <a:latin typeface="Calibri" pitchFamily="34" charset="0"/>
              </a:rPr>
              <a:t>J &amp; K</a:t>
            </a:r>
          </a:p>
        </p:txBody>
      </p:sp>
      <p:cxnSp>
        <p:nvCxnSpPr>
          <p:cNvPr id="127" name="Shape 126"/>
          <p:cNvCxnSpPr>
            <a:cxnSpLocks noChangeShapeType="1"/>
            <a:stCxn id="35860" idx="0"/>
          </p:cNvCxnSpPr>
          <p:nvPr/>
        </p:nvCxnSpPr>
        <p:spPr bwMode="auto">
          <a:xfrm rot="16200000" flipV="1">
            <a:off x="5627688" y="1535112"/>
            <a:ext cx="304800" cy="130175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008000"/>
            </a:solidFill>
            <a:miter lim="800000"/>
            <a:headEnd type="triangle" w="med" len="med"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5881" name="TextBox 128"/>
          <p:cNvSpPr txBox="1">
            <a:spLocks noChangeArrowheads="1"/>
          </p:cNvSpPr>
          <p:nvPr/>
        </p:nvSpPr>
        <p:spPr bwMode="auto">
          <a:xfrm>
            <a:off x="7391400" y="3886200"/>
            <a:ext cx="838200" cy="649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>
                <a:latin typeface="Calibri" pitchFamily="34" charset="0"/>
              </a:rPr>
              <a:t>PJM </a:t>
            </a:r>
          </a:p>
          <a:p>
            <a:pPr defTabSz="457200"/>
            <a:r>
              <a:rPr lang="en-US" sz="1200">
                <a:latin typeface="Calibri" pitchFamily="34" charset="0"/>
              </a:rPr>
              <a:t>Eastern</a:t>
            </a:r>
          </a:p>
          <a:p>
            <a:pPr defTabSz="457200"/>
            <a:r>
              <a:rPr lang="en-US" sz="1200">
                <a:latin typeface="Calibri" pitchFamily="34" charset="0"/>
              </a:rPr>
              <a:t>MAAC</a:t>
            </a:r>
          </a:p>
        </p:txBody>
      </p:sp>
      <p:sp>
        <p:nvSpPr>
          <p:cNvPr id="35882" name="TextBox 129"/>
          <p:cNvSpPr txBox="1">
            <a:spLocks noChangeArrowheads="1"/>
          </p:cNvSpPr>
          <p:nvPr/>
        </p:nvSpPr>
        <p:spPr bwMode="auto">
          <a:xfrm>
            <a:off x="6096000" y="3886200"/>
            <a:ext cx="1066800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>
                <a:latin typeface="Calibri" pitchFamily="34" charset="0"/>
              </a:rPr>
              <a:t>PJM </a:t>
            </a:r>
          </a:p>
          <a:p>
            <a:pPr defTabSz="457200"/>
            <a:r>
              <a:rPr lang="en-US" sz="1200">
                <a:latin typeface="Calibri" pitchFamily="34" charset="0"/>
              </a:rPr>
              <a:t>Rest of MAAC</a:t>
            </a:r>
          </a:p>
        </p:txBody>
      </p:sp>
      <p:sp>
        <p:nvSpPr>
          <p:cNvPr id="35883" name="TextBox 131"/>
          <p:cNvSpPr txBox="1">
            <a:spLocks noChangeArrowheads="1"/>
          </p:cNvSpPr>
          <p:nvPr/>
        </p:nvSpPr>
        <p:spPr bwMode="auto">
          <a:xfrm>
            <a:off x="6096000" y="5943600"/>
            <a:ext cx="60960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SOCO</a:t>
            </a:r>
          </a:p>
        </p:txBody>
      </p:sp>
      <p:cxnSp>
        <p:nvCxnSpPr>
          <p:cNvPr id="35884" name="Straight Arrow Connector 133"/>
          <p:cNvCxnSpPr>
            <a:cxnSpLocks noChangeShapeType="1"/>
            <a:stCxn id="35883" idx="0"/>
            <a:endCxn id="35875" idx="2"/>
          </p:cNvCxnSpPr>
          <p:nvPr/>
        </p:nvCxnSpPr>
        <p:spPr bwMode="auto">
          <a:xfrm rot="5400000" flipH="1" flipV="1">
            <a:off x="6651625" y="5165725"/>
            <a:ext cx="527050" cy="1028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40" name="Shape 139"/>
          <p:cNvCxnSpPr/>
          <p:nvPr/>
        </p:nvCxnSpPr>
        <p:spPr>
          <a:xfrm rot="10800000">
            <a:off x="4267200" y="5029200"/>
            <a:ext cx="2808288" cy="301625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86" name="TextBox 143"/>
          <p:cNvSpPr txBox="1">
            <a:spLocks noChangeArrowheads="1"/>
          </p:cNvSpPr>
          <p:nvPr/>
        </p:nvSpPr>
        <p:spPr bwMode="auto">
          <a:xfrm>
            <a:off x="8153400" y="6397625"/>
            <a:ext cx="60960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FRCC</a:t>
            </a:r>
          </a:p>
        </p:txBody>
      </p:sp>
      <p:cxnSp>
        <p:nvCxnSpPr>
          <p:cNvPr id="146" name="Shape 145"/>
          <p:cNvCxnSpPr>
            <a:stCxn id="35883" idx="3"/>
            <a:endCxn id="35886" idx="0"/>
          </p:cNvCxnSpPr>
          <p:nvPr/>
        </p:nvCxnSpPr>
        <p:spPr>
          <a:xfrm>
            <a:off x="6705600" y="6097588"/>
            <a:ext cx="1752600" cy="300037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88" name="Elbow Connector 147"/>
          <p:cNvCxnSpPr>
            <a:cxnSpLocks noChangeShapeType="1"/>
            <a:endCxn id="35874" idx="2"/>
          </p:cNvCxnSpPr>
          <p:nvPr/>
        </p:nvCxnSpPr>
        <p:spPr bwMode="auto">
          <a:xfrm rot="10800000">
            <a:off x="4006850" y="5038725"/>
            <a:ext cx="2089150" cy="904875"/>
          </a:xfrm>
          <a:prstGeom prst="bentConnector2">
            <a:avLst/>
          </a:prstGeom>
          <a:noFill/>
          <a:ln w="9525" algn="ctr">
            <a:solidFill>
              <a:srgbClr val="4A7EBB"/>
            </a:solidFill>
            <a:miter lim="800000"/>
            <a:headEnd type="arrow" w="med" len="med"/>
            <a:tailEnd type="arrow" w="med" len="med"/>
          </a:ln>
        </p:spPr>
      </p:cxnSp>
      <p:sp>
        <p:nvSpPr>
          <p:cNvPr id="35889" name="TextBox 150"/>
          <p:cNvSpPr txBox="1">
            <a:spLocks noChangeArrowheads="1"/>
          </p:cNvSpPr>
          <p:nvPr/>
        </p:nvSpPr>
        <p:spPr bwMode="auto">
          <a:xfrm>
            <a:off x="2362200" y="4343400"/>
            <a:ext cx="99060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ENTERGY</a:t>
            </a:r>
          </a:p>
        </p:txBody>
      </p:sp>
      <p:cxnSp>
        <p:nvCxnSpPr>
          <p:cNvPr id="35890" name="Elbow Connector 155"/>
          <p:cNvCxnSpPr>
            <a:cxnSpLocks noChangeShapeType="1"/>
            <a:endCxn id="35858" idx="2"/>
          </p:cNvCxnSpPr>
          <p:nvPr/>
        </p:nvCxnSpPr>
        <p:spPr bwMode="auto">
          <a:xfrm rot="16200000" flipV="1">
            <a:off x="2820987" y="3659188"/>
            <a:ext cx="1749425" cy="3810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miter lim="800000"/>
            <a:headEnd type="arrow" w="med" len="med"/>
            <a:tailEnd type="arrow" w="med" len="med"/>
          </a:ln>
        </p:spPr>
      </p:cxnSp>
      <p:cxnSp>
        <p:nvCxnSpPr>
          <p:cNvPr id="35891" name="Shape 162"/>
          <p:cNvCxnSpPr>
            <a:cxnSpLocks noChangeShapeType="1"/>
            <a:stCxn id="35848" idx="3"/>
          </p:cNvCxnSpPr>
          <p:nvPr/>
        </p:nvCxnSpPr>
        <p:spPr bwMode="auto">
          <a:xfrm flipV="1">
            <a:off x="2282825" y="4648200"/>
            <a:ext cx="384175" cy="763588"/>
          </a:xfrm>
          <a:prstGeom prst="bentConnector2">
            <a:avLst/>
          </a:prstGeom>
          <a:noFill/>
          <a:ln w="31750" algn="ctr">
            <a:solidFill>
              <a:srgbClr val="008000"/>
            </a:solidFill>
            <a:miter lim="800000"/>
            <a:headEnd/>
            <a:tailEnd type="arrow" w="med" len="med"/>
          </a:ln>
        </p:spPr>
      </p:cxnSp>
      <p:cxnSp>
        <p:nvCxnSpPr>
          <p:cNvPr id="35892" name="Elbow Connector 164"/>
          <p:cNvCxnSpPr>
            <a:cxnSpLocks noChangeShapeType="1"/>
            <a:stCxn id="35889" idx="3"/>
            <a:endCxn id="35874" idx="1"/>
          </p:cNvCxnSpPr>
          <p:nvPr/>
        </p:nvCxnSpPr>
        <p:spPr bwMode="auto">
          <a:xfrm>
            <a:off x="3352800" y="4497388"/>
            <a:ext cx="381000" cy="384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miter lim="800000"/>
            <a:headEnd type="arrow" w="med" len="med"/>
            <a:tailEnd type="arrow" w="med" len="med"/>
          </a:ln>
        </p:spPr>
      </p:cxnSp>
      <p:cxnSp>
        <p:nvCxnSpPr>
          <p:cNvPr id="169" name="Straight Arrow Connector 168"/>
          <p:cNvCxnSpPr/>
          <p:nvPr/>
        </p:nvCxnSpPr>
        <p:spPr>
          <a:xfrm rot="5400000" flipH="1" flipV="1">
            <a:off x="2514600" y="3505200"/>
            <a:ext cx="13716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94" name="TextBox 169"/>
          <p:cNvSpPr txBox="1">
            <a:spLocks noChangeArrowheads="1"/>
          </p:cNvSpPr>
          <p:nvPr/>
        </p:nvSpPr>
        <p:spPr bwMode="auto">
          <a:xfrm>
            <a:off x="4572000" y="2895600"/>
            <a:ext cx="838200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latin typeface="Calibri" pitchFamily="34" charset="0"/>
              </a:rPr>
              <a:t>Non RTO Midwest</a:t>
            </a:r>
          </a:p>
        </p:txBody>
      </p:sp>
      <p:cxnSp>
        <p:nvCxnSpPr>
          <p:cNvPr id="187" name="Elbow Connector 186"/>
          <p:cNvCxnSpPr/>
          <p:nvPr/>
        </p:nvCxnSpPr>
        <p:spPr>
          <a:xfrm rot="5400000" flipH="1" flipV="1">
            <a:off x="4606131" y="3090069"/>
            <a:ext cx="1444625" cy="598488"/>
          </a:xfrm>
          <a:prstGeom prst="bentConnector3">
            <a:avLst>
              <a:gd name="adj1" fmla="val 36584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96" name="Straight Arrow Connector 190"/>
          <p:cNvCxnSpPr>
            <a:cxnSpLocks noChangeShapeType="1"/>
            <a:stCxn id="35874" idx="0"/>
            <a:endCxn id="35894" idx="2"/>
          </p:cNvCxnSpPr>
          <p:nvPr/>
        </p:nvCxnSpPr>
        <p:spPr bwMode="auto">
          <a:xfrm flipV="1">
            <a:off x="4006850" y="3419475"/>
            <a:ext cx="984250" cy="130492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95" name="Straight Arrow Connector 194"/>
          <p:cNvCxnSpPr>
            <a:stCxn id="35894" idx="0"/>
          </p:cNvCxnSpPr>
          <p:nvPr/>
        </p:nvCxnSpPr>
        <p:spPr>
          <a:xfrm rot="5400000" flipH="1" flipV="1">
            <a:off x="4933950" y="2724150"/>
            <a:ext cx="228600" cy="114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98" name="Straight Arrow Connector 76"/>
          <p:cNvCxnSpPr>
            <a:cxnSpLocks noChangeShapeType="1"/>
            <a:stCxn id="35869" idx="3"/>
            <a:endCxn id="35882" idx="1"/>
          </p:cNvCxnSpPr>
          <p:nvPr/>
        </p:nvCxnSpPr>
        <p:spPr bwMode="auto">
          <a:xfrm flipV="1">
            <a:off x="5638800" y="4119563"/>
            <a:ext cx="457200" cy="228600"/>
          </a:xfrm>
          <a:prstGeom prst="straightConnector1">
            <a:avLst/>
          </a:prstGeom>
          <a:noFill/>
          <a:ln w="15875" algn="ctr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899" name="Straight Arrow Connector 79"/>
          <p:cNvCxnSpPr>
            <a:cxnSpLocks noChangeShapeType="1"/>
            <a:endCxn id="35881" idx="1"/>
          </p:cNvCxnSpPr>
          <p:nvPr/>
        </p:nvCxnSpPr>
        <p:spPr bwMode="auto">
          <a:xfrm>
            <a:off x="7162800" y="4211638"/>
            <a:ext cx="228600" cy="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5900" name="Shape 100"/>
          <p:cNvCxnSpPr>
            <a:cxnSpLocks noChangeShapeType="1"/>
            <a:endCxn id="35879" idx="2"/>
          </p:cNvCxnSpPr>
          <p:nvPr/>
        </p:nvCxnSpPr>
        <p:spPr bwMode="auto">
          <a:xfrm rot="16200000" flipV="1">
            <a:off x="7659687" y="3544888"/>
            <a:ext cx="542925" cy="139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13" name="Straight Arrow Connector 112"/>
          <p:cNvCxnSpPr/>
          <p:nvPr/>
        </p:nvCxnSpPr>
        <p:spPr>
          <a:xfrm rot="16200000" flipH="1">
            <a:off x="6706394" y="3048794"/>
            <a:ext cx="1371600" cy="3032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02" name="Straight Arrow Connector 113"/>
          <p:cNvCxnSpPr>
            <a:cxnSpLocks noChangeShapeType="1"/>
            <a:stCxn id="35877" idx="1"/>
            <a:endCxn id="35882" idx="0"/>
          </p:cNvCxnSpPr>
          <p:nvPr/>
        </p:nvCxnSpPr>
        <p:spPr bwMode="auto">
          <a:xfrm flipH="1">
            <a:off x="6629400" y="1481138"/>
            <a:ext cx="457200" cy="2405062"/>
          </a:xfrm>
          <a:prstGeom prst="straightConnector1">
            <a:avLst/>
          </a:prstGeom>
          <a:noFill/>
          <a:ln w="12700" algn="ctr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03" name="Elbow Connector 88"/>
          <p:cNvCxnSpPr>
            <a:cxnSpLocks noChangeShapeType="1"/>
            <a:stCxn id="35874" idx="3"/>
            <a:endCxn id="35869" idx="2"/>
          </p:cNvCxnSpPr>
          <p:nvPr/>
        </p:nvCxnSpPr>
        <p:spPr bwMode="auto">
          <a:xfrm flipV="1">
            <a:off x="4278313" y="4581525"/>
            <a:ext cx="788987" cy="300038"/>
          </a:xfrm>
          <a:prstGeom prst="bentConnector2">
            <a:avLst/>
          </a:prstGeom>
          <a:noFill/>
          <a:ln w="9525" algn="ctr">
            <a:solidFill>
              <a:srgbClr val="4A7EBB"/>
            </a:solidFill>
            <a:miter lim="800000"/>
            <a:headEnd type="arrow" w="med" len="med"/>
            <a:tailEnd type="arrow" w="med" len="med"/>
          </a:ln>
        </p:spPr>
      </p:cxnSp>
      <p:cxnSp>
        <p:nvCxnSpPr>
          <p:cNvPr id="99" name="Elbow Connector 98"/>
          <p:cNvCxnSpPr/>
          <p:nvPr/>
        </p:nvCxnSpPr>
        <p:spPr>
          <a:xfrm rot="5400000">
            <a:off x="4838700" y="2781300"/>
            <a:ext cx="2057400" cy="609600"/>
          </a:xfrm>
          <a:prstGeom prst="bentConnector3">
            <a:avLst>
              <a:gd name="adj1" fmla="val 81299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05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7581900" y="1028700"/>
            <a:ext cx="304800" cy="7620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" name="Straight Arrow Connector 57"/>
          <p:cNvCxnSpPr/>
          <p:nvPr/>
        </p:nvCxnSpPr>
        <p:spPr>
          <a:xfrm>
            <a:off x="4953000" y="609600"/>
            <a:ext cx="2133600" cy="685800"/>
          </a:xfrm>
          <a:prstGeom prst="bentConnector3">
            <a:avLst>
              <a:gd name="adj1" fmla="val 73469"/>
            </a:avLst>
          </a:prstGeom>
          <a:ln w="12700" cmpd="sng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07" name="Straight Arrow Connector 21"/>
          <p:cNvCxnSpPr>
            <a:cxnSpLocks noChangeShapeType="1"/>
            <a:stCxn id="35878" idx="0"/>
            <a:endCxn id="35877" idx="2"/>
          </p:cNvCxnSpPr>
          <p:nvPr/>
        </p:nvCxnSpPr>
        <p:spPr bwMode="auto">
          <a:xfrm flipH="1" flipV="1">
            <a:off x="7404100" y="1743075"/>
            <a:ext cx="101600" cy="238125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 type="triangle" w="med" len="med"/>
            <a:tailEnd/>
          </a:ln>
        </p:spPr>
      </p:cxnSp>
      <p:cxnSp>
        <p:nvCxnSpPr>
          <p:cNvPr id="35908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7619206" y="2667794"/>
            <a:ext cx="306388" cy="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5909" name="Shape 126"/>
          <p:cNvCxnSpPr>
            <a:cxnSpLocks noChangeShapeType="1"/>
          </p:cNvCxnSpPr>
          <p:nvPr/>
        </p:nvCxnSpPr>
        <p:spPr bwMode="auto">
          <a:xfrm rot="5400000" flipH="1" flipV="1">
            <a:off x="7315200" y="1676400"/>
            <a:ext cx="1905000" cy="381000"/>
          </a:xfrm>
          <a:prstGeom prst="bentConnector3">
            <a:avLst>
              <a:gd name="adj1" fmla="val 50000"/>
            </a:avLst>
          </a:prstGeom>
          <a:noFill/>
          <a:ln w="15875" algn="ctr">
            <a:solidFill>
              <a:srgbClr val="008000"/>
            </a:solidFill>
            <a:miter lim="800000"/>
            <a:headEnd type="triangle" w="med" len="med"/>
            <a:tailEnd/>
          </a:ln>
        </p:spPr>
      </p:cxnSp>
      <p:cxnSp>
        <p:nvCxnSpPr>
          <p:cNvPr id="35910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7429500" y="1333500"/>
            <a:ext cx="1066800" cy="22860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5911" name="Straight Arrow Connector 80"/>
          <p:cNvCxnSpPr>
            <a:cxnSpLocks noChangeShapeType="1"/>
            <a:endCxn id="35875" idx="1"/>
          </p:cNvCxnSpPr>
          <p:nvPr/>
        </p:nvCxnSpPr>
        <p:spPr bwMode="auto">
          <a:xfrm>
            <a:off x="5638800" y="4495800"/>
            <a:ext cx="1447800" cy="763588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5912" name="Straight Arrow Connector 81"/>
          <p:cNvCxnSpPr>
            <a:cxnSpLocks noChangeShapeType="1"/>
            <a:endCxn id="35846" idx="3"/>
          </p:cNvCxnSpPr>
          <p:nvPr/>
        </p:nvCxnSpPr>
        <p:spPr bwMode="auto">
          <a:xfrm rot="10800000" flipV="1">
            <a:off x="1933575" y="1676400"/>
            <a:ext cx="1571625" cy="992188"/>
          </a:xfrm>
          <a:prstGeom prst="straightConnector1">
            <a:avLst/>
          </a:prstGeom>
          <a:noFill/>
          <a:ln w="44450" algn="ctr">
            <a:solidFill>
              <a:srgbClr val="008000"/>
            </a:solidFill>
            <a:round/>
            <a:headEnd type="triangle" w="med" len="med"/>
            <a:tailEnd/>
          </a:ln>
        </p:spPr>
      </p:cxnSp>
      <p:cxnSp>
        <p:nvCxnSpPr>
          <p:cNvPr id="35913" name="Straight Arrow Connector 87"/>
          <p:cNvCxnSpPr>
            <a:cxnSpLocks noChangeShapeType="1"/>
            <a:stCxn id="35857" idx="2"/>
            <a:endCxn id="35847" idx="0"/>
          </p:cNvCxnSpPr>
          <p:nvPr/>
        </p:nvCxnSpPr>
        <p:spPr bwMode="auto">
          <a:xfrm rot="5400000">
            <a:off x="2045494" y="1783556"/>
            <a:ext cx="1825625" cy="1617663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5914" name="Straight Arrow Connector 96"/>
          <p:cNvCxnSpPr>
            <a:cxnSpLocks noChangeShapeType="1"/>
            <a:endCxn id="35847" idx="3"/>
          </p:cNvCxnSpPr>
          <p:nvPr/>
        </p:nvCxnSpPr>
        <p:spPr bwMode="auto">
          <a:xfrm rot="10800000" flipV="1">
            <a:off x="2470150" y="2971800"/>
            <a:ext cx="806450" cy="687388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 type="triangle" w="med" len="med"/>
            <a:tailEnd/>
          </a:ln>
        </p:spPr>
      </p:cxnSp>
      <p:sp>
        <p:nvSpPr>
          <p:cNvPr id="35915" name="TextBox 62"/>
          <p:cNvSpPr txBox="1">
            <a:spLocks noChangeArrowheads="1"/>
          </p:cNvSpPr>
          <p:nvPr/>
        </p:nvSpPr>
        <p:spPr bwMode="auto">
          <a:xfrm>
            <a:off x="6096000" y="228600"/>
            <a:ext cx="392113" cy="284163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>
                <a:solidFill>
                  <a:schemeClr val="accent2"/>
                </a:solidFill>
                <a:latin typeface="Calibri" pitchFamily="34" charset="0"/>
              </a:rPr>
              <a:t>HQ</a:t>
            </a:r>
          </a:p>
        </p:txBody>
      </p:sp>
      <p:cxnSp>
        <p:nvCxnSpPr>
          <p:cNvPr id="35916" name="Straight Arrow Connector 168"/>
          <p:cNvCxnSpPr>
            <a:cxnSpLocks noChangeShapeType="1"/>
            <a:endCxn id="35915" idx="1"/>
          </p:cNvCxnSpPr>
          <p:nvPr/>
        </p:nvCxnSpPr>
        <p:spPr bwMode="auto">
          <a:xfrm flipV="1">
            <a:off x="4953000" y="369888"/>
            <a:ext cx="1143000" cy="73025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35917" name="Straight Arrow Connector 168"/>
          <p:cNvCxnSpPr>
            <a:cxnSpLocks noChangeShapeType="1"/>
            <a:stCxn id="35915" idx="3"/>
            <a:endCxn id="35876" idx="1"/>
          </p:cNvCxnSpPr>
          <p:nvPr/>
        </p:nvCxnSpPr>
        <p:spPr bwMode="auto">
          <a:xfrm>
            <a:off x="6488113" y="369888"/>
            <a:ext cx="1284287" cy="396875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35918" name="Straight Arrow Connector 168"/>
          <p:cNvCxnSpPr>
            <a:cxnSpLocks noChangeShapeType="1"/>
            <a:endCxn id="35877" idx="0"/>
          </p:cNvCxnSpPr>
          <p:nvPr/>
        </p:nvCxnSpPr>
        <p:spPr bwMode="auto">
          <a:xfrm>
            <a:off x="6488113" y="468313"/>
            <a:ext cx="915987" cy="750887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 type="arrow" w="med" len="med"/>
            <a:tailEnd type="arrow" w="med" len="med"/>
          </a:ln>
        </p:spPr>
      </p:cxnSp>
      <p:sp>
        <p:nvSpPr>
          <p:cNvPr id="35919" name="TextBox 62"/>
          <p:cNvSpPr txBox="1">
            <a:spLocks noChangeArrowheads="1"/>
          </p:cNvSpPr>
          <p:nvPr/>
        </p:nvSpPr>
        <p:spPr bwMode="auto">
          <a:xfrm>
            <a:off x="6934200" y="127000"/>
            <a:ext cx="762000" cy="254000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chemeClr val="accent2"/>
                </a:solidFill>
                <a:latin typeface="Calibri" pitchFamily="34" charset="0"/>
              </a:rPr>
              <a:t>Maritimes</a:t>
            </a:r>
          </a:p>
        </p:txBody>
      </p:sp>
      <p:cxnSp>
        <p:nvCxnSpPr>
          <p:cNvPr id="35920" name="Straight Arrow Connector 168"/>
          <p:cNvCxnSpPr>
            <a:cxnSpLocks noChangeShapeType="1"/>
          </p:cNvCxnSpPr>
          <p:nvPr/>
        </p:nvCxnSpPr>
        <p:spPr bwMode="auto">
          <a:xfrm>
            <a:off x="7696200" y="254000"/>
            <a:ext cx="457200" cy="35560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35921" name="Elbow Connector 155"/>
          <p:cNvCxnSpPr>
            <a:cxnSpLocks noChangeShapeType="1"/>
            <a:stCxn id="35860" idx="3"/>
            <a:endCxn id="35867" idx="2"/>
          </p:cNvCxnSpPr>
          <p:nvPr/>
        </p:nvCxnSpPr>
        <p:spPr bwMode="auto">
          <a:xfrm flipH="1" flipV="1">
            <a:off x="4779963" y="612775"/>
            <a:ext cx="1498600" cy="1293813"/>
          </a:xfrm>
          <a:prstGeom prst="bentConnector4">
            <a:avLst>
              <a:gd name="adj1" fmla="val -7991"/>
              <a:gd name="adj2" fmla="val 69412"/>
            </a:avLst>
          </a:prstGeom>
          <a:noFill/>
          <a:ln w="22225" algn="ctr">
            <a:solidFill>
              <a:srgbClr val="008000"/>
            </a:solidFill>
            <a:round/>
            <a:headEnd type="triangle" w="med" len="med"/>
            <a:tailEnd/>
          </a:ln>
        </p:spPr>
      </p:cxnSp>
      <p:cxnSp>
        <p:nvCxnSpPr>
          <p:cNvPr id="35922" name="Straight Arrow Connector 81"/>
          <p:cNvCxnSpPr>
            <a:cxnSpLocks noChangeShapeType="1"/>
            <a:endCxn id="35858" idx="0"/>
          </p:cNvCxnSpPr>
          <p:nvPr/>
        </p:nvCxnSpPr>
        <p:spPr bwMode="auto">
          <a:xfrm rot="5400000">
            <a:off x="3200400" y="1981200"/>
            <a:ext cx="990600" cy="381000"/>
          </a:xfrm>
          <a:prstGeom prst="straightConnector1">
            <a:avLst/>
          </a:prstGeom>
          <a:noFill/>
          <a:ln w="47625" algn="ctr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23" name="Elbow Connector 147"/>
          <p:cNvCxnSpPr>
            <a:cxnSpLocks noChangeShapeType="1"/>
            <a:stCxn id="35883" idx="1"/>
          </p:cNvCxnSpPr>
          <p:nvPr/>
        </p:nvCxnSpPr>
        <p:spPr bwMode="auto">
          <a:xfrm rot="10800000">
            <a:off x="2895600" y="4648200"/>
            <a:ext cx="3200400" cy="1449388"/>
          </a:xfrm>
          <a:prstGeom prst="bentConnector3">
            <a:avLst>
              <a:gd name="adj1" fmla="val 100000"/>
            </a:avLst>
          </a:prstGeom>
          <a:noFill/>
          <a:ln w="28575" algn="ctr">
            <a:solidFill>
              <a:srgbClr val="008000"/>
            </a:solidFill>
            <a:miter lim="800000"/>
            <a:headEnd type="triangle" w="med" len="med"/>
            <a:tailEnd/>
          </a:ln>
        </p:spPr>
      </p:cxnSp>
      <p:cxnSp>
        <p:nvCxnSpPr>
          <p:cNvPr id="35924" name="Straight Arrow Connector 21"/>
          <p:cNvCxnSpPr>
            <a:cxnSpLocks noChangeShapeType="1"/>
            <a:endCxn id="35867" idx="1"/>
          </p:cNvCxnSpPr>
          <p:nvPr/>
        </p:nvCxnSpPr>
        <p:spPr bwMode="auto">
          <a:xfrm>
            <a:off x="3048000" y="455613"/>
            <a:ext cx="1524000" cy="317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5925" name="Straight Arrow Connector 21"/>
          <p:cNvCxnSpPr>
            <a:cxnSpLocks noChangeShapeType="1"/>
            <a:stCxn id="35889" idx="0"/>
          </p:cNvCxnSpPr>
          <p:nvPr/>
        </p:nvCxnSpPr>
        <p:spPr bwMode="auto">
          <a:xfrm rot="16200000" flipV="1">
            <a:off x="2343150" y="3829050"/>
            <a:ext cx="533400" cy="495300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008000"/>
            </a:solidFill>
            <a:round/>
            <a:headEnd type="triangle" w="med" len="med"/>
            <a:tailEnd/>
          </a:ln>
        </p:spPr>
      </p:cxnSp>
      <p:cxnSp>
        <p:nvCxnSpPr>
          <p:cNvPr id="91" name="Shape 90"/>
          <p:cNvCxnSpPr>
            <a:stCxn id="35843" idx="0"/>
          </p:cNvCxnSpPr>
          <p:nvPr/>
        </p:nvCxnSpPr>
        <p:spPr>
          <a:xfrm rot="5400000" flipH="1" flipV="1">
            <a:off x="1001713" y="1230312"/>
            <a:ext cx="609600" cy="150177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78313" y="127000"/>
            <a:ext cx="1044575" cy="639763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676400" y="228600"/>
            <a:ext cx="1976438" cy="25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44900" y="228600"/>
            <a:ext cx="7938" cy="8413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644900" y="1069975"/>
            <a:ext cx="263366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278563" y="1069975"/>
            <a:ext cx="60325" cy="2270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338888" y="1296988"/>
            <a:ext cx="0" cy="1481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67200" y="2778125"/>
            <a:ext cx="20716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67200" y="2778125"/>
            <a:ext cx="0" cy="3063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69" name="Straight Connector 7168"/>
          <p:cNvCxnSpPr/>
          <p:nvPr/>
        </p:nvCxnSpPr>
        <p:spPr>
          <a:xfrm>
            <a:off x="2857500" y="3084513"/>
            <a:ext cx="1409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81" name="Straight Connector 7180"/>
          <p:cNvCxnSpPr/>
          <p:nvPr/>
        </p:nvCxnSpPr>
        <p:spPr>
          <a:xfrm>
            <a:off x="1676400" y="1219200"/>
            <a:ext cx="1181100" cy="18653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83" name="Straight Connector 7182"/>
          <p:cNvCxnSpPr/>
          <p:nvPr/>
        </p:nvCxnSpPr>
        <p:spPr>
          <a:xfrm>
            <a:off x="1676400" y="254000"/>
            <a:ext cx="0" cy="965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1" name="Straight Connector 7190"/>
          <p:cNvCxnSpPr/>
          <p:nvPr/>
        </p:nvCxnSpPr>
        <p:spPr>
          <a:xfrm>
            <a:off x="5845175" y="68263"/>
            <a:ext cx="1851025" cy="37417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3" name="Straight Connector 7192"/>
          <p:cNvCxnSpPr/>
          <p:nvPr/>
        </p:nvCxnSpPr>
        <p:spPr>
          <a:xfrm flipH="1" flipV="1">
            <a:off x="7696200" y="3810000"/>
            <a:ext cx="1346200" cy="31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6" name="Straight Connector 7195"/>
          <p:cNvCxnSpPr/>
          <p:nvPr/>
        </p:nvCxnSpPr>
        <p:spPr>
          <a:xfrm>
            <a:off x="9042400" y="68263"/>
            <a:ext cx="0" cy="37449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9" name="Straight Connector 7198"/>
          <p:cNvCxnSpPr/>
          <p:nvPr/>
        </p:nvCxnSpPr>
        <p:spPr>
          <a:xfrm>
            <a:off x="5845175" y="68263"/>
            <a:ext cx="31972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04938" y="2362200"/>
            <a:ext cx="65246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404938" y="2362200"/>
            <a:ext cx="0" cy="32797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404938" y="5641975"/>
            <a:ext cx="20415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46463" y="4119563"/>
            <a:ext cx="0" cy="15224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057400" y="2362200"/>
            <a:ext cx="1389063" cy="17494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44900" y="4651375"/>
            <a:ext cx="53975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9042400" y="4651375"/>
            <a:ext cx="0" cy="21478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24800" y="6799263"/>
            <a:ext cx="1117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924800" y="6327775"/>
            <a:ext cx="0" cy="4714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644900" y="6327775"/>
            <a:ext cx="42799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01" name="Straight Connector 7200"/>
          <p:cNvCxnSpPr/>
          <p:nvPr/>
        </p:nvCxnSpPr>
        <p:spPr>
          <a:xfrm>
            <a:off x="3644900" y="4648200"/>
            <a:ext cx="0" cy="16795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14" name="Oval 7213"/>
          <p:cNvSpPr/>
          <p:nvPr/>
        </p:nvSpPr>
        <p:spPr>
          <a:xfrm>
            <a:off x="4179888" y="2787650"/>
            <a:ext cx="1603375" cy="1863725"/>
          </a:xfrm>
          <a:prstGeom prst="ellipse">
            <a:avLst/>
          </a:prstGeom>
          <a:noFill/>
          <a:ln w="28575" cmpd="sng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16" name="Oval 7215"/>
          <p:cNvSpPr/>
          <p:nvPr/>
        </p:nvSpPr>
        <p:spPr>
          <a:xfrm>
            <a:off x="5845175" y="3841750"/>
            <a:ext cx="2917825" cy="695325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5955" name="Straight Connector 7221"/>
          <p:cNvCxnSpPr>
            <a:cxnSpLocks noChangeShapeType="1"/>
          </p:cNvCxnSpPr>
          <p:nvPr/>
        </p:nvCxnSpPr>
        <p:spPr bwMode="auto">
          <a:xfrm flipH="1">
            <a:off x="7861300" y="998538"/>
            <a:ext cx="196850" cy="90805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arrow" w="med" len="med"/>
            <a:tailEnd type="arrow" w="med" len="med"/>
          </a:ln>
        </p:spPr>
      </p:cxnSp>
      <p:sp>
        <p:nvSpPr>
          <p:cNvPr id="35956" name="TextBox 7227"/>
          <p:cNvSpPr txBox="1">
            <a:spLocks noChangeArrowheads="1"/>
          </p:cNvSpPr>
          <p:nvPr/>
        </p:nvSpPr>
        <p:spPr bwMode="auto">
          <a:xfrm>
            <a:off x="2960688" y="5773738"/>
            <a:ext cx="323850" cy="254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10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7720013" y="998538"/>
            <a:ext cx="52387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958" name="TextBox 67"/>
          <p:cNvSpPr txBox="1">
            <a:spLocks noChangeArrowheads="1"/>
          </p:cNvSpPr>
          <p:nvPr/>
        </p:nvSpPr>
        <p:spPr bwMode="auto">
          <a:xfrm>
            <a:off x="7162800" y="1743075"/>
            <a:ext cx="295275" cy="2238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800">
                <a:solidFill>
                  <a:srgbClr val="008000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35959" name="TextBox 70"/>
          <p:cNvSpPr txBox="1">
            <a:spLocks noChangeArrowheads="1"/>
          </p:cNvSpPr>
          <p:nvPr/>
        </p:nvSpPr>
        <p:spPr bwMode="auto">
          <a:xfrm>
            <a:off x="4322763" y="1481138"/>
            <a:ext cx="258762" cy="254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5960" name="TextBox 71"/>
          <p:cNvSpPr txBox="1">
            <a:spLocks noChangeArrowheads="1"/>
          </p:cNvSpPr>
          <p:nvPr/>
        </p:nvSpPr>
        <p:spPr bwMode="auto">
          <a:xfrm>
            <a:off x="5519738" y="727075"/>
            <a:ext cx="323850" cy="254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5961" name="TextBox 77"/>
          <p:cNvSpPr txBox="1">
            <a:spLocks noChangeArrowheads="1"/>
          </p:cNvSpPr>
          <p:nvPr/>
        </p:nvSpPr>
        <p:spPr bwMode="auto">
          <a:xfrm>
            <a:off x="4640263" y="2362200"/>
            <a:ext cx="388937" cy="254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5962" name="TextBox 81"/>
          <p:cNvSpPr txBox="1">
            <a:spLocks noChangeArrowheads="1"/>
          </p:cNvSpPr>
          <p:nvPr/>
        </p:nvSpPr>
        <p:spPr bwMode="auto">
          <a:xfrm>
            <a:off x="5762625" y="2060575"/>
            <a:ext cx="258763" cy="254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5963" name="TextBox 83"/>
          <p:cNvSpPr txBox="1">
            <a:spLocks noChangeArrowheads="1"/>
          </p:cNvSpPr>
          <p:nvPr/>
        </p:nvSpPr>
        <p:spPr bwMode="auto">
          <a:xfrm>
            <a:off x="1828800" y="2960688"/>
            <a:ext cx="412750" cy="247650"/>
          </a:xfrm>
          <a:prstGeom prst="rect">
            <a:avLst/>
          </a:prstGeom>
          <a:noFill/>
          <a:ln w="9525" algn="ctr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5964" name="TextBox 85"/>
          <p:cNvSpPr txBox="1">
            <a:spLocks noChangeArrowheads="1"/>
          </p:cNvSpPr>
          <p:nvPr/>
        </p:nvSpPr>
        <p:spPr bwMode="auto">
          <a:xfrm flipH="1">
            <a:off x="2433638" y="5011738"/>
            <a:ext cx="217487" cy="254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9</a:t>
            </a:r>
          </a:p>
        </p:txBody>
      </p:sp>
      <p:cxnSp>
        <p:nvCxnSpPr>
          <p:cNvPr id="35965" name="Straight Arrow Connector 87"/>
          <p:cNvCxnSpPr>
            <a:cxnSpLocks noChangeShapeType="1"/>
          </p:cNvCxnSpPr>
          <p:nvPr/>
        </p:nvCxnSpPr>
        <p:spPr bwMode="auto">
          <a:xfrm flipH="1" flipV="1">
            <a:off x="3048000" y="685800"/>
            <a:ext cx="398463" cy="685800"/>
          </a:xfrm>
          <a:prstGeom prst="straightConnector1">
            <a:avLst/>
          </a:prstGeom>
          <a:noFill/>
          <a:ln w="12700" algn="ctr">
            <a:solidFill>
              <a:srgbClr val="008000"/>
            </a:solidFill>
            <a:round/>
            <a:headEnd type="triangle" w="med" len="med"/>
            <a:tailEnd/>
          </a:ln>
        </p:spPr>
      </p:cxnSp>
      <p:sp>
        <p:nvSpPr>
          <p:cNvPr id="35966" name="TextBox 88"/>
          <p:cNvSpPr txBox="1">
            <a:spLocks noChangeArrowheads="1"/>
          </p:cNvSpPr>
          <p:nvPr/>
        </p:nvSpPr>
        <p:spPr bwMode="auto">
          <a:xfrm>
            <a:off x="3608388" y="2255838"/>
            <a:ext cx="258762" cy="254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5967" name="TextBox 91"/>
          <p:cNvSpPr txBox="1">
            <a:spLocks noChangeArrowheads="1"/>
          </p:cNvSpPr>
          <p:nvPr/>
        </p:nvSpPr>
        <p:spPr bwMode="auto">
          <a:xfrm>
            <a:off x="6035675" y="1395413"/>
            <a:ext cx="271463" cy="28416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srgbClr val="008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5968" name="TextBox 94"/>
          <p:cNvSpPr txBox="1">
            <a:spLocks noChangeArrowheads="1"/>
          </p:cNvSpPr>
          <p:nvPr/>
        </p:nvSpPr>
        <p:spPr bwMode="auto">
          <a:xfrm>
            <a:off x="4130675" y="1838325"/>
            <a:ext cx="271463" cy="2841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 b="1">
                <a:solidFill>
                  <a:srgbClr val="008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969" name="TextBox 7235"/>
          <p:cNvSpPr txBox="1">
            <a:spLocks noChangeArrowheads="1"/>
          </p:cNvSpPr>
          <p:nvPr/>
        </p:nvSpPr>
        <p:spPr bwMode="auto">
          <a:xfrm>
            <a:off x="2770188" y="2114550"/>
            <a:ext cx="250825" cy="247650"/>
          </a:xfrm>
          <a:prstGeom prst="rect">
            <a:avLst/>
          </a:prstGeom>
          <a:noFill/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5</a:t>
            </a:r>
          </a:p>
        </p:txBody>
      </p:sp>
      <p:cxnSp>
        <p:nvCxnSpPr>
          <p:cNvPr id="101" name="Straight Arrow Connector 100"/>
          <p:cNvCxnSpPr>
            <a:cxnSpLocks noChangeShapeType="1"/>
            <a:stCxn id="35859" idx="1"/>
            <a:endCxn id="35857" idx="3"/>
          </p:cNvCxnSpPr>
          <p:nvPr/>
        </p:nvCxnSpPr>
        <p:spPr bwMode="auto">
          <a:xfrm flipH="1">
            <a:off x="4179888" y="1296988"/>
            <a:ext cx="544512" cy="228600"/>
          </a:xfrm>
          <a:prstGeom prst="straightConnector1">
            <a:avLst/>
          </a:prstGeom>
          <a:noFill/>
          <a:ln w="34925" algn="ctr">
            <a:solidFill>
              <a:srgbClr val="008000"/>
            </a:solidFill>
            <a:round/>
            <a:headEnd type="triangle" w="med" len="med"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5971" name="Straight Arrow Connector 102"/>
          <p:cNvCxnSpPr>
            <a:cxnSpLocks noChangeShapeType="1"/>
            <a:stCxn id="35846" idx="2"/>
          </p:cNvCxnSpPr>
          <p:nvPr/>
        </p:nvCxnSpPr>
        <p:spPr bwMode="auto">
          <a:xfrm>
            <a:off x="1728788" y="2822575"/>
            <a:ext cx="252412" cy="682625"/>
          </a:xfrm>
          <a:prstGeom prst="straightConnector1">
            <a:avLst/>
          </a:prstGeom>
          <a:noFill/>
          <a:ln w="22225" algn="ctr">
            <a:solidFill>
              <a:srgbClr val="008000"/>
            </a:solidFill>
            <a:round/>
            <a:headEnd/>
            <a:tailEnd type="triangle" w="med" len="med"/>
          </a:ln>
        </p:spPr>
      </p:cxnSp>
      <p:sp>
        <p:nvSpPr>
          <p:cNvPr id="35972" name="TextBox 103"/>
          <p:cNvSpPr txBox="1">
            <a:spLocks noChangeArrowheads="1"/>
          </p:cNvSpPr>
          <p:nvPr/>
        </p:nvSpPr>
        <p:spPr bwMode="auto">
          <a:xfrm>
            <a:off x="2541588" y="3762375"/>
            <a:ext cx="271462" cy="2841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srgbClr val="008000"/>
                </a:solidFill>
                <a:latin typeface="Calibri" pitchFamily="34" charset="0"/>
              </a:rPr>
              <a:t>3</a:t>
            </a:r>
          </a:p>
        </p:txBody>
      </p:sp>
      <p:cxnSp>
        <p:nvCxnSpPr>
          <p:cNvPr id="35973" name="Straight Arrow Connector 105"/>
          <p:cNvCxnSpPr>
            <a:cxnSpLocks noChangeShapeType="1"/>
            <a:stCxn id="35848" idx="0"/>
            <a:endCxn id="35847" idx="2"/>
          </p:cNvCxnSpPr>
          <p:nvPr/>
        </p:nvCxnSpPr>
        <p:spPr bwMode="auto">
          <a:xfrm flipV="1">
            <a:off x="1979613" y="3813175"/>
            <a:ext cx="169862" cy="1444625"/>
          </a:xfrm>
          <a:prstGeom prst="straightConnector1">
            <a:avLst/>
          </a:prstGeom>
          <a:noFill/>
          <a:ln w="15875" algn="ctr">
            <a:solidFill>
              <a:srgbClr val="008000"/>
            </a:solidFill>
            <a:round/>
            <a:headEnd type="triangle" w="med" len="med"/>
            <a:tailEnd/>
          </a:ln>
        </p:spPr>
      </p:cxnSp>
      <p:sp>
        <p:nvSpPr>
          <p:cNvPr id="35974" name="TextBox 106"/>
          <p:cNvSpPr txBox="1">
            <a:spLocks noChangeArrowheads="1"/>
          </p:cNvSpPr>
          <p:nvPr/>
        </p:nvSpPr>
        <p:spPr bwMode="auto">
          <a:xfrm>
            <a:off x="2470150" y="3251200"/>
            <a:ext cx="258763" cy="254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552" name="Line 144"/>
          <p:cNvSpPr>
            <a:spLocks noChangeShapeType="1"/>
          </p:cNvSpPr>
          <p:nvPr/>
        </p:nvSpPr>
        <p:spPr bwMode="auto">
          <a:xfrm>
            <a:off x="4006850" y="1676400"/>
            <a:ext cx="717550" cy="24431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35976" name="TextBox 67"/>
          <p:cNvSpPr txBox="1">
            <a:spLocks noChangeArrowheads="1"/>
          </p:cNvSpPr>
          <p:nvPr/>
        </p:nvSpPr>
        <p:spPr bwMode="auto">
          <a:xfrm>
            <a:off x="8458200" y="1854200"/>
            <a:ext cx="295275" cy="2238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800">
                <a:solidFill>
                  <a:srgbClr val="008000"/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35977" name="TextBox 67"/>
          <p:cNvSpPr txBox="1">
            <a:spLocks noChangeArrowheads="1"/>
          </p:cNvSpPr>
          <p:nvPr/>
        </p:nvSpPr>
        <p:spPr bwMode="auto">
          <a:xfrm>
            <a:off x="5762625" y="4311650"/>
            <a:ext cx="295275" cy="2238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800">
                <a:solidFill>
                  <a:srgbClr val="008000"/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35978" name="TextBox 67"/>
          <p:cNvSpPr txBox="1">
            <a:spLocks noChangeArrowheads="1"/>
          </p:cNvSpPr>
          <p:nvPr/>
        </p:nvSpPr>
        <p:spPr bwMode="auto">
          <a:xfrm>
            <a:off x="1698625" y="4240213"/>
            <a:ext cx="295275" cy="2238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800">
                <a:solidFill>
                  <a:srgbClr val="008000"/>
                </a:solidFill>
                <a:latin typeface="Calibri" pitchFamily="34" charset="0"/>
              </a:rPr>
              <a:t>17</a:t>
            </a:r>
          </a:p>
        </p:txBody>
      </p:sp>
      <p:sp>
        <p:nvSpPr>
          <p:cNvPr id="35979" name="TextBox 67"/>
          <p:cNvSpPr txBox="1">
            <a:spLocks noChangeArrowheads="1"/>
          </p:cNvSpPr>
          <p:nvPr/>
        </p:nvSpPr>
        <p:spPr bwMode="auto">
          <a:xfrm>
            <a:off x="6791325" y="3195638"/>
            <a:ext cx="295275" cy="2238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800">
                <a:solidFill>
                  <a:srgbClr val="008000"/>
                </a:solidFill>
                <a:latin typeface="Calibri" pitchFamily="34" charset="0"/>
              </a:rPr>
              <a:t>18</a:t>
            </a:r>
          </a:p>
        </p:txBody>
      </p:sp>
      <p:sp>
        <p:nvSpPr>
          <p:cNvPr id="35980" name="TextBox 67"/>
          <p:cNvSpPr txBox="1">
            <a:spLocks noChangeArrowheads="1"/>
          </p:cNvSpPr>
          <p:nvPr/>
        </p:nvSpPr>
        <p:spPr bwMode="auto">
          <a:xfrm>
            <a:off x="3151188" y="688975"/>
            <a:ext cx="295275" cy="2238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800">
                <a:solidFill>
                  <a:srgbClr val="008000"/>
                </a:solidFill>
                <a:latin typeface="Calibri" pitchFamily="34" charset="0"/>
              </a:rPr>
              <a:t>19</a:t>
            </a:r>
          </a:p>
        </p:txBody>
      </p:sp>
      <p:sp>
        <p:nvSpPr>
          <p:cNvPr id="35981" name="TextBox 67"/>
          <p:cNvSpPr txBox="1">
            <a:spLocks noChangeArrowheads="1"/>
          </p:cNvSpPr>
          <p:nvPr/>
        </p:nvSpPr>
        <p:spPr bwMode="auto">
          <a:xfrm>
            <a:off x="3890963" y="649288"/>
            <a:ext cx="295275" cy="2238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800">
                <a:solidFill>
                  <a:srgbClr val="008000"/>
                </a:solidFill>
                <a:latin typeface="Calibri" pitchFamily="34" charset="0"/>
              </a:rPr>
              <a:t>20</a:t>
            </a:r>
          </a:p>
        </p:txBody>
      </p:sp>
      <p:sp>
        <p:nvSpPr>
          <p:cNvPr id="35982" name="Text Box 151"/>
          <p:cNvSpPr txBox="1">
            <a:spLocks noChangeArrowheads="1"/>
          </p:cNvSpPr>
          <p:nvPr/>
        </p:nvSpPr>
        <p:spPr bwMode="auto">
          <a:xfrm>
            <a:off x="188913" y="3754438"/>
            <a:ext cx="91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2400" b="1"/>
              <a:t>LowCO2F2S2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5AA4548-864B-47A7-897B-F8F904AE1D6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Revised RHC CF-Shadow Price Curve</a:t>
            </a: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>
            <p:ph idx="1"/>
          </p:nvPr>
        </p:nvGraphicFramePr>
        <p:xfrm>
          <a:off x="1152525" y="1600200"/>
          <a:ext cx="6838950" cy="4525963"/>
        </p:xfrm>
        <a:graphic>
          <a:graphicData uri="http://schemas.openxmlformats.org/presentationml/2006/ole">
            <p:oleObj spid="_x0000_s37893" name="Chart" r:id="rId3" imgW="5943600" imgH="393382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7B9615B-9892-44A1-835D-0E154C2939D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OL75 Top 10 Default (RHC Old)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>
            <p:ph idx="1"/>
          </p:nvPr>
        </p:nvGraphicFramePr>
        <p:xfrm>
          <a:off x="457200" y="1836738"/>
          <a:ext cx="8229600" cy="4051300"/>
        </p:xfrm>
        <a:graphic>
          <a:graphicData uri="http://schemas.openxmlformats.org/presentationml/2006/ole">
            <p:oleObj spid="_x0000_s2054" name="Chart" r:id="rId3" imgW="7410450" imgH="364807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3C4DD52-4AEF-4B23-8D33-FE51EE66B2C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OL75 Top 10 Default (RHC New)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04800" y="1600200"/>
          <a:ext cx="8534400" cy="4202113"/>
        </p:xfrm>
        <a:graphic>
          <a:graphicData uri="http://schemas.openxmlformats.org/presentationml/2006/ole">
            <p:oleObj spid="_x0000_s26628" name="Chart" r:id="rId3" imgW="7410450" imgH="364807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1B3AEA2-1634-4B98-8FC1-615407B9194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53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OL75 Top 20 Default (RHC Old)</a:t>
            </a:r>
          </a:p>
        </p:txBody>
      </p:sp>
      <p:pic>
        <p:nvPicPr>
          <p:cNvPr id="15362" name="Picture 560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295400"/>
            <a:ext cx="6477000" cy="51958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76FC43D-3B5D-42E4-AC3C-3E165354A7C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OL75 Top 20 Default (RHC New)</a:t>
            </a:r>
          </a:p>
        </p:txBody>
      </p:sp>
      <p:pic>
        <p:nvPicPr>
          <p:cNvPr id="27928" name="Picture 2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324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A76A9FB-2999-40C4-AA00-A2BF080DD59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OL25 Top 10 Default (RHC Old)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>
            <p:ph idx="1"/>
          </p:nvPr>
        </p:nvGraphicFramePr>
        <p:xfrm>
          <a:off x="457200" y="1828800"/>
          <a:ext cx="8229600" cy="4067175"/>
        </p:xfrm>
        <a:graphic>
          <a:graphicData uri="http://schemas.openxmlformats.org/presentationml/2006/ole">
            <p:oleObj spid="_x0000_s6149" name="Chart" r:id="rId3" imgW="7362825" imgH="363855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3E9B89E-B1B3-4153-B03C-1F6857A3F46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OL25 Top 10 Default (RHC New)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81000" y="1524000"/>
          <a:ext cx="8458200" cy="4179888"/>
        </p:xfrm>
        <a:graphic>
          <a:graphicData uri="http://schemas.openxmlformats.org/presentationml/2006/ole">
            <p:oleObj spid="_x0000_s28676" name="Chart" r:id="rId3" imgW="7362825" imgH="363855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B501F7E-6CEA-49C1-BC12-0868C5AE5A5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OL25 Top 20 Default (RHC Old)</a:t>
            </a:r>
          </a:p>
        </p:txBody>
      </p:sp>
      <p:pic>
        <p:nvPicPr>
          <p:cNvPr id="20482" name="Picture 559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447800"/>
            <a:ext cx="6477000" cy="51974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1066</Words>
  <Application>Microsoft Office PowerPoint</Application>
  <PresentationFormat>On-screen Show (4:3)</PresentationFormat>
  <Paragraphs>927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Default Design</vt:lpstr>
      <vt:lpstr>Chart</vt:lpstr>
      <vt:lpstr>Microsoft Office Excel Chart</vt:lpstr>
      <vt:lpstr>RHC Revision (OL75)</vt:lpstr>
      <vt:lpstr>Revised RHC CF-Shadow Price Curve</vt:lpstr>
      <vt:lpstr>OL75 Top 10 Default (RHC Old)</vt:lpstr>
      <vt:lpstr>OL75 Top 10 Default (RHC New)</vt:lpstr>
      <vt:lpstr>OL75 Top 20 Default (RHC Old)</vt:lpstr>
      <vt:lpstr>OL75 Top 20 Default (RHC New)</vt:lpstr>
      <vt:lpstr>OL25 Top 10 Default (RHC Old)</vt:lpstr>
      <vt:lpstr>OL25 Top 10 Default (RHC New)</vt:lpstr>
      <vt:lpstr>OL25 Top 20 Default (RHC Old)</vt:lpstr>
      <vt:lpstr>OL25 Top 20 Default (RHC New)</vt:lpstr>
      <vt:lpstr>OL75 Value Added</vt:lpstr>
      <vt:lpstr>OL75</vt:lpstr>
      <vt:lpstr>OL25 Value Added</vt:lpstr>
      <vt:lpstr>OL25</vt:lpstr>
      <vt:lpstr>Slide 15</vt:lpstr>
      <vt:lpstr>Slide 16</vt:lpstr>
      <vt:lpstr>Slide 17</vt:lpstr>
    </vt:vector>
  </TitlesOfParts>
  <Company>nationalgrid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OL75 Top 10 Default</dc:title>
  <dc:creator>J Tyler Ruthven</dc:creator>
  <cp:lastModifiedBy>J Tyler Ruthven</cp:lastModifiedBy>
  <cp:revision>14</cp:revision>
  <dcterms:created xsi:type="dcterms:W3CDTF">2011-05-26T20:10:35Z</dcterms:created>
  <dcterms:modified xsi:type="dcterms:W3CDTF">2011-05-31T14:37:46Z</dcterms:modified>
</cp:coreProperties>
</file>