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4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354D5-0579-4458-821E-7E0C5E1CC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3055-CAFD-4B9E-9252-38BA79C1F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C7D6B-FC6E-4313-B86C-BD7C559D3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667F-0D32-4561-8CFF-12AF9BA7B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D41AE-E7E6-4B10-962C-317DEF5B2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82255-4AEF-45EE-A470-171CB96B2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6FD72-FB15-43AE-9B2E-C14FA7AFD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DC2B0-2857-46A9-8178-5CBE8B3D9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0A85-8019-477D-A836-E5E38B44C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54F46-9744-46BF-9E40-CBB9BA6B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CE823-AAEB-4E5A-968A-ADF33A970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61E74E-B14E-4E9F-A567-83056A602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OL75 Top 10 Default</a:t>
            </a:r>
          </a:p>
        </p:txBody>
      </p:sp>
      <p:graphicFrame>
        <p:nvGraphicFramePr>
          <p:cNvPr id="205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457200" y="1836738"/>
          <a:ext cx="8229600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3" imgW="7410450" imgH="3648075" progId="Excel.Sheet.8">
                  <p:embed/>
                </p:oleObj>
              </mc:Choice>
              <mc:Fallback>
                <p:oleObj name="Chart" r:id="rId3" imgW="7410450" imgH="3648075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36738"/>
                        <a:ext cx="8229600" cy="405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OL25</a:t>
            </a:r>
          </a:p>
        </p:txBody>
      </p:sp>
      <p:graphicFrame>
        <p:nvGraphicFramePr>
          <p:cNvPr id="22964" name="Group 436"/>
          <p:cNvGraphicFramePr>
            <a:graphicFrameLocks noGrp="1"/>
          </p:cNvGraphicFramePr>
          <p:nvPr>
            <p:ph idx="1"/>
          </p:nvPr>
        </p:nvGraphicFramePr>
        <p:xfrm>
          <a:off x="1371600" y="1447800"/>
          <a:ext cx="5778500" cy="4870450"/>
        </p:xfrm>
        <a:graphic>
          <a:graphicData uri="http://schemas.openxmlformats.org/drawingml/2006/table">
            <a:tbl>
              <a:tblPr/>
              <a:tblGrid>
                <a:gridCol w="1155700"/>
                <a:gridCol w="1155700"/>
                <a:gridCol w="1155700"/>
                <a:gridCol w="1155700"/>
                <a:gridCol w="1155700"/>
              </a:tblGrid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OL25 All Years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2030 Cum New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2030 Cum Wind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2030 Coal Ret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ENT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($49.01)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5,299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8,308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FRCC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($4.27)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30,625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9,460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MAPP_US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$3.82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8,410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7,770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3,094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MISO_IN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($119.95)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2,527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11,112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MISO_MI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($41.88)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2,288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2,127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10,790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MISO_MO-IL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($39.77)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8,194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5,900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13,323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$136.81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110,754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110,587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13,133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MISO_WUMS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$89.84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26,803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6,392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$32.79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27,110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26,806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3,196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NEISO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$3.26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8,795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5,280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2,570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NonRTO_Midwest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($1.70)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6,599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8,903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NYISO_A-F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$1.03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9,680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8,799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2,252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NYISO_G-I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($6.08)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NYISO_J-K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($5.87)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1,282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PJM_E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($5.18)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7,173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1,150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3,372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PJM_ROM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($7.85)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7,352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1,230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15,732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PJM_ROR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($104.49)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32,807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8,517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52,113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SOCO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($25.70)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14,305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23,354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SPP_N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$63.30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67,727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66,900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7,881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SPP_S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($4.47)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46,273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44,311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13,138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TVA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$1.18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11,284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15,157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VACAR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($29.19)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28,430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3,500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18,972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IESO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$3.28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5,396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2,106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6,416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MAPP_CA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$1.46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4,953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1,746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($101.93)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OL75 Top 20 Default</a:t>
            </a:r>
          </a:p>
        </p:txBody>
      </p:sp>
      <p:pic>
        <p:nvPicPr>
          <p:cNvPr id="15362" name="Picture 56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295400"/>
            <a:ext cx="6477000" cy="51958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Shadow Prices</a:t>
            </a:r>
          </a:p>
        </p:txBody>
      </p:sp>
      <p:pic>
        <p:nvPicPr>
          <p:cNvPr id="23654" name="Picture 1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447800"/>
            <a:ext cx="3773488" cy="5181600"/>
          </a:xfrm>
          <a:noFill/>
          <a:ln/>
        </p:spPr>
      </p:pic>
      <p:pic>
        <p:nvPicPr>
          <p:cNvPr id="23751" name="Picture 1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37861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RHC Revision</a:t>
            </a:r>
          </a:p>
        </p:txBody>
      </p:sp>
      <p:sp>
        <p:nvSpPr>
          <p:cNvPr id="25838" name="Rectangle 238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r>
              <a:rPr lang="en-US" sz="2800" smtClean="0"/>
              <a:t>Min Desired Capacity Factors Installed</a:t>
            </a:r>
          </a:p>
          <a:p>
            <a:r>
              <a:rPr lang="en-US" sz="2800" smtClean="0"/>
              <a:t>Move Curve Right (Increase parameter to 2)</a:t>
            </a:r>
          </a:p>
          <a:p>
            <a:r>
              <a:rPr lang="en-US" sz="2800" smtClean="0"/>
              <a:t>Increase Max OL Capacity Factor</a:t>
            </a:r>
          </a:p>
        </p:txBody>
      </p:sp>
      <p:pic>
        <p:nvPicPr>
          <p:cNvPr id="25837" name="Picture 23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1752600"/>
            <a:ext cx="8686800" cy="236220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OL25 Top 10 Default</a:t>
            </a:r>
          </a:p>
        </p:txBody>
      </p:sp>
      <p:graphicFrame>
        <p:nvGraphicFramePr>
          <p:cNvPr id="614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57200" y="1828800"/>
          <a:ext cx="82296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3" imgW="7362825" imgH="3638550" progId="Excel.Sheet.8">
                  <p:embed/>
                </p:oleObj>
              </mc:Choice>
              <mc:Fallback>
                <p:oleObj name="Chart" r:id="rId3" imgW="7362825" imgH="3638550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82296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OL25 Top 20 Default</a:t>
            </a:r>
          </a:p>
        </p:txBody>
      </p:sp>
      <p:pic>
        <p:nvPicPr>
          <p:cNvPr id="18434" name="Picture 55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447800"/>
            <a:ext cx="6477000" cy="51974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OL75 Value Added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421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8130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NPV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2040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($5.10)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FRCC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($0.23)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MAPP_US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MISO_IN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$2.38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MISO_MI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($4.32)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MISO_MO-IL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($4.64)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(4)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MISO_W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$7.40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7 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MISO_WUMS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(3)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NonRTO_Midwest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($0.05)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NYISO_A-F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NYISO_G-I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($0.80)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NYISO_J-K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($0.62)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PJM_E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($0.46)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PJM_ROM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($0.44)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PJM_ROR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($11.39)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(10)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(12)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(11)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($2.75)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SPP_N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$8.87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5 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SPP_S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($1.75)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($0.04)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VACAR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($3.22)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(7)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IESO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MAPP_CA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HQ/Maritimes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ERCOT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($0.22)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($0.23)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</a:tr>
              <a:tr h="181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($12.96)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(16)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(22)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2" name="Rectangle 70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OL75</a:t>
            </a:r>
          </a:p>
        </p:txBody>
      </p:sp>
      <p:graphicFrame>
        <p:nvGraphicFramePr>
          <p:cNvPr id="22209" name="Group 705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7543800" cy="5105408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  <a:gridCol w="1257300"/>
                <a:gridCol w="1257300"/>
                <a:gridCol w="1257300"/>
                <a:gridCol w="1257300"/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OL75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 Years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Net Flows (GWH)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2030 Cum New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2030 Cum Wind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2030 Coal Ret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ENT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($29.87)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-56,389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6,976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8,308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FRCC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($1.08)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-218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32,097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8,208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MAPP_US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$0.60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3,668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6,556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5,741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2,961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MISO_IN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$15.56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86,800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59,547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42,179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11,119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MISO_MI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($24.23)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-63,122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4,303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2,600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10,789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MISO_MO-IL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($26.42)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-37,078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15,979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13,685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13,322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MISO_W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$41.31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97,948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62,337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62,170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13,133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MISO_WUMS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$2.77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6,167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15,975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7,798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6,392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$9.67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35,981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16,977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16,673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3,196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NEISO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$3.05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7,126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8,799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5,280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2,570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NonRTO_Midwest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($0.29)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-11,844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6,115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8,435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NYISO_A-F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35,819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14,244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13,362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2,252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NYISO_G-I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($3.94)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2,830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NYISO_J-K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($3.32)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-53,242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1,283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PJM_E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($2.43)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-47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7,173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1,150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3,372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PJM_ROM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($2.02)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-71,189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6,222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1,230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16,376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PJM_ROR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($63.28)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-71,621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44,160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15,685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53,452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SOCO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($16.92)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-50,301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16,927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23,277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SPP_N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$52.01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131,130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60,137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58,892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7,879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SPP_S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($9.92)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-14,820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43,287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41,058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13,122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TVA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($0.17)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-9,097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11,290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15,156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VACAR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($15.94)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-15,893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28,633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3,500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18,972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IESO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$0.54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29,180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5,146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2,106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6,416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MAPP_CA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$1.53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16,640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4,953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1,746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OL25 Value Added</a:t>
            </a:r>
          </a:p>
        </p:txBody>
      </p:sp>
      <p:graphicFrame>
        <p:nvGraphicFramePr>
          <p:cNvPr id="20755" name="Group 27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153400" cy="5156200"/>
        </p:xfrm>
        <a:graphic>
          <a:graphicData uri="http://schemas.openxmlformats.org/drawingml/2006/table">
            <a:tbl>
              <a:tblPr/>
              <a:tblGrid>
                <a:gridCol w="1066800"/>
                <a:gridCol w="971550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Column1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NPV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2030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2040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ENT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($8.45)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(2)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(7)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FRCC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($0.76)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MAPP_US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$0.66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MISO_IN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($20.81)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(7)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(8)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(14)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(14)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(11)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MISO_MI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($7.82)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(2)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(3)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(3)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MISO_MO-IL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($7.03)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(3)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$24.02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17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18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18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19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MISO_WUMS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$15.65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10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7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8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4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$5.28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2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NEISO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$0.63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NonRTO_Midwest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($0.31)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NYISO_A-F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$0.19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NYISO_G-I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($1.21)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(2)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NYISO_J-K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($1.08)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PJM_E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($0.91)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PJM_ROM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($1.49)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(2)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PJM_ROR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($18.52)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(8)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(15)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(14)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(15)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SOCO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($4.20)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(6)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SPP_N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$10.61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2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8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8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6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4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SPP_S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($0.94)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(4)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TVA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$0.23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VACAR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($5.42)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(3)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(2)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(5)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(7)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IESO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$0.75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2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MAPP_CA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$0.25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HQ/Maritimes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$1.78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-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-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1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3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ERCOT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($0.31)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WEST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($0.19)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($19.37)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(0)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(3)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(12)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(21)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(31)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1733</Words>
  <Application>Microsoft Office PowerPoint</Application>
  <PresentationFormat>On-screen Show (4:3)</PresentationFormat>
  <Paragraphs>752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Chart</vt:lpstr>
      <vt:lpstr>OL75 Top 10 Default</vt:lpstr>
      <vt:lpstr>OL75 Top 20 Default</vt:lpstr>
      <vt:lpstr>Shadow Prices</vt:lpstr>
      <vt:lpstr>Possible RHC Revision</vt:lpstr>
      <vt:lpstr>OL25 Top 10 Default</vt:lpstr>
      <vt:lpstr>OL25 Top 20 Default</vt:lpstr>
      <vt:lpstr>OL75 Value Added</vt:lpstr>
      <vt:lpstr>OL75</vt:lpstr>
      <vt:lpstr>OL25 Value Added</vt:lpstr>
      <vt:lpstr>OL25</vt:lpstr>
    </vt:vector>
  </TitlesOfParts>
  <Company>nationalgrid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OL75 Top 10 Default</dc:title>
  <dc:creator>J Tyler Ruthven</dc:creator>
  <cp:lastModifiedBy>Catherine Morris</cp:lastModifiedBy>
  <cp:revision>12</cp:revision>
  <dcterms:created xsi:type="dcterms:W3CDTF">2011-05-26T20:10:35Z</dcterms:created>
  <dcterms:modified xsi:type="dcterms:W3CDTF">2011-05-27T15:59:57Z</dcterms:modified>
</cp:coreProperties>
</file>