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4.846528035609407E-2"/>
          <c:y val="8.2957941960528914E-2"/>
          <c:w val="0.93541178742150455"/>
          <c:h val="0.76543901708311723"/>
        </c:manualLayout>
      </c:layout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C0000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1"/>
            <c:spPr>
              <a:solidFill>
                <a:srgbClr val="FFC000"/>
              </a:solidFill>
            </c:spPr>
          </c:dPt>
          <c:dPt>
            <c:idx val="12"/>
            <c:spPr>
              <a:solidFill>
                <a:srgbClr val="7030A0"/>
              </a:solidFill>
            </c:spPr>
          </c:dPt>
          <c:dPt>
            <c:idx val="14"/>
            <c:spPr>
              <a:solidFill>
                <a:srgbClr val="00B050"/>
              </a:solidFill>
            </c:spPr>
          </c:dPt>
          <c:dPt>
            <c:idx val="15"/>
            <c:spPr>
              <a:solidFill>
                <a:srgbClr val="00B050"/>
              </a:solidFill>
            </c:spPr>
          </c:dPt>
          <c:dPt>
            <c:idx val="16"/>
            <c:spPr>
              <a:solidFill>
                <a:srgbClr val="FFC000"/>
              </a:solidFill>
            </c:spPr>
          </c:dPt>
          <c:dPt>
            <c:idx val="18"/>
            <c:spPr>
              <a:solidFill>
                <a:srgbClr val="C00000"/>
              </a:solidFill>
            </c:spPr>
          </c:dPt>
          <c:dPt>
            <c:idx val="19"/>
            <c:spPr>
              <a:solidFill>
                <a:srgbClr val="C00000"/>
              </a:solidFill>
            </c:spPr>
          </c:dPt>
          <c:dPt>
            <c:idx val="21"/>
            <c:spPr>
              <a:solidFill>
                <a:srgbClr val="00B050"/>
              </a:solidFill>
            </c:spPr>
          </c:dPt>
          <c:dPt>
            <c:idx val="22"/>
            <c:spPr>
              <a:solidFill>
                <a:srgbClr val="FFC000"/>
              </a:solidFill>
            </c:spPr>
          </c:dPt>
          <c:dPt>
            <c:idx val="23"/>
            <c:spPr>
              <a:solidFill>
                <a:srgbClr val="00B050"/>
              </a:solidFill>
            </c:spPr>
          </c:dPt>
          <c:cat>
            <c:strRef>
              <c:f>Sheet1!$B$2:$Y$2</c:f>
              <c:strCache>
                <c:ptCount val="24"/>
                <c:pt idx="0">
                  <c:v>ENT</c:v>
                </c:pt>
                <c:pt idx="1">
                  <c:v>FRCC</c:v>
                </c:pt>
                <c:pt idx="2">
                  <c:v>MAPP_US</c:v>
                </c:pt>
                <c:pt idx="3">
                  <c:v>MISO_IN</c:v>
                </c:pt>
                <c:pt idx="4">
                  <c:v>MISO_MI</c:v>
                </c:pt>
                <c:pt idx="5">
                  <c:v>MISO_MO-IL</c:v>
                </c:pt>
                <c:pt idx="6">
                  <c:v>MISO_W</c:v>
                </c:pt>
                <c:pt idx="7">
                  <c:v>MISO_WUMS</c:v>
                </c:pt>
                <c:pt idx="8">
                  <c:v>NE</c:v>
                </c:pt>
                <c:pt idx="9">
                  <c:v>NEISO</c:v>
                </c:pt>
                <c:pt idx="10">
                  <c:v>NonRTO_Midwest</c:v>
                </c:pt>
                <c:pt idx="11">
                  <c:v>NYISO_A-F</c:v>
                </c:pt>
                <c:pt idx="12">
                  <c:v>NYISO_G-I</c:v>
                </c:pt>
                <c:pt idx="13">
                  <c:v>NYISO_J-K</c:v>
                </c:pt>
                <c:pt idx="14">
                  <c:v>PJM_E</c:v>
                </c:pt>
                <c:pt idx="15">
                  <c:v>PJM_ROM</c:v>
                </c:pt>
                <c:pt idx="16">
                  <c:v>PJM_ROR</c:v>
                </c:pt>
                <c:pt idx="17">
                  <c:v>SOCO</c:v>
                </c:pt>
                <c:pt idx="18">
                  <c:v>SPP_N</c:v>
                </c:pt>
                <c:pt idx="19">
                  <c:v>SPP_S</c:v>
                </c:pt>
                <c:pt idx="20">
                  <c:v>TVA</c:v>
                </c:pt>
                <c:pt idx="21">
                  <c:v>VACAR</c:v>
                </c:pt>
                <c:pt idx="22">
                  <c:v>IESO</c:v>
                </c:pt>
                <c:pt idx="23">
                  <c:v>MAPP_CA</c:v>
                </c:pt>
              </c:strCache>
            </c:strRef>
          </c:cat>
          <c:val>
            <c:numRef>
              <c:f>Sheet1!$B$7:$Y$7</c:f>
              <c:numCache>
                <c:formatCode>0.00%</c:formatCode>
                <c:ptCount val="24"/>
                <c:pt idx="0">
                  <c:v>0.28900411978828922</c:v>
                </c:pt>
                <c:pt idx="2">
                  <c:v>0.12523713157859731</c:v>
                </c:pt>
                <c:pt idx="3">
                  <c:v>1.8099696629710827E-2</c:v>
                </c:pt>
                <c:pt idx="4">
                  <c:v>1.451949501525726E-3</c:v>
                </c:pt>
                <c:pt idx="5">
                  <c:v>0.25452008644108742</c:v>
                </c:pt>
                <c:pt idx="6">
                  <c:v>0.25433196112355599</c:v>
                </c:pt>
                <c:pt idx="7">
                  <c:v>4.1562774126957577E-3</c:v>
                </c:pt>
                <c:pt idx="8">
                  <c:v>0.39400203607247092</c:v>
                </c:pt>
                <c:pt idx="9">
                  <c:v>1.9406970075716411E-2</c:v>
                </c:pt>
                <c:pt idx="11">
                  <c:v>3.8407510806627222E-2</c:v>
                </c:pt>
                <c:pt idx="12">
                  <c:v>1.3644596279162863E-4</c:v>
                </c:pt>
                <c:pt idx="14">
                  <c:v>7.5703959369878959E-3</c:v>
                </c:pt>
                <c:pt idx="15">
                  <c:v>1.4778052758874623E-4</c:v>
                </c:pt>
                <c:pt idx="16">
                  <c:v>8.995536470451513E-3</c:v>
                </c:pt>
                <c:pt idx="18">
                  <c:v>0.13560358160507127</c:v>
                </c:pt>
                <c:pt idx="19">
                  <c:v>3.8659776275514326E-2</c:v>
                </c:pt>
                <c:pt idx="20">
                  <c:v>4.4698414364070219E-4</c:v>
                </c:pt>
                <c:pt idx="21">
                  <c:v>1.3454423277170563E-3</c:v>
                </c:pt>
                <c:pt idx="22">
                  <c:v>0.29488450385111231</c:v>
                </c:pt>
                <c:pt idx="23">
                  <c:v>6.80871097017448E-4</c:v>
                </c:pt>
              </c:numCache>
            </c:numRef>
          </c:val>
        </c:ser>
        <c:axId val="100770176"/>
        <c:axId val="100771712"/>
      </c:barChart>
      <c:catAx>
        <c:axId val="100770176"/>
        <c:scaling>
          <c:orientation val="minMax"/>
        </c:scaling>
        <c:axPos val="b"/>
        <c:tickLblPos val="nextTo"/>
        <c:crossAx val="100771712"/>
        <c:crosses val="autoZero"/>
        <c:auto val="1"/>
        <c:lblAlgn val="ctr"/>
        <c:lblOffset val="100"/>
      </c:catAx>
      <c:valAx>
        <c:axId val="100771712"/>
        <c:scaling>
          <c:orientation val="minMax"/>
        </c:scaling>
        <c:axPos val="l"/>
        <c:majorGridlines/>
        <c:numFmt formatCode="0%" sourceLinked="0"/>
        <c:tickLblPos val="nextTo"/>
        <c:crossAx val="100770176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0.11433</cdr:x>
      <cdr:y>0.02272</cdr:y>
    </cdr:from>
    <cdr:to>
      <cdr:x>0.88603</cdr:x>
      <cdr:y>0.06816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142875"/>
          <a:ext cx="66865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0.04507</cdr:x>
      <cdr:y>0.01212</cdr:y>
    </cdr:from>
    <cdr:to>
      <cdr:x>0.96408</cdr:x>
      <cdr:y>0.07422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0525" y="76201"/>
          <a:ext cx="7962900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7030A0"/>
              </a:solidFill>
            </a:rPr>
            <a:t>wind&lt;1,000</a:t>
          </a:r>
          <a:r>
            <a:rPr lang="en-US" sz="1400" baseline="0">
              <a:solidFill>
                <a:srgbClr val="7030A0"/>
              </a:solidFill>
            </a:rPr>
            <a:t>GWh  </a:t>
          </a:r>
          <a:r>
            <a:rPr lang="en-US" sz="1400" baseline="0"/>
            <a:t>   </a:t>
          </a:r>
          <a:r>
            <a:rPr lang="en-US" sz="1400" baseline="0">
              <a:solidFill>
                <a:srgbClr val="00B050"/>
              </a:solidFill>
            </a:rPr>
            <a:t>1,000GWh&lt;wind&gt;10,000GWh</a:t>
          </a:r>
          <a:r>
            <a:rPr lang="en-US" sz="1400" baseline="0"/>
            <a:t>     </a:t>
          </a:r>
          <a:r>
            <a:rPr lang="en-US" sz="1400" baseline="0">
              <a:solidFill>
                <a:srgbClr val="FFC000"/>
              </a:solidFill>
            </a:rPr>
            <a:t>10,000GWh&lt;wind&gt;100,000GWh</a:t>
          </a:r>
          <a:r>
            <a:rPr lang="en-US" sz="1400" baseline="0"/>
            <a:t>     </a:t>
          </a:r>
          <a:r>
            <a:rPr lang="en-US" sz="1400" baseline="0">
              <a:solidFill>
                <a:srgbClr val="C00000"/>
              </a:solidFill>
            </a:rPr>
            <a:t>wind&gt;100,000GWh</a:t>
          </a:r>
          <a:endParaRPr lang="en-US" sz="1400">
            <a:solidFill>
              <a:srgbClr val="C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AF0F-7C01-4F19-8627-BF2B17EF18FF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B0DF6-6AC3-4CAE-A2A5-9A342CA86B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gotham</dc:creator>
  <cp:lastModifiedBy>gotham</cp:lastModifiedBy>
  <cp:revision>1</cp:revision>
  <dcterms:created xsi:type="dcterms:W3CDTF">2012-09-18T19:39:54Z</dcterms:created>
  <dcterms:modified xsi:type="dcterms:W3CDTF">2012-09-18T19:40:45Z</dcterms:modified>
</cp:coreProperties>
</file>