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9" r:id="rId4"/>
    <p:sldId id="262" r:id="rId5"/>
    <p:sldId id="256" r:id="rId6"/>
    <p:sldId id="260" r:id="rId7"/>
    <p:sldId id="263" r:id="rId8"/>
    <p:sldId id="257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91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B3DE-7440-DA4D-A642-CD6143DE3C10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72C6-7717-8D45-99DA-BA18DE683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Maps of Final 3 Futures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Stanton W. Hadley</a:t>
            </a:r>
          </a:p>
          <a:p>
            <a:r>
              <a:rPr lang="en-US" dirty="0" smtClean="0"/>
              <a:t>11/9/11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9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oup 188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190" name="Group 189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264" name="TextBox 263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Line Capacity Additions (GW)</a:t>
                </a:r>
              </a:p>
            </p:txBody>
          </p:sp>
          <p:grpSp>
            <p:nvGrpSpPr>
              <p:cNvPr id="266" name="Group 265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268" name="Oval 267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71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72" name="TextBox 271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73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74" name="TextBox 273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75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7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8" name="Straight Arrow Connector 277"/>
                <p:cNvCxnSpPr>
                  <a:stCxn id="275" idx="2"/>
                  <a:endCxn id="277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Arrow Connector 278"/>
                <p:cNvCxnSpPr>
                  <a:stCxn id="276" idx="3"/>
                  <a:endCxn id="275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Arrow Connector 279"/>
                <p:cNvCxnSpPr>
                  <a:stCxn id="275" idx="0"/>
                  <a:endCxn id="274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Arrow Connector 280"/>
                <p:cNvCxnSpPr>
                  <a:stCxn id="273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689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TextBox 281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83" name="TextBox 282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84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85" name="TextBox 284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6" name="TextBox 285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7" name="Elbow Connector 286"/>
                <p:cNvCxnSpPr>
                  <a:stCxn id="271" idx="3"/>
                  <a:endCxn id="282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0" idx="2"/>
                  <a:endCxn id="274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Arrow Connector 288"/>
                <p:cNvCxnSpPr>
                  <a:stCxn id="271" idx="2"/>
                  <a:endCxn id="273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0" name="TextBox 289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91" name="Straight Arrow Connector 290"/>
                <p:cNvCxnSpPr>
                  <a:stCxn id="282" idx="0"/>
                  <a:endCxn id="290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7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Arrow Connector 291"/>
                <p:cNvCxnSpPr>
                  <a:stCxn id="282" idx="3"/>
                  <a:endCxn id="284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149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TextBox 292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4" name="Straight Arrow Connector 293"/>
                <p:cNvCxnSpPr>
                  <a:endCxn id="293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Arrow Connector 294"/>
                <p:cNvCxnSpPr>
                  <a:stCxn id="283" idx="3"/>
                  <a:endCxn id="286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Arrow Connector 295"/>
                <p:cNvCxnSpPr>
                  <a:stCxn id="286" idx="0"/>
                  <a:endCxn id="285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22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300" name="TextBox 299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4" name="TextBox 303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306" name="TextBox 305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7" name="Elbow Connector 306"/>
                <p:cNvCxnSpPr>
                  <a:cxnSpLocks noChangeShapeType="1"/>
                  <a:endCxn id="297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308" name="TextBox 307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9" name="Elbow Connector 308"/>
                <p:cNvCxnSpPr>
                  <a:cxnSpLocks noChangeShapeType="1"/>
                  <a:endCxn id="283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0" name="Elbow Connector 309"/>
                <p:cNvCxnSpPr>
                  <a:cxnSpLocks noChangeShapeType="1"/>
                  <a:stCxn id="308" idx="3"/>
                  <a:endCxn id="297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1" name="Straight Arrow Connector 310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2" name="TextBox 311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3" name="Elbow Connector 312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Arrow Connector 313"/>
                <p:cNvCxnSpPr>
                  <a:cxnSpLocks noChangeShapeType="1"/>
                  <a:stCxn id="297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5" name="Straight Arrow Connector 314"/>
                <p:cNvCxnSpPr>
                  <a:stCxn id="312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Arrow Connector 315"/>
                <p:cNvCxnSpPr>
                  <a:stCxn id="293" idx="3"/>
                  <a:endCxn id="304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>
                  <a:cxnSpLocks noChangeShapeType="1"/>
                  <a:stCxn id="304" idx="3"/>
                  <a:endCxn id="303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8" name="Straight Arrow Connector 317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Arrow Connector 318"/>
                <p:cNvCxnSpPr>
                  <a:cxnSpLocks noChangeShapeType="1"/>
                  <a:stCxn id="300" idx="1"/>
                  <a:endCxn id="304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0" name="Elbow Connector 319"/>
                <p:cNvCxnSpPr>
                  <a:cxnSpLocks noChangeShapeType="1"/>
                  <a:stCxn id="297" idx="3"/>
                  <a:endCxn id="293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21" name="Elbow Connector 320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Arrow Connector 3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3" name="Straight Arrow Connector 322"/>
                <p:cNvCxnSpPr>
                  <a:cxnSpLocks noChangeShapeType="1"/>
                  <a:stCxn id="301" idx="0"/>
                  <a:endCxn id="300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12903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5" name="Straight Arrow Connector 3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6" name="Straight Arrow Connector 325"/>
                <p:cNvCxnSpPr>
                  <a:cxnSpLocks noChangeShapeType="1"/>
                  <a:endCxn id="298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25573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  <a:stCxn id="282" idx="2"/>
                  <a:endCxn id="274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3172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2421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0" name="Straight Arrow Connector 329"/>
                <p:cNvCxnSpPr>
                  <a:cxnSpLocks noChangeShapeType="1"/>
                  <a:endCxn id="274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4821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1" name="TextBox 330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2" name="Straight Arrow Connector 331"/>
                <p:cNvCxnSpPr>
                  <a:cxnSpLocks noChangeShapeType="1"/>
                  <a:stCxn id="290" idx="3"/>
                  <a:endCxn id="331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stCxn id="331" idx="3"/>
                  <a:endCxn id="299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4" name="Straight Arrow Connector 333"/>
                <p:cNvCxnSpPr>
                  <a:cxnSpLocks noChangeShapeType="1"/>
                  <a:endCxn id="300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5" name="TextBox 334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6" name="Straight Arrow Connector 335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7" name="Elbow Connector 33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16316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8" name="Straight Arrow Connector 337"/>
                <p:cNvCxnSpPr>
                  <a:cxnSpLocks noChangeShapeType="1"/>
                  <a:endCxn id="283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315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9" name="Elbow Connector 338"/>
                <p:cNvCxnSpPr>
                  <a:cxnSpLocks noChangeShapeType="1"/>
                  <a:stCxn id="305" idx="1"/>
                  <a:endCxn id="308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40" name="Straight Arrow Connector 339"/>
                <p:cNvCxnSpPr>
                  <a:cxnSpLocks noChangeShapeType="1"/>
                  <a:stCxn id="272" idx="3"/>
                  <a:endCxn id="290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93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341" name="Group 340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3" name="Group 342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367" name="Straight Connector 366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5" name="Group 344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7" name="Group 346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349" name="Straight Connector 348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Straight Connector 350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Straight Connector 351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Straight Connector 352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8" name="TextBox 347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267" name="TextBox 266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19.1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36.8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3" name="Elbow Connector 232"/>
            <p:cNvCxnSpPr>
              <a:stCxn id="269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5" name="Straight Arrow Connector 234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7" name="Elbow Connector 236"/>
            <p:cNvCxnSpPr>
              <a:stCxn id="270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TextBox 237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9" name="Elbow Connector 238"/>
            <p:cNvCxnSpPr>
              <a:stCxn id="270" idx="3"/>
              <a:endCxn id="273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Elbow Connector 239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634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3" name="Elbow Connector 242"/>
            <p:cNvCxnSpPr>
              <a:stCxn id="302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7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5" name="Straight Arrow Connector 244"/>
            <p:cNvCxnSpPr>
              <a:stCxn id="302" idx="2"/>
              <a:endCxn id="303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7" name="Elbow Connector 246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0" name="Elbow Connector 249"/>
            <p:cNvCxnSpPr>
              <a:stCxn id="306" idx="1"/>
              <a:endCxn id="305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extBox 250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2" name="Elbow Connector 251"/>
            <p:cNvCxnSpPr>
              <a:stCxn id="298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TextBox 252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4" name="Elbow Connector 253"/>
            <p:cNvCxnSpPr>
              <a:stCxn id="275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4356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TextBox 254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6" name="Elbow Connector 255"/>
            <p:cNvCxnSpPr>
              <a:stCxn id="308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70433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6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8" name="Elbow Connector 257"/>
            <p:cNvCxnSpPr>
              <a:stCxn id="284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247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TextBox 258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0" name="Elbow Connector 259"/>
            <p:cNvCxnSpPr>
              <a:stCxn id="271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2" name="Elbow Connector 261"/>
            <p:cNvCxnSpPr>
              <a:stCxn id="298" idx="2"/>
              <a:endCxn id="305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23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Maps show Capacity and Energy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Maps show results from:</a:t>
            </a:r>
          </a:p>
          <a:p>
            <a:pPr lvl="1"/>
            <a:r>
              <a:rPr lang="en-US" dirty="0" smtClean="0"/>
              <a:t>F1S17 (Final BAU, no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F6S10 (Regionally applied RPS, 3 GW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F8S7 (CO2 price flattened post-2030, Aggressive EE/DR/DG, MISO CC and Wind shifted, 37 GW </a:t>
            </a:r>
            <a:r>
              <a:rPr lang="en-US" dirty="0" err="1" smtClean="0"/>
              <a:t>Tx</a:t>
            </a:r>
            <a:r>
              <a:rPr lang="en-US" dirty="0" smtClean="0"/>
              <a:t> added)</a:t>
            </a:r>
          </a:p>
          <a:p>
            <a:r>
              <a:rPr lang="en-US" dirty="0" smtClean="0"/>
              <a:t>First set of maps show energy flow between regions</a:t>
            </a:r>
          </a:p>
          <a:p>
            <a:pPr lvl="1"/>
            <a:r>
              <a:rPr lang="en-US" dirty="0" smtClean="0"/>
              <a:t>Values on lines show amount of transfer in </a:t>
            </a:r>
            <a:r>
              <a:rPr lang="en-US" dirty="0" err="1" smtClean="0"/>
              <a:t>GWyr</a:t>
            </a:r>
            <a:endParaRPr lang="en-US" dirty="0" smtClean="0"/>
          </a:p>
          <a:p>
            <a:pPr lvl="1"/>
            <a:r>
              <a:rPr lang="en-US" dirty="0" smtClean="0"/>
              <a:t>Arrow after number and on line show direction of net flow</a:t>
            </a:r>
          </a:p>
          <a:p>
            <a:pPr lvl="1"/>
            <a:r>
              <a:rPr lang="en-US" dirty="0" smtClean="0"/>
              <a:t>Colors show regions with highest net export (blue) and highest net import (red)</a:t>
            </a:r>
          </a:p>
          <a:p>
            <a:r>
              <a:rPr lang="en-US" dirty="0" smtClean="0"/>
              <a:t>Second maps show total </a:t>
            </a:r>
            <a:r>
              <a:rPr lang="en-US" dirty="0" err="1" smtClean="0"/>
              <a:t>Tx</a:t>
            </a:r>
            <a:r>
              <a:rPr lang="en-US" dirty="0" smtClean="0"/>
              <a:t> capacity between regions</a:t>
            </a:r>
          </a:p>
          <a:p>
            <a:r>
              <a:rPr lang="en-US" dirty="0" smtClean="0"/>
              <a:t>Third maps show added </a:t>
            </a:r>
            <a:r>
              <a:rPr lang="en-US" dirty="0" err="1" smtClean="0"/>
              <a:t>Tx</a:t>
            </a:r>
            <a:r>
              <a:rPr lang="en-US" dirty="0" smtClean="0"/>
              <a:t> capacity between regions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8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189" name="Group 188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256" name="TextBox 255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258" name="Group 257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261" name="Oval 260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2" name="TextBox 261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63" name="TextBox 262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64" name="TextBox 263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D4D495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65" name="TextBox 264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FFFE7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66" name="TextBox 265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67" name="TextBox 266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F0F08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68" name="TextBox 267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FFC26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1" name="Straight Arrow Connector 270"/>
                <p:cNvCxnSpPr>
                  <a:stCxn id="268" idx="2"/>
                  <a:endCxn id="270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Arrow Connector 271"/>
                <p:cNvCxnSpPr>
                  <a:stCxn id="268" idx="0"/>
                  <a:endCxn id="267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1778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Arrow Connector 272"/>
                <p:cNvCxnSpPr>
                  <a:stCxn id="266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1270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hape 25"/>
                <p:cNvCxnSpPr>
                  <a:stCxn id="263" idx="3"/>
                  <a:endCxn id="266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hape 143"/>
                <p:cNvCxnSpPr>
                  <a:stCxn id="262" idx="2"/>
                  <a:endCxn id="264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68766"/>
                </a:xfrm>
                <a:prstGeom prst="rect">
                  <a:avLst/>
                </a:prstGeom>
                <a:solidFill>
                  <a:srgbClr val="FFEE7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77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AEAEA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78" name="TextBox 277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B8B8A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79" name="TextBox 278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904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0" name="TextBox 279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9898B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1" name="Shape 149"/>
                <p:cNvCxnSpPr>
                  <a:stCxn id="264" idx="0"/>
                  <a:endCxn id="265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Elbow Connector 282"/>
                <p:cNvCxnSpPr>
                  <a:stCxn id="264" idx="3"/>
                  <a:endCxn id="276" idx="1"/>
                </p:cNvCxnSpPr>
                <p:nvPr/>
              </p:nvCxnSpPr>
              <p:spPr>
                <a:xfrm flipV="1">
                  <a:off x="2927261" y="1798082"/>
                  <a:ext cx="314954" cy="266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Arrow Connector 283"/>
                <p:cNvCxnSpPr>
                  <a:stCxn id="263" idx="2"/>
                  <a:endCxn id="267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Arrow Connector 284"/>
                <p:cNvCxnSpPr>
                  <a:stCxn id="264" idx="2"/>
                  <a:endCxn id="266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6" name="TextBox 285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A2A2A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87" name="Straight Arrow Connector 286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6" idx="3"/>
                  <a:endCxn id="278" idx="1"/>
                </p:cNvCxnSpPr>
                <p:nvPr/>
              </p:nvCxnSpPr>
              <p:spPr>
                <a:xfrm flipV="1">
                  <a:off x="4139348" y="1569484"/>
                  <a:ext cx="474469" cy="228598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TextBox 288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0000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0" name="Straight Arrow Connector 289"/>
                <p:cNvCxnSpPr>
                  <a:endCxn id="289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Arrow Connector 290"/>
                <p:cNvCxnSpPr>
                  <a:stCxn id="277" idx="3"/>
                  <a:endCxn id="280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Arrow Connector 291"/>
                <p:cNvCxnSpPr>
                  <a:stCxn id="280" idx="0"/>
                  <a:endCxn id="279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241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762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4" name="TextBox 293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8F88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5" name="TextBox 294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FFE87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6" name="TextBox 295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A85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BCBCA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8C8CB9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300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FB85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CE6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FC7E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304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FFC7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6" name="Shape 175"/>
                <p:cNvCxnSpPr>
                  <a:stCxn id="303" idx="3"/>
                  <a:endCxn id="305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Elbow Connector 306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sp>
              <p:nvSpPr>
                <p:cNvPr id="308" name="TextBox 307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F67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9" name="Elbow Connector 308"/>
                <p:cNvCxnSpPr>
                  <a:cxnSpLocks noChangeShapeType="1"/>
                  <a:endCxn id="277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10" name="Shape 179"/>
                <p:cNvCxnSpPr>
                  <a:stCxn id="268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Elbow Connector 310"/>
                <p:cNvCxnSpPr>
                  <a:cxnSpLocks noChangeShapeType="1"/>
                  <a:stCxn id="308" idx="3"/>
                  <a:endCxn id="294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12" name="Straight Arrow Connector 311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3" name="TextBox 312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FE7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4" name="Elbow Connector 313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Arrow Connector 314"/>
                <p:cNvCxnSpPr>
                  <a:cxnSpLocks noChangeShapeType="1"/>
                  <a:stCxn id="294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16" name="Straight Arrow Connector 315"/>
                <p:cNvCxnSpPr>
                  <a:stCxn id="313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>
                  <a:stCxn id="289" idx="3"/>
                  <a:endCxn id="302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393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Arrow Connector 317"/>
                <p:cNvCxnSpPr>
                  <a:cxnSpLocks noChangeShapeType="1"/>
                  <a:stCxn id="302" idx="3"/>
                  <a:endCxn id="301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2159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19" name="Shape 100"/>
                <p:cNvCxnSpPr>
                  <a:cxnSpLocks noChangeShapeType="1"/>
                  <a:endCxn id="299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320" name="Straight Arrow Connector 319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>
                  <a:cxnSpLocks noChangeShapeType="1"/>
                  <a:stCxn id="297" idx="1"/>
                  <a:endCxn id="302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254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2" name="Elbow Connector 321"/>
                <p:cNvCxnSpPr>
                  <a:cxnSpLocks noChangeShapeType="1"/>
                  <a:stCxn id="294" idx="3"/>
                  <a:endCxn id="289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23" name="Elbow Connector 322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50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5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101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Arrow Connector 32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3683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6350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63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  <a:endCxn id="295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1143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0" name="Straight Arrow Connector 329"/>
                <p:cNvCxnSpPr>
                  <a:cxnSpLocks noChangeShapeType="1"/>
                  <a:endCxn id="266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1" name="Straight Arrow Connector 330"/>
                <p:cNvCxnSpPr>
                  <a:cxnSpLocks noChangeShapeType="1"/>
                  <a:endCxn id="267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2" name="Straight Arrow Connector 331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endCxn id="267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334" name="TextBox 333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5" name="Straight Arrow Connector 334"/>
                <p:cNvCxnSpPr>
                  <a:cxnSpLocks noChangeShapeType="1"/>
                  <a:stCxn id="286" idx="3"/>
                  <a:endCxn id="334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36" name="Straight Arrow Connector 335"/>
                <p:cNvCxnSpPr>
                  <a:cxnSpLocks noChangeShapeType="1"/>
                  <a:stCxn id="334" idx="3"/>
                  <a:endCxn id="296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37" name="Straight Arrow Connector 336"/>
                <p:cNvCxnSpPr>
                  <a:cxnSpLocks noChangeShapeType="1"/>
                  <a:endCxn id="297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889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338" name="TextBox 337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9" name="Straight Arrow Connector 338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40" name="Elbow Connector 339"/>
                <p:cNvCxnSpPr>
                  <a:cxnSpLocks noChangeShapeType="1"/>
                  <a:stCxn id="279" idx="3"/>
                  <a:endCxn id="286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1" name="Straight Arrow Connector 340"/>
                <p:cNvCxnSpPr>
                  <a:cxnSpLocks noChangeShapeType="1"/>
                  <a:endCxn id="277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342" name="Elbow Connector 341"/>
                <p:cNvCxnSpPr>
                  <a:cxnSpLocks noChangeShapeType="1"/>
                  <a:stCxn id="303" idx="1"/>
                  <a:endCxn id="308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343" name="Straight Arrow Connector 342"/>
                <p:cNvCxnSpPr>
                  <a:cxnSpLocks noChangeShapeType="1"/>
                  <a:stCxn id="265" idx="3"/>
                  <a:endCxn id="286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254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4" name="Straight Arrow Connector 21"/>
                <p:cNvCxnSpPr>
                  <a:cxnSpLocks noChangeShapeType="1"/>
                  <a:stCxn id="308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345" name="Shape 215"/>
                <p:cNvCxnSpPr>
                  <a:stCxn id="263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6" name="Group 345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375" name="Straight Connector 374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Straight Connector 375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Straight Connector 376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Straight Connector 377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8" name="Group 347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0" name="Group 349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2" name="Group 351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353" name="Straight Connector 352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59" name="TextBox 258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F1S17 Final BAU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195" name="Straight Arrow Connector 194"/>
            <p:cNvCxnSpPr>
              <a:stCxn id="295" idx="2"/>
              <a:endCxn id="303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254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-5.5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3" name="Straight Arrow Connector 252"/>
            <p:cNvCxnSpPr>
              <a:stCxn id="269" idx="3"/>
              <a:endCxn id="268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508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TextBox 254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47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75" name="Oval 74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76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77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78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B6B6A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79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DEDE9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0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DEDE9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1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D8D89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FFC86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85" name="Straight Arrow Connector 84"/>
                <p:cNvCxnSpPr>
                  <a:stCxn id="82" idx="2"/>
                  <a:endCxn id="84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38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>
                  <a:stCxn id="82" idx="0"/>
                  <a:endCxn id="81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2286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>
                  <a:stCxn id="80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228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hape 25"/>
                <p:cNvCxnSpPr>
                  <a:stCxn id="77" idx="3"/>
                  <a:endCxn id="80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hape 143"/>
                <p:cNvCxnSpPr>
                  <a:stCxn id="76" idx="2"/>
                  <a:endCxn id="78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68766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1" name="TextBox 90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FFEC76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2" name="TextBox 91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FFBA5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5A2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4" name="TextBox 93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FFC86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95" name="Shape 149"/>
                <p:cNvCxnSpPr>
                  <a:stCxn id="78" idx="0"/>
                  <a:endCxn id="79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Elbow Connector 96"/>
                <p:cNvCxnSpPr>
                  <a:stCxn id="78" idx="3"/>
                  <a:endCxn id="90" idx="1"/>
                </p:cNvCxnSpPr>
                <p:nvPr/>
              </p:nvCxnSpPr>
              <p:spPr>
                <a:xfrm flipV="1">
                  <a:off x="2927261" y="1798082"/>
                  <a:ext cx="314954" cy="266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>
                  <a:stCxn id="77" idx="2"/>
                  <a:endCxn id="81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>
                  <a:stCxn id="78" idx="2"/>
                  <a:endCxn id="80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D4D495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90" idx="3"/>
                  <a:endCxn id="92" idx="1"/>
                </p:cNvCxnSpPr>
                <p:nvPr/>
              </p:nvCxnSpPr>
              <p:spPr>
                <a:xfrm flipV="1">
                  <a:off x="4139348" y="1569484"/>
                  <a:ext cx="474469" cy="228598"/>
                </a:xfrm>
                <a:prstGeom prst="straightConnector1">
                  <a:avLst/>
                </a:prstGeom>
                <a:grpFill/>
                <a:ln w="165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0000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rgbClr val="FFFFFF"/>
                      </a:solidFill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4" name="Straight Arrow Connector 103"/>
                <p:cNvCxnSpPr>
                  <a:endCxn id="103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1" idx="3"/>
                  <a:endCxn id="94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215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>
                  <a:stCxn id="94" idx="0"/>
                  <a:endCxn id="93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1270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8F88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09" name="TextBox 108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D0D09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743A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DADA9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ECEC89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114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88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FE67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4E27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118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FD66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Shape 175"/>
                <p:cNvCxnSpPr>
                  <a:stCxn id="117" idx="3"/>
                  <a:endCxn id="119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016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Elbow Connector 120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127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sp>
              <p:nvSpPr>
                <p:cNvPr id="122" name="TextBox 121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9048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3" name="Elbow Connector 122"/>
                <p:cNvCxnSpPr>
                  <a:cxnSpLocks noChangeShapeType="1"/>
                  <a:endCxn id="91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4" name="Shape 179"/>
                <p:cNvCxnSpPr>
                  <a:stCxn id="82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Elbow Connector 124"/>
                <p:cNvCxnSpPr>
                  <a:cxnSpLocks noChangeShapeType="1"/>
                  <a:stCxn id="122" idx="3"/>
                  <a:endCxn id="108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6" name="Straight Arrow Connector 125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762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Box 126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F67B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8" name="Elbow Connector 127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635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cxnSpLocks noChangeShapeType="1"/>
                  <a:stCxn id="108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0" name="Straight Arrow Connector 129"/>
                <p:cNvCxnSpPr>
                  <a:stCxn id="127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>
                  <a:stCxn id="103" idx="3"/>
                  <a:endCxn id="116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647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6" idx="3"/>
                  <a:endCxn id="115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1143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3" name="Shape 100"/>
                <p:cNvCxnSpPr>
                  <a:cxnSpLocks noChangeShapeType="1"/>
                  <a:endCxn id="113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54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134" name="Straight Arrow Connector 133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  <a:stCxn id="111" idx="1"/>
                  <a:endCxn id="116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6" name="Elbow Connector 135"/>
                <p:cNvCxnSpPr>
                  <a:cxnSpLocks noChangeShapeType="1"/>
                  <a:stCxn id="108" idx="3"/>
                  <a:endCxn id="103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7" name="Elbow Connector 136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7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9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114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431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571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381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109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4" name="Straight Arrow Connector 143"/>
                <p:cNvCxnSpPr>
                  <a:cxnSpLocks noChangeShapeType="1"/>
                  <a:endCxn id="80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5" name="Straight Arrow Connector 144"/>
                <p:cNvCxnSpPr>
                  <a:cxnSpLocks noChangeShapeType="1"/>
                  <a:endCxn id="81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127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81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  <a:stCxn id="100" idx="3"/>
                  <a:endCxn id="148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0" name="Straight Arrow Connector 149"/>
                <p:cNvCxnSpPr>
                  <a:cxnSpLocks noChangeShapeType="1"/>
                  <a:stCxn id="148" idx="3"/>
                  <a:endCxn id="110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111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889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152" name="TextBox 151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53" name="Straight Arrow Connector 152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651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4" name="Elbow Connector 153"/>
                <p:cNvCxnSpPr>
                  <a:cxnSpLocks noChangeShapeType="1"/>
                  <a:stCxn id="93" idx="3"/>
                  <a:endCxn id="100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889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5" name="Straight Arrow Connector 154"/>
                <p:cNvCxnSpPr>
                  <a:cxnSpLocks noChangeShapeType="1"/>
                  <a:endCxn id="91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3175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6" name="Elbow Connector 155"/>
                <p:cNvCxnSpPr>
                  <a:cxnSpLocks noChangeShapeType="1"/>
                  <a:stCxn id="117" idx="1"/>
                  <a:endCxn id="122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57" name="Straight Arrow Connector 156"/>
                <p:cNvCxnSpPr>
                  <a:cxnSpLocks noChangeShapeType="1"/>
                  <a:stCxn id="79" idx="3"/>
                  <a:endCxn id="100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8" name="Straight Arrow Connector 21"/>
                <p:cNvCxnSpPr>
                  <a:cxnSpLocks noChangeShapeType="1"/>
                  <a:stCxn id="122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39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9" name="Shape 215"/>
                <p:cNvCxnSpPr>
                  <a:stCxn id="77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Group 161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Group 163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6" name="Group 165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3" name="TextBox 72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8.2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9" name="Straight Arrow Connector 8"/>
            <p:cNvCxnSpPr>
              <a:stCxn id="109" idx="2"/>
              <a:endCxn id="117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1651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-5.1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Straight Arrow Connector 66"/>
            <p:cNvCxnSpPr>
              <a:stCxn id="83" idx="3"/>
              <a:endCxn id="82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508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803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2575" y="469900"/>
            <a:ext cx="8578850" cy="5918200"/>
            <a:chOff x="0" y="0"/>
            <a:chExt cx="8586696" cy="5918200"/>
          </a:xfrm>
        </p:grpSpPr>
        <p:grpSp>
          <p:nvGrpSpPr>
            <p:cNvPr id="5" name="Group 4"/>
            <p:cNvGrpSpPr/>
            <p:nvPr/>
          </p:nvGrpSpPr>
          <p:grpSpPr>
            <a:xfrm>
              <a:off x="54161" y="0"/>
              <a:ext cx="8532535" cy="5918200"/>
              <a:chOff x="54161" y="0"/>
              <a:chExt cx="8532535" cy="5918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64996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480682" y="12700"/>
                <a:ext cx="6044630" cy="3683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b="1" i="0">
                    <a:latin typeface="Arial"/>
                    <a:cs typeface="Arial"/>
                  </a:rPr>
                  <a:t>2030 Net Export (</a:t>
                </a:r>
                <a:r>
                  <a:rPr lang="en-US" sz="1600" b="1" i="0" baseline="0">
                    <a:latin typeface="Arial"/>
                    <a:cs typeface="Arial"/>
                  </a:rPr>
                  <a:t>GWyear</a:t>
                </a:r>
                <a:r>
                  <a:rPr lang="en-US" sz="1600" b="1" i="0">
                    <a:latin typeface="Arial"/>
                    <a:cs typeface="Arial"/>
                  </a:rPr>
                  <a:t>): Blue=Export,</a:t>
                </a:r>
                <a:r>
                  <a:rPr lang="en-US" sz="1600" b="1" i="0" baseline="0">
                    <a:latin typeface="Arial"/>
                    <a:cs typeface="Arial"/>
                  </a:rPr>
                  <a:t> Red=Import</a:t>
                </a:r>
                <a:endParaRPr lang="en-US" sz="1600" b="1" i="0">
                  <a:latin typeface="Arial"/>
                  <a:cs typeface="Arial"/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54161" y="368300"/>
                <a:ext cx="8446284" cy="5445237"/>
                <a:chOff x="54162" y="368300"/>
                <a:chExt cx="8750655" cy="6525929"/>
              </a:xfrm>
              <a:solidFill>
                <a:schemeClr val="bg1"/>
              </a:solidFill>
            </p:grpSpPr>
            <p:sp>
              <p:nvSpPr>
                <p:cNvPr id="77" name="Oval 76"/>
                <p:cNvSpPr/>
                <p:nvPr/>
              </p:nvSpPr>
              <p:spPr>
                <a:xfrm>
                  <a:off x="4232816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78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194216" y="1054102"/>
                  <a:ext cx="724121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79" name="TextBox 78"/>
                <p:cNvSpPr txBox="1">
                  <a:spLocks noChangeArrowheads="1"/>
                </p:cNvSpPr>
                <p:nvPr/>
              </p:nvSpPr>
              <p:spPr bwMode="auto">
                <a:xfrm>
                  <a:off x="54163" y="2578101"/>
                  <a:ext cx="717903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0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1946816" y="1669570"/>
                  <a:ext cx="980445" cy="262352"/>
                </a:xfrm>
                <a:prstGeom prst="rect">
                  <a:avLst/>
                </a:prstGeom>
                <a:solidFill>
                  <a:srgbClr val="E2E28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1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2088804" y="657879"/>
                  <a:ext cx="961910" cy="268766"/>
                </a:xfrm>
                <a:prstGeom prst="rect">
                  <a:avLst/>
                </a:prstGeom>
                <a:solidFill>
                  <a:srgbClr val="EAEA8A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413416" y="2806701"/>
                  <a:ext cx="458879" cy="268766"/>
                </a:xfrm>
                <a:prstGeom prst="rect">
                  <a:avLst/>
                </a:prstGeom>
                <a:solidFill>
                  <a:srgbClr val="C2C29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1636611" y="3797301"/>
                  <a:ext cx="722955" cy="268766"/>
                </a:xfrm>
                <a:prstGeom prst="rect">
                  <a:avLst/>
                </a:prstGeom>
                <a:solidFill>
                  <a:srgbClr val="7676C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513158" y="5549901"/>
                  <a:ext cx="763167" cy="268766"/>
                </a:xfrm>
                <a:prstGeom prst="rect">
                  <a:avLst/>
                </a:prstGeom>
                <a:solidFill>
                  <a:srgbClr val="E6E68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54162" y="5626100"/>
                  <a:ext cx="1178419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952005" y="6311901"/>
                  <a:ext cx="84172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87" name="Straight Arrow Connector 86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372870" y="5818667"/>
                  <a:ext cx="521872" cy="493233"/>
                </a:xfrm>
                <a:prstGeom prst="straightConnector1">
                  <a:avLst/>
                </a:prstGeom>
                <a:grpFill/>
                <a:ln w="762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>
                  <a:stCxn id="84" idx="0"/>
                  <a:endCxn id="83" idx="2"/>
                </p:cNvCxnSpPr>
                <p:nvPr/>
              </p:nvCxnSpPr>
              <p:spPr>
                <a:xfrm flipV="1">
                  <a:off x="1894741" y="4066067"/>
                  <a:ext cx="103347" cy="1483834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>
                  <a:stCxn id="82" idx="2"/>
                </p:cNvCxnSpPr>
                <p:nvPr/>
              </p:nvCxnSpPr>
              <p:spPr>
                <a:xfrm>
                  <a:off x="1642856" y="3075467"/>
                  <a:ext cx="227760" cy="721833"/>
                </a:xfrm>
                <a:prstGeom prst="straightConnector1">
                  <a:avLst/>
                </a:prstGeom>
                <a:grpFill/>
                <a:ln w="139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hape 25"/>
                <p:cNvCxnSpPr>
                  <a:stCxn id="79" idx="3"/>
                  <a:endCxn id="82" idx="1"/>
                </p:cNvCxnSpPr>
                <p:nvPr/>
              </p:nvCxnSpPr>
              <p:spPr>
                <a:xfrm>
                  <a:off x="772066" y="2712485"/>
                  <a:ext cx="641350" cy="22860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hape 143"/>
                <p:cNvCxnSpPr>
                  <a:stCxn id="78" idx="2"/>
                  <a:endCxn id="80" idx="1"/>
                </p:cNvCxnSpPr>
                <p:nvPr/>
              </p:nvCxnSpPr>
              <p:spPr>
                <a:xfrm rot="16200000" flipH="1">
                  <a:off x="1012608" y="866537"/>
                  <a:ext cx="477879" cy="1390540"/>
                </a:xfrm>
                <a:prstGeom prst="bentConnector2">
                  <a:avLst/>
                </a:prstGeom>
                <a:grpFill/>
                <a:ln w="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TextBox 91"/>
                <p:cNvSpPr txBox="1">
                  <a:spLocks noChangeArrowheads="1"/>
                </p:cNvSpPr>
                <p:nvPr/>
              </p:nvSpPr>
              <p:spPr bwMode="auto">
                <a:xfrm>
                  <a:off x="3242215" y="1663699"/>
                  <a:ext cx="897133" cy="29662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 dirty="0">
                      <a:solidFill>
                        <a:schemeClr val="bg1"/>
                      </a:solidFill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2811351" y="2889916"/>
                  <a:ext cx="1143000" cy="266501"/>
                </a:xfrm>
                <a:prstGeom prst="rect">
                  <a:avLst/>
                </a:prstGeom>
                <a:solidFill>
                  <a:srgbClr val="FFE07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4" name="TextBox 93"/>
                <p:cNvSpPr txBox="1">
                  <a:spLocks noChangeArrowheads="1"/>
                </p:cNvSpPr>
                <p:nvPr/>
              </p:nvSpPr>
              <p:spPr bwMode="auto">
                <a:xfrm>
                  <a:off x="4613817" y="1435101"/>
                  <a:ext cx="1265103" cy="268766"/>
                </a:xfrm>
                <a:prstGeom prst="rect">
                  <a:avLst/>
                </a:prstGeom>
                <a:solidFill>
                  <a:srgbClr val="FFE874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5299616" y="2044700"/>
                  <a:ext cx="868363" cy="296625"/>
                </a:xfrm>
                <a:prstGeom prst="rect">
                  <a:avLst/>
                </a:prstGeom>
                <a:solidFill>
                  <a:srgbClr val="FFD86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4994814" y="2654300"/>
                  <a:ext cx="895327" cy="268766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97" name="Shape 149"/>
                <p:cNvCxnSpPr>
                  <a:stCxn id="80" idx="0"/>
                  <a:endCxn id="81" idx="1"/>
                </p:cNvCxnSpPr>
                <p:nvPr/>
              </p:nvCxnSpPr>
              <p:spPr>
                <a:xfrm rot="16200000" flipV="1">
                  <a:off x="1824268" y="1056799"/>
                  <a:ext cx="877308" cy="348235"/>
                </a:xfrm>
                <a:prstGeom prst="bentConnector4">
                  <a:avLst>
                    <a:gd name="adj1" fmla="val 42341"/>
                    <a:gd name="adj2" fmla="val 218122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hape 44"/>
                <p:cNvCxnSpPr/>
                <p:nvPr/>
              </p:nvCxnSpPr>
              <p:spPr>
                <a:xfrm rot="16200000" flipV="1">
                  <a:off x="2886958" y="1063654"/>
                  <a:ext cx="714581" cy="49741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52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Elbow Connector 98"/>
                <p:cNvCxnSpPr>
                  <a:stCxn id="80" idx="3"/>
                  <a:endCxn id="92" idx="1"/>
                </p:cNvCxnSpPr>
                <p:nvPr/>
              </p:nvCxnSpPr>
              <p:spPr>
                <a:xfrm>
                  <a:off x="2927261" y="1800747"/>
                  <a:ext cx="314954" cy="1126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66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/>
                <p:cNvCxnSpPr>
                  <a:stCxn id="79" idx="2"/>
                  <a:endCxn id="83" idx="1"/>
                </p:cNvCxnSpPr>
                <p:nvPr/>
              </p:nvCxnSpPr>
              <p:spPr>
                <a:xfrm>
                  <a:off x="413115" y="2846867"/>
                  <a:ext cx="1223496" cy="1084818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0" idx="2"/>
                  <a:endCxn id="82" idx="0"/>
                </p:cNvCxnSpPr>
                <p:nvPr/>
              </p:nvCxnSpPr>
              <p:spPr>
                <a:xfrm flipH="1">
                  <a:off x="1642856" y="1931922"/>
                  <a:ext cx="794182" cy="874779"/>
                </a:xfrm>
                <a:prstGeom prst="straightConnector1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>
                  <a:spLocks noChangeArrowheads="1"/>
                </p:cNvSpPr>
                <p:nvPr/>
              </p:nvSpPr>
              <p:spPr bwMode="auto">
                <a:xfrm>
                  <a:off x="4330141" y="565982"/>
                  <a:ext cx="650936" cy="268766"/>
                </a:xfrm>
                <a:prstGeom prst="rect">
                  <a:avLst/>
                </a:prstGeom>
                <a:solidFill>
                  <a:srgbClr val="C4C49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 flipV="1">
                  <a:off x="3655761" y="825583"/>
                  <a:ext cx="775386" cy="838117"/>
                </a:xfrm>
                <a:prstGeom prst="straightConnector1">
                  <a:avLst/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>
                  <a:stCxn id="92" idx="3"/>
                  <a:endCxn id="94" idx="1"/>
                </p:cNvCxnSpPr>
                <p:nvPr/>
              </p:nvCxnSpPr>
              <p:spPr>
                <a:xfrm flipV="1">
                  <a:off x="4139348" y="1569484"/>
                  <a:ext cx="474470" cy="242527"/>
                </a:xfrm>
                <a:prstGeom prst="straightConnector1">
                  <a:avLst/>
                </a:prstGeom>
                <a:grpFill/>
                <a:ln w="1651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TextBox 104"/>
                <p:cNvSpPr txBox="1">
                  <a:spLocks noChangeArrowheads="1"/>
                </p:cNvSpPr>
                <p:nvPr/>
              </p:nvSpPr>
              <p:spPr bwMode="auto">
                <a:xfrm>
                  <a:off x="4311737" y="4406903"/>
                  <a:ext cx="1292681" cy="435878"/>
                </a:xfrm>
                <a:prstGeom prst="rect">
                  <a:avLst/>
                </a:prstGeom>
                <a:solidFill>
                  <a:srgbClr val="FF0000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6" name="Straight Arrow Connector 105"/>
                <p:cNvCxnSpPr>
                  <a:endCxn id="105" idx="1"/>
                </p:cNvCxnSpPr>
                <p:nvPr/>
              </p:nvCxnSpPr>
              <p:spPr>
                <a:xfrm>
                  <a:off x="3631112" y="3184092"/>
                  <a:ext cx="680625" cy="1440750"/>
                </a:xfrm>
                <a:prstGeom prst="straightConnector1">
                  <a:avLst/>
                </a:prstGeom>
                <a:grpFill/>
                <a:ln w="762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>
                  <a:stCxn id="93" idx="3"/>
                  <a:endCxn id="96" idx="1"/>
                </p:cNvCxnSpPr>
                <p:nvPr/>
              </p:nvCxnSpPr>
              <p:spPr>
                <a:xfrm flipV="1">
                  <a:off x="3954351" y="2788683"/>
                  <a:ext cx="1040463" cy="234483"/>
                </a:xfrm>
                <a:prstGeom prst="straightConnector1">
                  <a:avLst/>
                </a:prstGeom>
                <a:grpFill/>
                <a:ln w="177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0"/>
                  <a:endCxn id="95" idx="2"/>
                </p:cNvCxnSpPr>
                <p:nvPr/>
              </p:nvCxnSpPr>
              <p:spPr>
                <a:xfrm flipV="1">
                  <a:off x="5442479" y="2341325"/>
                  <a:ext cx="291318" cy="312975"/>
                </a:xfrm>
                <a:prstGeom prst="straightConnector1">
                  <a:avLst/>
                </a:prstGeom>
                <a:grpFill/>
                <a:ln w="1143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hape 89"/>
                <p:cNvCxnSpPr/>
                <p:nvPr/>
              </p:nvCxnSpPr>
              <p:spPr>
                <a:xfrm rot="5400000" flipH="1" flipV="1">
                  <a:off x="3248622" y="2889681"/>
                  <a:ext cx="2680804" cy="347293"/>
                </a:xfrm>
                <a:prstGeom prst="bentConnector3">
                  <a:avLst>
                    <a:gd name="adj1" fmla="val 74981"/>
                  </a:avLst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623216" y="5016502"/>
                  <a:ext cx="544514" cy="255925"/>
                </a:xfrm>
                <a:prstGeom prst="rect">
                  <a:avLst/>
                </a:prstGeom>
                <a:solidFill>
                  <a:srgbClr val="FFC26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76016" y="5394326"/>
                  <a:ext cx="685800" cy="296625"/>
                </a:xfrm>
                <a:prstGeom prst="rect">
                  <a:avLst/>
                </a:prstGeom>
                <a:solidFill>
                  <a:srgbClr val="FFE47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661816" y="901701"/>
                  <a:ext cx="1066800" cy="256858"/>
                </a:xfrm>
                <a:prstGeom prst="rect">
                  <a:avLst/>
                </a:prstGeom>
                <a:solidFill>
                  <a:srgbClr val="FFBC5E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922662" y="1511301"/>
                  <a:ext cx="740719" cy="399140"/>
                </a:xfrm>
                <a:prstGeom prst="rect">
                  <a:avLst/>
                </a:prstGeom>
                <a:solidFill>
                  <a:srgbClr val="E6E68C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76016" y="2273302"/>
                  <a:ext cx="838200" cy="399763"/>
                </a:xfrm>
                <a:prstGeom prst="rect">
                  <a:avLst/>
                </a:prstGeom>
                <a:solidFill>
                  <a:srgbClr val="FCFC8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564792" y="3111501"/>
                  <a:ext cx="749526" cy="433409"/>
                </a:xfrm>
                <a:prstGeom prst="rect">
                  <a:avLst/>
                </a:prstGeom>
                <a:solidFill>
                  <a:srgbClr val="FF6C36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cxnSp>
              <p:nvCxnSpPr>
                <p:cNvPr id="116" name="Shape 126"/>
                <p:cNvCxnSpPr/>
                <p:nvPr/>
              </p:nvCxnSpPr>
              <p:spPr>
                <a:xfrm rot="16200000" flipV="1">
                  <a:off x="5680043" y="1853651"/>
                  <a:ext cx="296800" cy="6578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7438922" y="4232007"/>
                  <a:ext cx="1178419" cy="433409"/>
                </a:xfrm>
                <a:prstGeom prst="rect">
                  <a:avLst/>
                </a:prstGeom>
                <a:solidFill>
                  <a:srgbClr val="FAFA82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6007862" y="4210524"/>
                  <a:ext cx="1066800" cy="438915"/>
                </a:xfrm>
                <a:prstGeom prst="rect">
                  <a:avLst/>
                </a:prstGeom>
                <a:solidFill>
                  <a:srgbClr val="FF623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5985416" y="6235702"/>
                  <a:ext cx="762000" cy="296625"/>
                </a:xfrm>
                <a:prstGeom prst="rect">
                  <a:avLst/>
                </a:prstGeom>
                <a:solidFill>
                  <a:srgbClr val="FFDC6E"/>
                </a:solidFill>
                <a:ln w="9525">
                  <a:solidFill>
                    <a:srgbClr val="4F81BD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cxnSp>
              <p:nvCxnSpPr>
                <p:cNvPr id="120" name="Shape 139"/>
                <p:cNvCxnSpPr/>
                <p:nvPr/>
              </p:nvCxnSpPr>
              <p:spPr>
                <a:xfrm rot="10800000">
                  <a:off x="4156616" y="5321303"/>
                  <a:ext cx="2808288" cy="301625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7900866" y="6356481"/>
                  <a:ext cx="738921" cy="268766"/>
                </a:xfrm>
                <a:prstGeom prst="rect">
                  <a:avLst/>
                </a:prstGeom>
                <a:solidFill>
                  <a:srgbClr val="FEFE80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2" name="Shape 175"/>
                <p:cNvCxnSpPr>
                  <a:stCxn id="119" idx="3"/>
                  <a:endCxn id="121" idx="1"/>
                </p:cNvCxnSpPr>
                <p:nvPr/>
              </p:nvCxnSpPr>
              <p:spPr>
                <a:xfrm>
                  <a:off x="6747416" y="6384015"/>
                  <a:ext cx="1153450" cy="10685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Elbow Connector 122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95473" y="5328349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sp>
              <p:nvSpPr>
                <p:cNvPr id="124" name="TextBox 123"/>
                <p:cNvSpPr txBox="1">
                  <a:spLocks noChangeArrowheads="1"/>
                </p:cNvSpPr>
                <p:nvPr/>
              </p:nvSpPr>
              <p:spPr bwMode="auto">
                <a:xfrm>
                  <a:off x="2164094" y="4635501"/>
                  <a:ext cx="1078122" cy="268766"/>
                </a:xfrm>
                <a:prstGeom prst="rect">
                  <a:avLst/>
                </a:prstGeom>
                <a:solidFill>
                  <a:srgbClr val="FF3A1D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5" name="Elbow Connector 124"/>
                <p:cNvCxnSpPr>
                  <a:cxnSpLocks noChangeShapeType="1"/>
                  <a:endCxn id="93" idx="2"/>
                </p:cNvCxnSpPr>
                <p:nvPr/>
              </p:nvCxnSpPr>
              <p:spPr bwMode="auto">
                <a:xfrm rot="16200000" flipV="1">
                  <a:off x="2662360" y="3876908"/>
                  <a:ext cx="1860089" cy="419107"/>
                </a:xfrm>
                <a:prstGeom prst="bentConnector3">
                  <a:avLst>
                    <a:gd name="adj1" fmla="val 50000"/>
                  </a:avLst>
                </a:prstGeom>
                <a:grpFill/>
                <a:ln w="2286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26" name="Shape 179"/>
                <p:cNvCxnSpPr>
                  <a:stCxn id="84" idx="3"/>
                </p:cNvCxnSpPr>
                <p:nvPr/>
              </p:nvCxnSpPr>
              <p:spPr>
                <a:xfrm flipV="1">
                  <a:off x="2276325" y="4940306"/>
                  <a:ext cx="280090" cy="743979"/>
                </a:xfrm>
                <a:prstGeom prst="bentConnector2">
                  <a:avLst/>
                </a:prstGeom>
                <a:grpFill/>
                <a:ln w="3683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Elbow Connector 126"/>
                <p:cNvCxnSpPr>
                  <a:cxnSpLocks noChangeShapeType="1"/>
                  <a:stCxn id="124" idx="3"/>
                  <a:endCxn id="110" idx="1"/>
                </p:cNvCxnSpPr>
                <p:nvPr/>
              </p:nvCxnSpPr>
              <p:spPr bwMode="auto">
                <a:xfrm>
                  <a:off x="3242216" y="4769885"/>
                  <a:ext cx="381000" cy="37458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none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/>
                <p:nvPr/>
              </p:nvCxnSpPr>
              <p:spPr>
                <a:xfrm flipV="1">
                  <a:off x="2937417" y="3191702"/>
                  <a:ext cx="318702" cy="1443799"/>
                </a:xfrm>
                <a:prstGeom prst="straightConnector1">
                  <a:avLst/>
                </a:prstGeom>
                <a:grpFill/>
                <a:ln w="381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4461417" y="3187702"/>
                  <a:ext cx="947739" cy="419845"/>
                </a:xfrm>
                <a:prstGeom prst="rect">
                  <a:avLst/>
                </a:prstGeom>
                <a:solidFill>
                  <a:srgbClr val="FFE673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30" name="Elbow Connector 129"/>
                <p:cNvCxnSpPr/>
                <p:nvPr/>
              </p:nvCxnSpPr>
              <p:spPr>
                <a:xfrm rot="5400000" flipH="1" flipV="1">
                  <a:off x="4830190" y="3628196"/>
                  <a:ext cx="1430729" cy="131569"/>
                </a:xfrm>
                <a:prstGeom prst="bentConnector3">
                  <a:avLst>
                    <a:gd name="adj1" fmla="val 79255"/>
                  </a:avLst>
                </a:prstGeom>
                <a:grpFill/>
                <a:ln w="12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95474" y="3655929"/>
                  <a:ext cx="604042" cy="1360573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2" name="Straight Arrow Connector 131"/>
                <p:cNvCxnSpPr>
                  <a:stCxn id="129" idx="0"/>
                </p:cNvCxnSpPr>
                <p:nvPr/>
              </p:nvCxnSpPr>
              <p:spPr>
                <a:xfrm flipV="1">
                  <a:off x="4935287" y="2959105"/>
                  <a:ext cx="59530" cy="228597"/>
                </a:xfrm>
                <a:prstGeom prst="straightConnector1">
                  <a:avLst/>
                </a:prstGeom>
                <a:grpFill/>
                <a:ln w="1397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Arrow Connector 132"/>
                <p:cNvCxnSpPr>
                  <a:stCxn id="105" idx="3"/>
                  <a:endCxn id="118" idx="1"/>
                </p:cNvCxnSpPr>
                <p:nvPr/>
              </p:nvCxnSpPr>
              <p:spPr>
                <a:xfrm flipV="1">
                  <a:off x="5604418" y="4429982"/>
                  <a:ext cx="403444" cy="194860"/>
                </a:xfrm>
                <a:prstGeom prst="straightConnector1">
                  <a:avLst/>
                </a:prstGeom>
                <a:grpFill/>
                <a:ln w="7239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/>
                <p:cNvCxnSpPr>
                  <a:cxnSpLocks noChangeShapeType="1"/>
                  <a:stCxn id="118" idx="3"/>
                  <a:endCxn id="117" idx="1"/>
                </p:cNvCxnSpPr>
                <p:nvPr/>
              </p:nvCxnSpPr>
              <p:spPr bwMode="auto">
                <a:xfrm>
                  <a:off x="7074662" y="4429982"/>
                  <a:ext cx="364260" cy="18729"/>
                </a:xfrm>
                <a:prstGeom prst="straightConnector1">
                  <a:avLst/>
                </a:prstGeom>
                <a:grpFill/>
                <a:ln w="508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35" name="Shape 100"/>
                <p:cNvCxnSpPr>
                  <a:cxnSpLocks noChangeShapeType="1"/>
                  <a:endCxn id="115" idx="2"/>
                </p:cNvCxnSpPr>
                <p:nvPr/>
              </p:nvCxnSpPr>
              <p:spPr bwMode="auto">
                <a:xfrm rot="16200000" flipV="1">
                  <a:off x="7664078" y="3820387"/>
                  <a:ext cx="633401" cy="8244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6" name="Straight Arrow Connector 135"/>
                <p:cNvCxnSpPr/>
                <p:nvPr/>
              </p:nvCxnSpPr>
              <p:spPr>
                <a:xfrm>
                  <a:off x="7236311" y="2712257"/>
                  <a:ext cx="381572" cy="1461168"/>
                </a:xfrm>
                <a:prstGeom prst="straightConnector1">
                  <a:avLst/>
                </a:prstGeom>
                <a:grpFill/>
                <a:ln w="12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cxnSpLocks noChangeShapeType="1"/>
                  <a:stCxn id="113" idx="1"/>
                  <a:endCxn id="118" idx="0"/>
                </p:cNvCxnSpPr>
                <p:nvPr/>
              </p:nvCxnSpPr>
              <p:spPr bwMode="auto">
                <a:xfrm flipH="1">
                  <a:off x="6541262" y="1710872"/>
                  <a:ext cx="381401" cy="2499652"/>
                </a:xfrm>
                <a:prstGeom prst="straightConnector1">
                  <a:avLst/>
                </a:prstGeom>
                <a:grpFill/>
                <a:ln w="889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38" name="Elbow Connector 137"/>
                <p:cNvCxnSpPr>
                  <a:cxnSpLocks noChangeShapeType="1"/>
                  <a:stCxn id="110" idx="3"/>
                  <a:endCxn id="105" idx="2"/>
                </p:cNvCxnSpPr>
                <p:nvPr/>
              </p:nvCxnSpPr>
              <p:spPr bwMode="auto">
                <a:xfrm flipV="1">
                  <a:off x="4167730" y="4842782"/>
                  <a:ext cx="790348" cy="301683"/>
                </a:xfrm>
                <a:prstGeom prst="bentConnector2">
                  <a:avLst/>
                </a:prstGeom>
                <a:grpFill/>
                <a:ln w="1143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39" name="Elbow Connector 138"/>
                <p:cNvCxnSpPr/>
                <p:nvPr/>
              </p:nvCxnSpPr>
              <p:spPr>
                <a:xfrm rot="5400000">
                  <a:off x="4772115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08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85617" y="1206502"/>
                  <a:ext cx="76200" cy="304800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1" name="Straight Arrow Connector 57"/>
                <p:cNvCxnSpPr/>
                <p:nvPr/>
              </p:nvCxnSpPr>
              <p:spPr>
                <a:xfrm>
                  <a:off x="4846400" y="847069"/>
                  <a:ext cx="2053817" cy="741136"/>
                </a:xfrm>
                <a:prstGeom prst="bentConnector3">
                  <a:avLst>
                    <a:gd name="adj1" fmla="val 71858"/>
                  </a:avLst>
                </a:prstGeom>
                <a:grpFill/>
                <a:ln w="26670"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483814" y="1931923"/>
                  <a:ext cx="68281" cy="346549"/>
                </a:xfrm>
                <a:prstGeom prst="straightConnector1">
                  <a:avLst/>
                </a:prstGeom>
                <a:grpFill/>
                <a:ln w="647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652160" y="2662323"/>
                  <a:ext cx="9657" cy="450765"/>
                </a:xfrm>
                <a:prstGeom prst="straightConnector1">
                  <a:avLst/>
                </a:prstGeom>
                <a:grpFill/>
                <a:ln w="6985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4" name="Straight Arrow Connector 14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738016" y="1206502"/>
                  <a:ext cx="228600" cy="1066800"/>
                </a:xfrm>
                <a:prstGeom prst="straightConnector1">
                  <a:avLst/>
                </a:prstGeom>
                <a:grpFill/>
                <a:ln w="381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5" name="Straight Arrow Connector 144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604761" y="4812686"/>
                  <a:ext cx="1371255" cy="729952"/>
                </a:xfrm>
                <a:prstGeom prst="straightConnector1">
                  <a:avLst/>
                </a:prstGeom>
                <a:grpFill/>
                <a:ln w="2286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endCxn id="82" idx="3"/>
                </p:cNvCxnSpPr>
                <p:nvPr/>
              </p:nvCxnSpPr>
              <p:spPr bwMode="auto">
                <a:xfrm flipH="1">
                  <a:off x="1872295" y="1966452"/>
                  <a:ext cx="1449612" cy="974633"/>
                </a:xfrm>
                <a:prstGeom prst="straightConnector1">
                  <a:avLst/>
                </a:prstGeom>
                <a:grpFill/>
                <a:ln w="3048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83" idx="0"/>
                </p:cNvCxnSpPr>
                <p:nvPr/>
              </p:nvCxnSpPr>
              <p:spPr bwMode="auto">
                <a:xfrm flipH="1">
                  <a:off x="1998089" y="1951232"/>
                  <a:ext cx="1488291" cy="1846069"/>
                </a:xfrm>
                <a:prstGeom prst="straightConnector1">
                  <a:avLst/>
                </a:prstGeom>
                <a:grpFill/>
                <a:ln w="381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48" name="Straight Arrow Connector 147"/>
                <p:cNvCxnSpPr>
                  <a:cxnSpLocks noChangeShapeType="1"/>
                </p:cNvCxnSpPr>
                <p:nvPr/>
              </p:nvCxnSpPr>
              <p:spPr bwMode="auto">
                <a:xfrm>
                  <a:off x="3973211" y="1958842"/>
                  <a:ext cx="368349" cy="2432447"/>
                </a:xfrm>
                <a:prstGeom prst="straightConnector1">
                  <a:avLst/>
                </a:prstGeom>
                <a:grpFill/>
                <a:ln w="22987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49" name="Straight Arrow Connector 148"/>
                <p:cNvCxnSpPr>
                  <a:cxnSpLocks noChangeShapeType="1"/>
                  <a:endCxn id="83" idx="3"/>
                </p:cNvCxnSpPr>
                <p:nvPr/>
              </p:nvCxnSpPr>
              <p:spPr bwMode="auto">
                <a:xfrm flipH="1">
                  <a:off x="2359566" y="3184092"/>
                  <a:ext cx="725504" cy="747592"/>
                </a:xfrm>
                <a:prstGeom prst="straightConnector1">
                  <a:avLst/>
                </a:prstGeom>
                <a:grpFill/>
                <a:ln w="20320" algn="ctr">
                  <a:solidFill>
                    <a:schemeClr val="accent1"/>
                  </a:solidFill>
                  <a:round/>
                  <a:headEnd type="arrow" w="med" len="med"/>
                  <a:tailEnd type="none" w="med" len="med"/>
                </a:ln>
              </p:spPr>
            </p:cxnSp>
            <p:sp>
              <p:nvSpPr>
                <p:cNvPr id="150" name="TextBox 149"/>
                <p:cNvSpPr txBox="1">
                  <a:spLocks noChangeArrowheads="1"/>
                </p:cNvSpPr>
                <p:nvPr/>
              </p:nvSpPr>
              <p:spPr bwMode="auto">
                <a:xfrm>
                  <a:off x="5985416" y="520702"/>
                  <a:ext cx="443433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51" name="Straight Arrow Connector 150"/>
                <p:cNvCxnSpPr>
                  <a:cxnSpLocks noChangeShapeType="1"/>
                  <a:stCxn id="102" idx="3"/>
                  <a:endCxn id="150" idx="1"/>
                </p:cNvCxnSpPr>
                <p:nvPr/>
              </p:nvCxnSpPr>
              <p:spPr bwMode="auto">
                <a:xfrm flipV="1">
                  <a:off x="4981077" y="647601"/>
                  <a:ext cx="1004339" cy="52764"/>
                </a:xfrm>
                <a:prstGeom prst="straightConnector1">
                  <a:avLst/>
                </a:prstGeom>
                <a:grpFill/>
                <a:ln w="1651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2" name="Straight Arrow Connector 151"/>
                <p:cNvCxnSpPr>
                  <a:cxnSpLocks noChangeShapeType="1"/>
                  <a:stCxn id="150" idx="3"/>
                  <a:endCxn id="112" idx="1"/>
                </p:cNvCxnSpPr>
                <p:nvPr/>
              </p:nvCxnSpPr>
              <p:spPr bwMode="auto">
                <a:xfrm>
                  <a:off x="6428849" y="647601"/>
                  <a:ext cx="1232967" cy="382530"/>
                </a:xfrm>
                <a:prstGeom prst="straightConnector1">
                  <a:avLst/>
                </a:prstGeom>
                <a:grpFill/>
                <a:ln w="3175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77529" y="760412"/>
                  <a:ext cx="915494" cy="750890"/>
                </a:xfrm>
                <a:prstGeom prst="straightConnector1">
                  <a:avLst/>
                </a:prstGeom>
                <a:grpFill/>
                <a:ln w="279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sp>
              <p:nvSpPr>
                <p:cNvPr id="154" name="TextBox 153"/>
                <p:cNvSpPr txBox="1">
                  <a:spLocks noChangeArrowheads="1"/>
                </p:cNvSpPr>
                <p:nvPr/>
              </p:nvSpPr>
              <p:spPr bwMode="auto">
                <a:xfrm>
                  <a:off x="6686980" y="419101"/>
                  <a:ext cx="898637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55" name="Straight Arrow Connector 154"/>
                <p:cNvCxnSpPr>
                  <a:cxnSpLocks noChangeShapeType="1"/>
                </p:cNvCxnSpPr>
                <p:nvPr/>
              </p:nvCxnSpPr>
              <p:spPr bwMode="auto">
                <a:xfrm>
                  <a:off x="7585616" y="546101"/>
                  <a:ext cx="457200" cy="355600"/>
                </a:xfrm>
                <a:prstGeom prst="straightConnector1">
                  <a:avLst/>
                </a:prstGeom>
                <a:grpFill/>
                <a:ln w="15240" algn="ctr">
                  <a:solidFill>
                    <a:schemeClr val="accent2"/>
                  </a:solidFill>
                  <a:prstDash val="dash"/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6" name="Elbow Connector 155"/>
                <p:cNvCxnSpPr>
                  <a:cxnSpLocks noChangeShapeType="1"/>
                  <a:stCxn id="95" idx="3"/>
                  <a:endCxn id="102" idx="2"/>
                </p:cNvCxnSpPr>
                <p:nvPr/>
              </p:nvCxnSpPr>
              <p:spPr bwMode="auto">
                <a:xfrm flipH="1" flipV="1">
                  <a:off x="4655609" y="834748"/>
                  <a:ext cx="1512369" cy="1358265"/>
                </a:xfrm>
                <a:prstGeom prst="bentConnector4">
                  <a:avLst>
                    <a:gd name="adj1" fmla="val -17810"/>
                    <a:gd name="adj2" fmla="val 72858"/>
                  </a:avLst>
                </a:prstGeom>
                <a:grpFill/>
                <a:ln w="393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57" name="Straight Arrow Connector 156"/>
                <p:cNvCxnSpPr>
                  <a:cxnSpLocks noChangeShapeType="1"/>
                  <a:endCxn id="93" idx="0"/>
                </p:cNvCxnSpPr>
                <p:nvPr/>
              </p:nvCxnSpPr>
              <p:spPr bwMode="auto">
                <a:xfrm flipH="1">
                  <a:off x="3382851" y="1958842"/>
                  <a:ext cx="412732" cy="931074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58" name="Elbow Connector 157"/>
                <p:cNvCxnSpPr>
                  <a:cxnSpLocks noChangeShapeType="1"/>
                  <a:stCxn id="119" idx="1"/>
                  <a:endCxn id="124" idx="2"/>
                </p:cNvCxnSpPr>
                <p:nvPr/>
              </p:nvCxnSpPr>
              <p:spPr bwMode="auto">
                <a:xfrm rot="10800000">
                  <a:off x="2703156" y="4904269"/>
                  <a:ext cx="3282260" cy="1479748"/>
                </a:xfrm>
                <a:prstGeom prst="bentConnector2">
                  <a:avLst/>
                </a:prstGeom>
                <a:grpFill/>
                <a:ln w="12700" algn="ctr">
                  <a:solidFill>
                    <a:srgbClr val="4A7EBB"/>
                  </a:solidFill>
                  <a:miter lim="800000"/>
                  <a:headEnd type="arrow" w="med" len="med"/>
                  <a:tailEnd type="none" w="med" len="med"/>
                </a:ln>
              </p:spPr>
            </p:cxnSp>
            <p:cxnSp>
              <p:nvCxnSpPr>
                <p:cNvPr id="159" name="Straight Arrow Connector 158"/>
                <p:cNvCxnSpPr>
                  <a:cxnSpLocks noChangeShapeType="1"/>
                  <a:stCxn id="81" idx="3"/>
                  <a:endCxn id="102" idx="1"/>
                </p:cNvCxnSpPr>
                <p:nvPr/>
              </p:nvCxnSpPr>
              <p:spPr bwMode="auto">
                <a:xfrm flipV="1">
                  <a:off x="3050714" y="700365"/>
                  <a:ext cx="1279426" cy="91897"/>
                </a:xfrm>
                <a:prstGeom prst="straightConnector1">
                  <a:avLst/>
                </a:prstGeom>
                <a:grpFill/>
                <a:ln w="1270" algn="ctr">
                  <a:solidFill>
                    <a:srgbClr val="4A7EBB"/>
                  </a:solidFill>
                  <a:round/>
                  <a:headEnd type="none" w="med" len="med"/>
                  <a:tailEnd type="arrow" w="med" len="med"/>
                </a:ln>
              </p:spPr>
            </p:cxnSp>
            <p:cxnSp>
              <p:nvCxnSpPr>
                <p:cNvPr id="160" name="Straight Arrow Connector 21"/>
                <p:cNvCxnSpPr>
                  <a:cxnSpLocks noChangeShapeType="1"/>
                  <a:stCxn id="124" idx="0"/>
                </p:cNvCxnSpPr>
                <p:nvPr/>
              </p:nvCxnSpPr>
              <p:spPr bwMode="auto">
                <a:xfrm rot="16200000" flipV="1">
                  <a:off x="2260415" y="4192760"/>
                  <a:ext cx="530568" cy="354914"/>
                </a:xfrm>
                <a:prstGeom prst="bentConnector3">
                  <a:avLst>
                    <a:gd name="adj1" fmla="val 50000"/>
                  </a:avLst>
                </a:prstGeom>
                <a:grpFill/>
                <a:ln w="77470" algn="ctr">
                  <a:solidFill>
                    <a:srgbClr val="4A7EBB"/>
                  </a:solidFill>
                  <a:round/>
                  <a:headEnd type="arrow" w="med" len="med"/>
                  <a:tailEnd type="none" w="med" len="med"/>
                </a:ln>
              </p:spPr>
            </p:cxnSp>
            <p:cxnSp>
              <p:nvCxnSpPr>
                <p:cNvPr id="161" name="Shape 215"/>
                <p:cNvCxnSpPr>
                  <a:stCxn id="79" idx="0"/>
                </p:cNvCxnSpPr>
                <p:nvPr/>
              </p:nvCxnSpPr>
              <p:spPr>
                <a:xfrm rot="5400000" flipH="1" flipV="1">
                  <a:off x="875170" y="1506453"/>
                  <a:ext cx="609594" cy="1533702"/>
                </a:xfrm>
                <a:prstGeom prst="bentConnector2">
                  <a:avLst/>
                </a:prstGeom>
                <a:grpFill/>
                <a:ln w="2540"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2" name="Group 161"/>
                <p:cNvGrpSpPr/>
                <p:nvPr/>
              </p:nvGrpSpPr>
              <p:grpSpPr>
                <a:xfrm>
                  <a:off x="5680616" y="368300"/>
                  <a:ext cx="3124201" cy="3581401"/>
                  <a:chOff x="5680616" y="368300"/>
                  <a:chExt cx="3124201" cy="3581401"/>
                </a:xfrm>
                <a:grpFill/>
              </p:grpSpPr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5680616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7509415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8804816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680616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1337217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4" name="Group 163"/>
                <p:cNvGrpSpPr/>
                <p:nvPr/>
              </p:nvGrpSpPr>
              <p:grpSpPr>
                <a:xfrm>
                  <a:off x="1337216" y="2730501"/>
                  <a:ext cx="1981200" cy="3257781"/>
                  <a:chOff x="1337216" y="2730501"/>
                  <a:chExt cx="1981200" cy="3257781"/>
                </a:xfrm>
                <a:grpFill/>
              </p:grpSpPr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1337216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flipV="1">
                    <a:off x="3318416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337216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2023016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3547016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6" name="Group 165"/>
                <p:cNvGrpSpPr/>
                <p:nvPr/>
              </p:nvGrpSpPr>
              <p:grpSpPr>
                <a:xfrm>
                  <a:off x="3547016" y="4940301"/>
                  <a:ext cx="5257801" cy="1953928"/>
                  <a:chOff x="3547016" y="4940301"/>
                  <a:chExt cx="5257801" cy="1953928"/>
                </a:xfrm>
                <a:grpFill/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3547016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7433216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7433217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V="1">
                    <a:off x="8804817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3547016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1565817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Group 167"/>
                <p:cNvGrpSpPr/>
                <p:nvPr/>
              </p:nvGrpSpPr>
              <p:grpSpPr>
                <a:xfrm>
                  <a:off x="1565816" y="596901"/>
                  <a:ext cx="7130995" cy="4200564"/>
                  <a:chOff x="1565816" y="596901"/>
                  <a:chExt cx="7130995" cy="4200564"/>
                </a:xfrm>
                <a:grpFill/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3547016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6214016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H="1">
                    <a:off x="4162429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6061615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3547017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H="1">
                    <a:off x="1565816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2785016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H="1" flipV="1">
                    <a:off x="1565816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4156616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5812378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flipV="1">
                    <a:off x="5824675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8693300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5812377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75" name="TextBox 74"/>
              <p:cNvSpPr txBox="1"/>
              <p:nvPr/>
            </p:nvSpPr>
            <p:spPr>
              <a:xfrm>
                <a:off x="115796" y="76200"/>
                <a:ext cx="2267391" cy="359972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2CA44BFF-466A-8A4E-A438-4D17307CA770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7696" y="3136900"/>
                <a:ext cx="1189726" cy="381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lIns="0" rIns="0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b="1">
                    <a:latin typeface="Arial"/>
                    <a:cs typeface="Arial"/>
                  </a:rPr>
                  <a:t>Net Export Legend (GWyr)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60794" y="3581990"/>
              <a:ext cx="534503" cy="212517"/>
            </a:xfrm>
            <a:prstGeom prst="rect">
              <a:avLst/>
            </a:prstGeom>
            <a:solidFill>
              <a:srgbClr val="0000FF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07F0B44-E0ED-4E4D-9358-9D22EA3F1DF2}" type="TxLink">
                <a:rPr lang="en-US" sz="1000">
                  <a:solidFill>
                    <a:schemeClr val="bg1"/>
                  </a:solidFill>
                  <a:latin typeface="Arial"/>
                  <a:cs typeface="Arial"/>
                </a:rPr>
                <a:pPr algn="ctr"/>
                <a:t>17.1</a:t>
              </a:fld>
              <a:endParaRPr lang="en-US" sz="100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896" y="3581400"/>
              <a:ext cx="4953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Max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3886200"/>
              <a:ext cx="668246" cy="222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>
                  <a:latin typeface="Arial"/>
                  <a:cs typeface="Arial"/>
                </a:rPr>
                <a:t>Neutral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793" y="3904637"/>
              <a:ext cx="534504" cy="202416"/>
            </a:xfrm>
            <a:prstGeom prst="rect">
              <a:avLst/>
            </a:prstGeom>
            <a:solidFill>
              <a:srgbClr val="FFFF8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F0642DE-1110-C649-B8CA-699E7DBAF13C}" type="TxLink">
                <a:rPr lang="en-US" sz="1000">
                  <a:latin typeface="Arial"/>
                  <a:cs typeface="Arial"/>
                </a:rPr>
                <a:pPr algn="ctr"/>
                <a:t>0.0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4846" y="4203700"/>
              <a:ext cx="533400" cy="2095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>
                  <a:latin typeface="Arial"/>
                  <a:cs typeface="Arial"/>
                </a:rPr>
                <a:t>Min</a:t>
              </a:r>
            </a:p>
          </p:txBody>
        </p:sp>
        <p:cxnSp>
          <p:nvCxnSpPr>
            <p:cNvPr id="11" name="Straight Arrow Connector 10"/>
            <p:cNvCxnSpPr>
              <a:stCxn id="111" idx="2"/>
              <a:endCxn id="119" idx="0"/>
            </p:cNvCxnSpPr>
            <p:nvPr/>
          </p:nvCxnSpPr>
          <p:spPr>
            <a:xfrm flipH="1">
              <a:off x="6146859" y="4809525"/>
              <a:ext cx="919369" cy="454541"/>
            </a:xfrm>
            <a:prstGeom prst="straightConnector1">
              <a:avLst/>
            </a:prstGeom>
            <a:ln w="762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17462" y="4209361"/>
              <a:ext cx="603235" cy="210240"/>
            </a:xfrm>
            <a:prstGeom prst="rect">
              <a:avLst/>
            </a:prstGeom>
            <a:solidFill>
              <a:srgbClr val="FF0000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37E53ED-0087-0941-81F2-A61C7A56BF1F}" type="TxLink">
                <a:rPr lang="en-US" sz="1000">
                  <a:latin typeface="Arial"/>
                  <a:cs typeface="Arial"/>
                </a:rPr>
                <a:pPr algn="ctr"/>
                <a:t>-10.8</a:t>
              </a:fld>
              <a:endParaRPr lang="en-US" sz="100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7396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687B92-9C0A-884D-8AA6-A0C77FCC68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08196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2102B0D-654C-464E-907A-C2607D705BF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50996" y="3543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25FD34-7FE8-734A-9B84-86139C72F14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3996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29C8EF-AB66-E149-A74C-D1FD69D6D9D7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63796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DB3406-B5D9-8D46-A1A0-712C3ED5FE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36596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23AB122-B16E-6C43-8DA1-0CCCBE85BCE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10296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0641A2A-6D0A-9947-B236-A20F7550904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88996" y="106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9F26EB-1423-8041-B0D4-B88AE6FC7EE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9296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AF8C00C-3C5F-8248-B2AB-BE6F78CFBD9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81296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093CE1C-D970-334C-9ED4-57875DED5F5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12946" y="1308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6EA0966-717C-7E42-980B-F43C68EE626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88996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1022000-5BC2-254B-8B12-60F853C40A4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2396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ACB665-18B6-B446-B6F8-8DE694C07C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03196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AA00FBE-C277-6142-BD4B-F6397E1CF3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29467" y="2048437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351CF1-F2DD-B046-9EA7-8E416DD7D2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17896" y="233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D8F11B7-5D83-4141-BD2D-BCBED289ED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52896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01AE6-69F1-CD4F-B97A-34686595C0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10046" y="31686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E7B5583-404C-7045-8EA7-00FEA7B42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06896" y="1549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C911333-3EEF-1046-A0E3-0D86675A16D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560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492E9C-06DC-6F4E-A365-BDBC074FC61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87896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E17EB5B-A660-7C41-8CCD-D5BB51F5960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4596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795DA6-629B-934A-B8FE-7AE5DC6C988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55896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135679D-F753-D34F-86BE-6B134063B1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50996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81F5E63-0D60-9B4F-8FD0-0B120480D58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16196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7952C47-9688-6C4E-8E52-2407B193458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51196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CCD1ABF-5A7D-9149-AF74-3E11CBA3D28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1796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41FB712-60EA-4A40-9BAD-372F7DFE705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84496" y="91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BA37C0B-CCB8-FD40-87C2-34F824427AA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84496" y="21844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07604C-B4EC-C24F-96FA-D258A9D5502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18.1v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68396" y="29210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A90C32E-55F5-4C4C-9EA0-282EE0A9C03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19496" y="1752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026B77-7261-0840-989C-2C71A9069D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2396" y="22606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E7BE4-41B5-9347-8CAA-C3D50EC9096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23896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FD31DEF-8727-D343-A2B4-70B66913BD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75396" y="1104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323F4B1-2195-3043-A2BF-0D250DE4D35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0.1^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43696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99C8A8-B737-7544-8CC0-1C29708CA0F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71796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2EB436C-705E-304B-9C9D-C281330097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13446" y="176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93C2404-9B1D-4544-BFCE-754735DB467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322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7C1A384-86AB-3640-A2C4-88B895D4FAE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2.1&gt;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73696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848B8C9-A7A3-984E-A3EC-35E195D6DE0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948396" y="243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86DA797-923D-0441-B640-B1B30932C9B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34096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0AB9E8A-51E6-6B48-A7D8-4261F711BE2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45296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7DDBCC-0A56-D84F-8DF4-EB09C8A374A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15046" y="35115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2246BD4-77FB-454C-B6AE-789693BAA89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11696" y="3708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7868F51-5BA5-6C46-9EE8-19532BEB48F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5.7&gt;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30596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080369E-9B51-2E48-ACC1-F05D1B130B8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45096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272709A-CEA4-354E-BA42-F3CBEE04B00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0796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10A763-EF11-074B-9723-7A67E511D90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76596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9393C9D-E2EB-8B40-8756-6E84C2448F1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52496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DD8F3E-E31E-0C43-9BD6-5B4E6ADEF93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06396" y="4627663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E8F3E15-737E-ED4F-9FBC-203D002E555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0596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93853B8-1636-4E46-8693-F2E7D672AE0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94196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AFEE7A4-F829-7444-A4F1-6C013E48F0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43596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46307F5E-046C-004B-A8F4-5FCD033B86C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2.5&gt;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27696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C93B928-1A93-AF43-8928-AF4ACFA72A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30996" y="533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A0C8011-5B05-B649-A31B-909156CCF07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02296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0E20717-0544-CC4B-B5C1-52C07248E93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0.6&lt;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Straight Arrow Connector 68"/>
            <p:cNvCxnSpPr>
              <a:stCxn id="85" idx="3"/>
              <a:endCxn id="84" idx="1"/>
            </p:cNvCxnSpPr>
            <p:nvPr/>
          </p:nvCxnSpPr>
          <p:spPr>
            <a:xfrm flipV="1">
              <a:off x="1191592" y="4803964"/>
              <a:ext cx="270818" cy="63580"/>
            </a:xfrm>
            <a:prstGeom prst="straightConnector1">
              <a:avLst/>
            </a:prstGeom>
            <a:ln w="0"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7773896" y="1054100"/>
              <a:ext cx="368300" cy="1600200"/>
            </a:xfrm>
            <a:prstGeom prst="straightConnector1">
              <a:avLst/>
            </a:prstGeom>
            <a:ln w="8890"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748496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16DC1AB-60E1-2B46-8D29-8B6A98DC840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0.7v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677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08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228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177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068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53975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785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355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06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9817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50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37084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177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2336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19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F1S17 Final BAU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125.8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0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190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546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1651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2286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486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635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56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3811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177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068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0414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858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355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064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9817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50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37084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1270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2413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2336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4826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19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129.3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24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1908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635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1651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2286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202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57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189" name="Group 188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263" name="TextBox 262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Total Line Capacity (GW)</a:t>
                </a:r>
              </a:p>
            </p:txBody>
          </p:sp>
          <p:grpSp>
            <p:nvGrpSpPr>
              <p:cNvPr id="265" name="Group 264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268" name="TextBox 267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269" name="TextBox 268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270" name="TextBox 269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271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272" name="TextBox 271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273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274" name="TextBox 273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275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276" name="TextBox 275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277" name="Straight Arrow Connector 276"/>
                <p:cNvCxnSpPr>
                  <a:stCxn id="274" idx="2"/>
                  <a:endCxn id="276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101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Arrow Connector 277"/>
                <p:cNvCxnSpPr>
                  <a:stCxn id="275" idx="3"/>
                  <a:endCxn id="274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508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Arrow Connector 278"/>
                <p:cNvCxnSpPr>
                  <a:stCxn id="274" idx="0"/>
                  <a:endCxn id="273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508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Arrow Connector 279"/>
                <p:cNvCxnSpPr>
                  <a:stCxn id="272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2354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TextBox 280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282" name="TextBox 281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283" name="TextBox 282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284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285" name="TextBox 284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286" name="Elbow Connector 285"/>
                <p:cNvCxnSpPr>
                  <a:stCxn id="270" idx="3"/>
                  <a:endCxn id="281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334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Arrow Connector 286"/>
                <p:cNvCxnSpPr>
                  <a:stCxn id="269" idx="2"/>
                  <a:endCxn id="273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266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Arrow Connector 287"/>
                <p:cNvCxnSpPr>
                  <a:stCxn id="270" idx="2"/>
                  <a:endCxn id="272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254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9" name="TextBox 288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290" name="Straight Arrow Connector 289"/>
                <p:cNvCxnSpPr>
                  <a:stCxn id="281" idx="0"/>
                  <a:endCxn id="289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2476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Arrow Connector 290"/>
                <p:cNvCxnSpPr>
                  <a:stCxn id="281" idx="3"/>
                  <a:endCxn id="283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22187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2" name="TextBox 291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293" name="Straight Arrow Connector 292"/>
                <p:cNvCxnSpPr>
                  <a:endCxn id="292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15392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Arrow Connector 293"/>
                <p:cNvCxnSpPr>
                  <a:stCxn id="282" idx="3"/>
                  <a:endCxn id="285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635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Arrow Connector 294"/>
                <p:cNvCxnSpPr>
                  <a:stCxn id="285" idx="0"/>
                  <a:endCxn id="284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6972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6" name="TextBox 295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297" name="TextBox 296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298" name="TextBox 297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299" name="TextBox 298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300" name="TextBox 299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301" name="TextBox 300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302" name="TextBox 301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303" name="TextBox 302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304" name="TextBox 303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305" name="TextBox 304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306" name="Elbow Connector 305"/>
                <p:cNvCxnSpPr>
                  <a:cxnSpLocks noChangeShapeType="1"/>
                  <a:endCxn id="296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4699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307" name="TextBox 306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308" name="Elbow Connector 307"/>
                <p:cNvCxnSpPr>
                  <a:cxnSpLocks noChangeShapeType="1"/>
                  <a:endCxn id="282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51435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09" name="Elbow Connector 308"/>
                <p:cNvCxnSpPr>
                  <a:cxnSpLocks noChangeShapeType="1"/>
                  <a:stCxn id="307" idx="3"/>
                  <a:endCxn id="296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444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10" name="Straight Arrow Connector 309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3225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1" name="TextBox 310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312" name="Elbow Connector 311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2598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Arrow Connector 312"/>
                <p:cNvCxnSpPr>
                  <a:cxnSpLocks noChangeShapeType="1"/>
                  <a:stCxn id="296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304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4" name="Straight Arrow Connector 313"/>
                <p:cNvCxnSpPr>
                  <a:stCxn id="311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6096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Arrow Connector 314"/>
                <p:cNvCxnSpPr>
                  <a:stCxn id="292" idx="3"/>
                  <a:endCxn id="303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1016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Arrow Connector 315"/>
                <p:cNvCxnSpPr>
                  <a:cxnSpLocks noChangeShapeType="1"/>
                  <a:stCxn id="303" idx="3"/>
                  <a:endCxn id="302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1016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7" name="Straight Arrow Connector 316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Arrow Connector 317"/>
                <p:cNvCxnSpPr>
                  <a:cxnSpLocks noChangeShapeType="1"/>
                  <a:stCxn id="299" idx="1"/>
                  <a:endCxn id="303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254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19" name="Elbow Connector 318"/>
                <p:cNvCxnSpPr>
                  <a:cxnSpLocks noChangeShapeType="1"/>
                  <a:stCxn id="296" idx="3"/>
                  <a:endCxn id="292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3175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20" name="Elbow Connector 319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18085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2" name="Straight Arrow Connector 321"/>
                <p:cNvCxnSpPr>
                  <a:cxnSpLocks noChangeShapeType="1"/>
                  <a:stCxn id="300" idx="0"/>
                  <a:endCxn id="299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687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3" name="Straight Arrow Connector 3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7851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4" name="Straight Arrow Connector 3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762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5" name="Straight Arrow Connector 324"/>
                <p:cNvCxnSpPr>
                  <a:cxnSpLocks noChangeShapeType="1"/>
                  <a:endCxn id="297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3810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6" name="Straight Arrow Connector 3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61138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7" name="Straight Arrow Connector 326"/>
                <p:cNvCxnSpPr>
                  <a:cxnSpLocks noChangeShapeType="1"/>
                  <a:stCxn id="281" idx="2"/>
                  <a:endCxn id="273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43815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8" name="Straight Arrow Connector 327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251955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29" name="Straight Arrow Connector 328"/>
                <p:cNvCxnSpPr>
                  <a:cxnSpLocks noChangeShapeType="1"/>
                  <a:endCxn id="273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50216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0" name="TextBox 329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331" name="Straight Arrow Connector 330"/>
                <p:cNvCxnSpPr>
                  <a:cxnSpLocks noChangeShapeType="1"/>
                  <a:stCxn id="289" idx="3"/>
                  <a:endCxn id="330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2278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2" name="Straight Arrow Connector 331"/>
                <p:cNvCxnSpPr>
                  <a:cxnSpLocks noChangeShapeType="1"/>
                  <a:stCxn id="330" idx="3"/>
                  <a:endCxn id="298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44536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3" name="Straight Arrow Connector 332"/>
                <p:cNvCxnSpPr>
                  <a:cxnSpLocks noChangeShapeType="1"/>
                  <a:endCxn id="299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42331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4" name="TextBox 333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335" name="Straight Arrow Connector 334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22957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6" name="Elbow Connector 33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39688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7" name="Straight Arrow Connector 336"/>
                <p:cNvCxnSpPr>
                  <a:cxnSpLocks noChangeShapeType="1"/>
                  <a:endCxn id="282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5141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338" name="Elbow Connector 337"/>
                <p:cNvCxnSpPr>
                  <a:cxnSpLocks noChangeShapeType="1"/>
                  <a:stCxn id="304" idx="1"/>
                  <a:endCxn id="307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3048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339" name="Straight Arrow Connector 338"/>
                <p:cNvCxnSpPr>
                  <a:cxnSpLocks noChangeShapeType="1"/>
                  <a:stCxn id="271" idx="3"/>
                  <a:endCxn id="289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428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340" name="Group 339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2" name="Group 341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4" name="Group 343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6" name="Group 345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348" name="Straight Connector 347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9" name="Straight Connector 348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1" name="Straight Connector 350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Straight Connector 351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Straight Connector 352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Straight Connector 353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Straight Connector 354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Straight Connector 355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Straight Connector 356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7" name="TextBox 346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266" name="TextBox 265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F8S7 Final Hardened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19.8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1.9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6.1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8.0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167.3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2" name="Elbow Connector 231"/>
            <p:cNvCxnSpPr>
              <a:stCxn id="268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4" name="Straight Arrow Connector 233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501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6" name="Elbow Connector 235"/>
            <p:cNvCxnSpPr>
              <a:stCxn id="269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254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38" name="Elbow Connector 237"/>
            <p:cNvCxnSpPr>
              <a:stCxn id="269" idx="3"/>
              <a:endCxn id="272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3937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Elbow Connector 238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2824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2.2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2" name="Elbow Connector 241"/>
            <p:cNvCxnSpPr>
              <a:stCxn id="301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13183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4" name="Straight Arrow Connector 243"/>
            <p:cNvCxnSpPr>
              <a:stCxn id="301" idx="2"/>
              <a:endCxn id="302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419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6" name="Elbow Connector 245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2032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1.6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5.0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49" name="Elbow Connector 248"/>
            <p:cNvCxnSpPr>
              <a:stCxn id="305" idx="1"/>
              <a:endCxn id="304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4699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TextBox 249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1" name="Elbow Connector 250"/>
            <p:cNvCxnSpPr>
              <a:stCxn id="297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13335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3" name="Elbow Connector 252"/>
            <p:cNvCxnSpPr>
              <a:stCxn id="274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6007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4.7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5" name="Elbow Connector 254"/>
            <p:cNvCxnSpPr>
              <a:stCxn id="307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9329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7.3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7" name="Elbow Connector 256"/>
            <p:cNvCxnSpPr>
              <a:stCxn id="283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3962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0.3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59" name="Elbow Connector 258"/>
            <p:cNvCxnSpPr>
              <a:stCxn id="270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4724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261" name="Elbow Connector 260"/>
            <p:cNvCxnSpPr>
              <a:stCxn id="297" idx="2"/>
              <a:endCxn id="304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3810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TextBox 261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419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150" y="469900"/>
            <a:ext cx="8521700" cy="5918200"/>
            <a:chOff x="0" y="0"/>
            <a:chExt cx="8521700" cy="59182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8521700" cy="5918200"/>
              <a:chOff x="0" y="0"/>
              <a:chExt cx="8521700" cy="59182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0" y="0"/>
                <a:ext cx="8521700" cy="59182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35400" y="0"/>
                <a:ext cx="4203700" cy="3175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b="1" i="0">
                    <a:latin typeface="Arial"/>
                    <a:cs typeface="Arial"/>
                  </a:rPr>
                  <a:t>Line Capacity Additions (GW)</a:t>
                </a:r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50798" y="368300"/>
                <a:ext cx="8384650" cy="5445237"/>
                <a:chOff x="50799" y="368300"/>
                <a:chExt cx="8686801" cy="6525929"/>
              </a:xfrm>
              <a:solidFill>
                <a:schemeClr val="bg1"/>
              </a:solidFill>
            </p:grpSpPr>
            <p:sp>
              <p:nvSpPr>
                <p:cNvPr id="81" name="Oval 80"/>
                <p:cNvSpPr/>
                <p:nvPr/>
              </p:nvSpPr>
              <p:spPr>
                <a:xfrm>
                  <a:off x="4165599" y="368301"/>
                  <a:ext cx="838200" cy="685800"/>
                </a:xfrm>
                <a:prstGeom prst="ellips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endParaRPr lang="en-US"/>
                </a:p>
              </p:txBody>
            </p:sp>
            <p:sp>
              <p:nvSpPr>
                <p:cNvPr id="82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126998" y="1054102"/>
                  <a:ext cx="750308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NWPP</a:t>
                  </a:r>
                </a:p>
              </p:txBody>
            </p:sp>
            <p:sp>
              <p:nvSpPr>
                <p:cNvPr id="83" name="TextBox 82"/>
                <p:cNvSpPr txBox="1">
                  <a:spLocks noChangeArrowheads="1"/>
                </p:cNvSpPr>
                <p:nvPr/>
              </p:nvSpPr>
              <p:spPr bwMode="auto">
                <a:xfrm>
                  <a:off x="50799" y="2578101"/>
                  <a:ext cx="759170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RMPA</a:t>
                  </a:r>
                </a:p>
              </p:txBody>
            </p:sp>
            <p:sp>
              <p:nvSpPr>
                <p:cNvPr id="84" name="TextBox 83"/>
                <p:cNvSpPr txBox="1">
                  <a:spLocks noChangeArrowheads="1"/>
                </p:cNvSpPr>
                <p:nvPr/>
              </p:nvSpPr>
              <p:spPr bwMode="auto">
                <a:xfrm>
                  <a:off x="1797596" y="1669570"/>
                  <a:ext cx="99640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US</a:t>
                  </a:r>
                </a:p>
              </p:txBody>
            </p:sp>
            <p:sp>
              <p:nvSpPr>
                <p:cNvPr id="85" name="TextBox 84"/>
                <p:cNvSpPr txBox="1">
                  <a:spLocks noChangeArrowheads="1"/>
                </p:cNvSpPr>
                <p:nvPr/>
              </p:nvSpPr>
              <p:spPr bwMode="auto">
                <a:xfrm>
                  <a:off x="1932274" y="657879"/>
                  <a:ext cx="100689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MAPP CA</a:t>
                  </a:r>
                </a:p>
              </p:txBody>
            </p:sp>
            <p:sp>
              <p:nvSpPr>
                <p:cNvPr id="86" name="TextBox 85"/>
                <p:cNvSpPr txBox="1">
                  <a:spLocks noChangeArrowheads="1"/>
                </p:cNvSpPr>
                <p:nvPr/>
              </p:nvSpPr>
              <p:spPr bwMode="auto">
                <a:xfrm>
                  <a:off x="1346199" y="2806701"/>
                  <a:ext cx="496289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</a:t>
                  </a:r>
                </a:p>
              </p:txBody>
            </p:sp>
            <p:sp>
              <p:nvSpPr>
                <p:cNvPr id="87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1539466" y="3797301"/>
                  <a:ext cx="752883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N</a:t>
                  </a:r>
                </a:p>
              </p:txBody>
            </p:sp>
            <p:sp>
              <p:nvSpPr>
                <p:cNvPr id="88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438459" y="5549901"/>
                  <a:ext cx="70440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SPP S</a:t>
                  </a:r>
                </a:p>
              </p:txBody>
            </p:sp>
            <p:sp>
              <p:nvSpPr>
                <p:cNvPr id="89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50799" y="5626100"/>
                  <a:ext cx="1118307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AZ NM SNV</a:t>
                  </a:r>
                </a:p>
              </p:txBody>
            </p:sp>
            <p:sp>
              <p:nvSpPr>
                <p:cNvPr id="90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965198" y="6311901"/>
                  <a:ext cx="809952" cy="268766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ERCOT</a:t>
                  </a:r>
                </a:p>
              </p:txBody>
            </p:sp>
            <p:cxnSp>
              <p:nvCxnSpPr>
                <p:cNvPr id="91" name="Straight Arrow Connector 90"/>
                <p:cNvCxnSpPr>
                  <a:stCxn id="88" idx="2"/>
                  <a:endCxn id="90" idx="0"/>
                </p:cNvCxnSpPr>
                <p:nvPr/>
              </p:nvCxnSpPr>
              <p:spPr>
                <a:xfrm flipH="1">
                  <a:off x="1370175" y="5818667"/>
                  <a:ext cx="420489" cy="493233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>
                  <a:stCxn id="89" idx="3"/>
                  <a:endCxn id="88" idx="1"/>
                </p:cNvCxnSpPr>
                <p:nvPr/>
              </p:nvCxnSpPr>
              <p:spPr>
                <a:xfrm flipV="1">
                  <a:off x="1169106" y="5684285"/>
                  <a:ext cx="269353" cy="76199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>
                  <a:stCxn id="88" idx="0"/>
                  <a:endCxn id="87" idx="2"/>
                </p:cNvCxnSpPr>
                <p:nvPr/>
              </p:nvCxnSpPr>
              <p:spPr>
                <a:xfrm flipV="1">
                  <a:off x="1790663" y="4066067"/>
                  <a:ext cx="125244" cy="1483834"/>
                </a:xfrm>
                <a:prstGeom prst="straightConnector1">
                  <a:avLst/>
                </a:prstGeom>
                <a:grpFill/>
                <a:ln w="4864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86" idx="2"/>
                </p:cNvCxnSpPr>
                <p:nvPr/>
              </p:nvCxnSpPr>
              <p:spPr>
                <a:xfrm>
                  <a:off x="1594344" y="3075467"/>
                  <a:ext cx="209055" cy="721833"/>
                </a:xfrm>
                <a:prstGeom prst="straightConnector1">
                  <a:avLst/>
                </a:prstGeom>
                <a:grpFill/>
                <a:ln w="15253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3110692" y="1663699"/>
                  <a:ext cx="89139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</a:t>
                  </a:r>
                </a:p>
              </p:txBody>
            </p:sp>
            <p:sp>
              <p:nvSpPr>
                <p:cNvPr id="96" name="TextBox 95"/>
                <p:cNvSpPr txBox="1">
                  <a:spLocks noChangeArrowheads="1"/>
                </p:cNvSpPr>
                <p:nvPr/>
              </p:nvSpPr>
              <p:spPr bwMode="auto">
                <a:xfrm>
                  <a:off x="2744134" y="2889916"/>
                  <a:ext cx="1143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MO IL</a:t>
                  </a:r>
                </a:p>
              </p:txBody>
            </p:sp>
            <p:sp>
              <p:nvSpPr>
                <p:cNvPr id="97" name="TextBox 96"/>
                <p:cNvSpPr txBox="1">
                  <a:spLocks noChangeArrowheads="1"/>
                </p:cNvSpPr>
                <p:nvPr/>
              </p:nvSpPr>
              <p:spPr bwMode="auto">
                <a:xfrm>
                  <a:off x="4491126" y="1435101"/>
                  <a:ext cx="1254037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WUMS</a:t>
                  </a:r>
                </a:p>
              </p:txBody>
            </p:sp>
            <p:sp>
              <p:nvSpPr>
                <p:cNvPr id="98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5232399" y="2044700"/>
                  <a:ext cx="86836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MI</a:t>
                  </a:r>
                </a:p>
              </p:txBody>
            </p:sp>
            <p:sp>
              <p:nvSpPr>
                <p:cNvPr id="99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4927598" y="2654300"/>
                  <a:ext cx="96640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MISO IN</a:t>
                  </a:r>
                </a:p>
              </p:txBody>
            </p:sp>
            <p:cxnSp>
              <p:nvCxnSpPr>
                <p:cNvPr id="100" name="Elbow Connector 99"/>
                <p:cNvCxnSpPr>
                  <a:stCxn id="84" idx="3"/>
                  <a:endCxn id="95" idx="1"/>
                </p:cNvCxnSpPr>
                <p:nvPr/>
              </p:nvCxnSpPr>
              <p:spPr>
                <a:xfrm flipV="1">
                  <a:off x="2793999" y="1798082"/>
                  <a:ext cx="316692" cy="5872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83" idx="2"/>
                  <a:endCxn id="87" idx="1"/>
                </p:cNvCxnSpPr>
                <p:nvPr/>
              </p:nvCxnSpPr>
              <p:spPr>
                <a:xfrm>
                  <a:off x="430384" y="2846867"/>
                  <a:ext cx="1109082" cy="108481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>
                  <a:stCxn id="84" idx="2"/>
                  <a:endCxn id="86" idx="0"/>
                </p:cNvCxnSpPr>
                <p:nvPr/>
              </p:nvCxnSpPr>
              <p:spPr>
                <a:xfrm flipH="1">
                  <a:off x="1594344" y="1938337"/>
                  <a:ext cx="701453" cy="86836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02"/>
                <p:cNvSpPr txBox="1">
                  <a:spLocks noChangeArrowheads="1"/>
                </p:cNvSpPr>
                <p:nvPr/>
              </p:nvSpPr>
              <p:spPr bwMode="auto">
                <a:xfrm>
                  <a:off x="4266665" y="565982"/>
                  <a:ext cx="650936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IESO</a:t>
                  </a:r>
                </a:p>
              </p:txBody>
            </p:sp>
            <p:cxnSp>
              <p:nvCxnSpPr>
                <p:cNvPr id="104" name="Straight Arrow Connector 103"/>
                <p:cNvCxnSpPr>
                  <a:stCxn id="95" idx="0"/>
                  <a:endCxn id="103" idx="1"/>
                </p:cNvCxnSpPr>
                <p:nvPr/>
              </p:nvCxnSpPr>
              <p:spPr>
                <a:xfrm flipV="1">
                  <a:off x="3556389" y="700365"/>
                  <a:ext cx="710275" cy="963334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95" idx="3"/>
                  <a:endCxn id="97" idx="1"/>
                </p:cNvCxnSpPr>
                <p:nvPr/>
              </p:nvCxnSpPr>
              <p:spPr>
                <a:xfrm flipV="1">
                  <a:off x="4002087" y="1569484"/>
                  <a:ext cx="489039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>
                  <a:spLocks noChangeArrowheads="1"/>
                </p:cNvSpPr>
                <p:nvPr/>
              </p:nvSpPr>
              <p:spPr bwMode="auto">
                <a:xfrm>
                  <a:off x="4244520" y="4406903"/>
                  <a:ext cx="1292681" cy="428718"/>
                </a:xfrm>
                <a:prstGeom prst="rect">
                  <a:avLst/>
                </a:prstGeom>
                <a:solidFill>
                  <a:srgbClr val="FFFFFF"/>
                </a:solidFill>
                <a:ln w="28575" cmpd="sng">
                  <a:solidFill>
                    <a:srgbClr val="2A0585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RTO</a:t>
                  </a:r>
                </a:p>
              </p:txBody>
            </p:sp>
            <p:cxnSp>
              <p:nvCxnSpPr>
                <p:cNvPr id="107" name="Straight Arrow Connector 106"/>
                <p:cNvCxnSpPr>
                  <a:endCxn id="106" idx="1"/>
                </p:cNvCxnSpPr>
                <p:nvPr/>
              </p:nvCxnSpPr>
              <p:spPr>
                <a:xfrm>
                  <a:off x="3563895" y="3184092"/>
                  <a:ext cx="680625" cy="1437170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6" idx="3"/>
                  <a:endCxn id="99" idx="1"/>
                </p:cNvCxnSpPr>
                <p:nvPr/>
              </p:nvCxnSpPr>
              <p:spPr>
                <a:xfrm flipV="1">
                  <a:off x="3887134" y="2788683"/>
                  <a:ext cx="1040465" cy="249546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99" idx="0"/>
                  <a:endCxn id="98" idx="2"/>
                </p:cNvCxnSpPr>
                <p:nvPr/>
              </p:nvCxnSpPr>
              <p:spPr>
                <a:xfrm flipV="1">
                  <a:off x="5410802" y="2341325"/>
                  <a:ext cx="255778" cy="312975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>
                  <a:spLocks noChangeArrowheads="1"/>
                </p:cNvSpPr>
                <p:nvPr/>
              </p:nvSpPr>
              <p:spPr bwMode="auto">
                <a:xfrm>
                  <a:off x="3555999" y="5016502"/>
                  <a:ext cx="544513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TVA</a:t>
                  </a:r>
                </a:p>
              </p:txBody>
            </p:sp>
            <p:sp>
              <p:nvSpPr>
                <p:cNvPr id="111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6908799" y="5394326"/>
                  <a:ext cx="6858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VACA</a:t>
                  </a:r>
                </a:p>
              </p:txBody>
            </p:sp>
            <p:sp>
              <p:nvSpPr>
                <p:cNvPr id="112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7594599" y="915631"/>
                  <a:ext cx="1066800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NEISO</a:t>
                  </a:r>
                </a:p>
              </p:txBody>
            </p:sp>
            <p:sp>
              <p:nvSpPr>
                <p:cNvPr id="113" name="TextBox 112"/>
                <p:cNvSpPr txBox="1">
                  <a:spLocks noChangeArrowheads="1"/>
                </p:cNvSpPr>
                <p:nvPr/>
              </p:nvSpPr>
              <p:spPr bwMode="auto">
                <a:xfrm>
                  <a:off x="6758179" y="1511301"/>
                  <a:ext cx="808135" cy="3812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A-F</a:t>
                  </a:r>
                </a:p>
              </p:txBody>
            </p:sp>
            <p:sp>
              <p:nvSpPr>
                <p:cNvPr id="114" name="TextBox 113"/>
                <p:cNvSpPr txBox="1">
                  <a:spLocks noChangeArrowheads="1"/>
                </p:cNvSpPr>
                <p:nvPr/>
              </p:nvSpPr>
              <p:spPr bwMode="auto">
                <a:xfrm>
                  <a:off x="6908799" y="2273301"/>
                  <a:ext cx="838200" cy="4033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GHI</a:t>
                  </a:r>
                </a:p>
              </p:txBody>
            </p:sp>
            <p:sp>
              <p:nvSpPr>
                <p:cNvPr id="115" name="TextBox 114"/>
                <p:cNvSpPr txBox="1">
                  <a:spLocks noChangeArrowheads="1"/>
                </p:cNvSpPr>
                <p:nvPr/>
              </p:nvSpPr>
              <p:spPr bwMode="auto">
                <a:xfrm>
                  <a:off x="7409115" y="3111501"/>
                  <a:ext cx="808058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NYISO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J &amp; K</a:t>
                  </a:r>
                </a:p>
              </p:txBody>
            </p:sp>
            <p:sp>
              <p:nvSpPr>
                <p:cNvPr id="116" name="TextBox 115"/>
                <p:cNvSpPr txBox="1">
                  <a:spLocks noChangeArrowheads="1"/>
                </p:cNvSpPr>
                <p:nvPr/>
              </p:nvSpPr>
              <p:spPr bwMode="auto">
                <a:xfrm>
                  <a:off x="7375446" y="4178301"/>
                  <a:ext cx="1200865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Eastern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MAAC</a:t>
                  </a:r>
                </a:p>
              </p:txBody>
            </p:sp>
            <p:sp>
              <p:nvSpPr>
                <p:cNvPr id="117" name="TextBox 116"/>
                <p:cNvSpPr txBox="1">
                  <a:spLocks noChangeArrowheads="1"/>
                </p:cNvSpPr>
                <p:nvPr/>
              </p:nvSpPr>
              <p:spPr bwMode="auto">
                <a:xfrm>
                  <a:off x="5918198" y="4201201"/>
                  <a:ext cx="1066800" cy="43340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PJM Rest of MAAC</a:t>
                  </a:r>
                </a:p>
              </p:txBody>
            </p:sp>
            <p:sp>
              <p:nvSpPr>
                <p:cNvPr id="118" name="TextBox 117"/>
                <p:cNvSpPr txBox="1">
                  <a:spLocks noChangeArrowheads="1"/>
                </p:cNvSpPr>
                <p:nvPr/>
              </p:nvSpPr>
              <p:spPr bwMode="auto">
                <a:xfrm>
                  <a:off x="5918199" y="6235702"/>
                  <a:ext cx="762000" cy="2966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SOCO</a:t>
                  </a:r>
                </a:p>
              </p:txBody>
            </p:sp>
            <p:sp>
              <p:nvSpPr>
                <p:cNvPr id="119" name="TextBox 118"/>
                <p:cNvSpPr txBox="1">
                  <a:spLocks noChangeArrowheads="1"/>
                </p:cNvSpPr>
                <p:nvPr/>
              </p:nvSpPr>
              <p:spPr bwMode="auto">
                <a:xfrm>
                  <a:off x="7833649" y="6356481"/>
                  <a:ext cx="675324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FRCC</a:t>
                  </a:r>
                </a:p>
              </p:txBody>
            </p:sp>
            <p:cxnSp>
              <p:nvCxnSpPr>
                <p:cNvPr id="120" name="Elbow Connector 119"/>
                <p:cNvCxnSpPr>
                  <a:cxnSpLocks noChangeShapeType="1"/>
                  <a:endCxn id="110" idx="2"/>
                </p:cNvCxnSpPr>
                <p:nvPr/>
              </p:nvCxnSpPr>
              <p:spPr bwMode="auto">
                <a:xfrm rot="10800000">
                  <a:off x="3828256" y="5313128"/>
                  <a:ext cx="2089947" cy="922577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sp>
              <p:nvSpPr>
                <p:cNvPr id="121" name="TextBox 120"/>
                <p:cNvSpPr txBox="1">
                  <a:spLocks noChangeArrowheads="1"/>
                </p:cNvSpPr>
                <p:nvPr/>
              </p:nvSpPr>
              <p:spPr bwMode="auto">
                <a:xfrm>
                  <a:off x="2123065" y="4635501"/>
                  <a:ext cx="1051935" cy="2687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ENTERGY</a:t>
                  </a:r>
                </a:p>
              </p:txBody>
            </p:sp>
            <p:cxnSp>
              <p:nvCxnSpPr>
                <p:cNvPr id="122" name="Elbow Connector 121"/>
                <p:cNvCxnSpPr>
                  <a:cxnSpLocks noChangeShapeType="1"/>
                  <a:endCxn id="96" idx="2"/>
                </p:cNvCxnSpPr>
                <p:nvPr/>
              </p:nvCxnSpPr>
              <p:spPr bwMode="auto">
                <a:xfrm rot="16200000" flipV="1">
                  <a:off x="2610205" y="3891970"/>
                  <a:ext cx="1829964" cy="419106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3" name="Elbow Connector 122"/>
                <p:cNvCxnSpPr>
                  <a:cxnSpLocks noChangeShapeType="1"/>
                  <a:stCxn id="121" idx="3"/>
                  <a:endCxn id="110" idx="1"/>
                </p:cNvCxnSpPr>
                <p:nvPr/>
              </p:nvCxnSpPr>
              <p:spPr bwMode="auto">
                <a:xfrm>
                  <a:off x="3175001" y="4769885"/>
                  <a:ext cx="380999" cy="3949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 flipV="1">
                  <a:off x="2870200" y="3236450"/>
                  <a:ext cx="304802" cy="1399051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TextBox 124"/>
                <p:cNvSpPr txBox="1">
                  <a:spLocks noChangeArrowheads="1"/>
                </p:cNvSpPr>
                <p:nvPr/>
              </p:nvSpPr>
              <p:spPr bwMode="auto">
                <a:xfrm>
                  <a:off x="4394199" y="3187701"/>
                  <a:ext cx="947739" cy="4792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100">
                      <a:latin typeface="Arial"/>
                      <a:cs typeface="Arial"/>
                    </a:rPr>
                    <a:t>Non RTO Midwest</a:t>
                  </a:r>
                </a:p>
              </p:txBody>
            </p:sp>
            <p:cxnSp>
              <p:nvCxnSpPr>
                <p:cNvPr id="126" name="Elbow Connector 125"/>
                <p:cNvCxnSpPr/>
                <p:nvPr/>
              </p:nvCxnSpPr>
              <p:spPr>
                <a:xfrm rot="5400000" flipH="1" flipV="1">
                  <a:off x="4703766" y="3687401"/>
                  <a:ext cx="1430724" cy="13158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cxnSpLocks noChangeShapeType="1"/>
                  <a:stCxn id="110" idx="0"/>
                </p:cNvCxnSpPr>
                <p:nvPr/>
              </p:nvCxnSpPr>
              <p:spPr bwMode="auto">
                <a:xfrm flipV="1">
                  <a:off x="3828255" y="3655928"/>
                  <a:ext cx="604045" cy="1360575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28" name="Straight Arrow Connector 127"/>
                <p:cNvCxnSpPr>
                  <a:stCxn id="125" idx="0"/>
                </p:cNvCxnSpPr>
                <p:nvPr/>
              </p:nvCxnSpPr>
              <p:spPr>
                <a:xfrm flipV="1">
                  <a:off x="4868069" y="2959103"/>
                  <a:ext cx="59531" cy="22859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Arrow Connector 128"/>
                <p:cNvCxnSpPr>
                  <a:stCxn id="106" idx="3"/>
                  <a:endCxn id="117" idx="1"/>
                </p:cNvCxnSpPr>
                <p:nvPr/>
              </p:nvCxnSpPr>
              <p:spPr>
                <a:xfrm flipV="1">
                  <a:off x="5537201" y="4417905"/>
                  <a:ext cx="380998" cy="203357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>
                  <a:cxnSpLocks noChangeShapeType="1"/>
                  <a:stCxn id="117" idx="3"/>
                  <a:endCxn id="116" idx="1"/>
                </p:cNvCxnSpPr>
                <p:nvPr/>
              </p:nvCxnSpPr>
              <p:spPr bwMode="auto">
                <a:xfrm flipV="1">
                  <a:off x="6984999" y="4395005"/>
                  <a:ext cx="390447" cy="229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7169094" y="2712257"/>
                  <a:ext cx="381572" cy="1461168"/>
                </a:xfrm>
                <a:prstGeom prst="straightConnector1">
                  <a:avLst/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cxnSpLocks noChangeShapeType="1"/>
                  <a:stCxn id="113" idx="1"/>
                  <a:endCxn id="117" idx="0"/>
                </p:cNvCxnSpPr>
                <p:nvPr/>
              </p:nvCxnSpPr>
              <p:spPr bwMode="auto">
                <a:xfrm flipH="1">
                  <a:off x="6451599" y="1701920"/>
                  <a:ext cx="306580" cy="249928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3" name="Elbow Connector 132"/>
                <p:cNvCxnSpPr>
                  <a:cxnSpLocks noChangeShapeType="1"/>
                  <a:stCxn id="110" idx="3"/>
                  <a:endCxn id="106" idx="2"/>
                </p:cNvCxnSpPr>
                <p:nvPr/>
              </p:nvCxnSpPr>
              <p:spPr bwMode="auto">
                <a:xfrm flipV="1">
                  <a:off x="4100513" y="4835621"/>
                  <a:ext cx="790348" cy="329194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34" name="Elbow Connector 133"/>
                <p:cNvCxnSpPr/>
                <p:nvPr/>
              </p:nvCxnSpPr>
              <p:spPr>
                <a:xfrm rot="5400000">
                  <a:off x="4704898" y="3142673"/>
                  <a:ext cx="2082677" cy="496330"/>
                </a:xfrm>
                <a:prstGeom prst="bentConnector3">
                  <a:avLst>
                    <a:gd name="adj1" fmla="val 50000"/>
                  </a:avLst>
                </a:prstGeom>
                <a:grpFill/>
                <a:ln w="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18400" y="1206502"/>
                  <a:ext cx="76200" cy="304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6" name="Straight Arrow Connector 135"/>
                <p:cNvCxnSpPr>
                  <a:cxnSpLocks noChangeShapeType="1"/>
                  <a:stCxn id="114" idx="0"/>
                  <a:endCxn id="113" idx="2"/>
                </p:cNvCxnSpPr>
                <p:nvPr/>
              </p:nvCxnSpPr>
              <p:spPr bwMode="auto">
                <a:xfrm flipH="1" flipV="1">
                  <a:off x="7162247" y="1892539"/>
                  <a:ext cx="165652" cy="380762"/>
                </a:xfrm>
                <a:prstGeom prst="straightConnector1">
                  <a:avLst/>
                </a:prstGeom>
                <a:grpFill/>
                <a:ln w="6439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7" name="Straight Arrow Connector 1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94599" y="2806701"/>
                  <a:ext cx="0" cy="306388"/>
                </a:xfrm>
                <a:prstGeom prst="straightConnector1">
                  <a:avLst/>
                </a:prstGeom>
                <a:grpFill/>
                <a:ln w="737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8" name="Straight Arrow Connector 1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670799" y="1206502"/>
                  <a:ext cx="228600" cy="1066800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39" name="Straight Arrow Connector 138"/>
                <p:cNvCxnSpPr>
                  <a:cxnSpLocks noChangeShapeType="1"/>
                  <a:endCxn id="111" idx="1"/>
                </p:cNvCxnSpPr>
                <p:nvPr/>
              </p:nvCxnSpPr>
              <p:spPr bwMode="auto">
                <a:xfrm>
                  <a:off x="5537544" y="4812686"/>
                  <a:ext cx="1371255" cy="729952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0" name="Straight Arrow Connector 13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755774" y="2010234"/>
                  <a:ext cx="1495427" cy="950455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1" name="Straight Arrow Connector 140"/>
                <p:cNvCxnSpPr>
                  <a:cxnSpLocks noChangeShapeType="1"/>
                  <a:stCxn id="95" idx="2"/>
                  <a:endCxn id="87" idx="0"/>
                </p:cNvCxnSpPr>
                <p:nvPr/>
              </p:nvCxnSpPr>
              <p:spPr bwMode="auto">
                <a:xfrm flipH="1">
                  <a:off x="1915908" y="1932465"/>
                  <a:ext cx="1640482" cy="1864836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2" name="Straight Arrow Connector 141"/>
                <p:cNvCxnSpPr>
                  <a:cxnSpLocks noChangeShapeType="1"/>
                </p:cNvCxnSpPr>
                <p:nvPr/>
              </p:nvCxnSpPr>
              <p:spPr bwMode="auto">
                <a:xfrm>
                  <a:off x="3860799" y="2016105"/>
                  <a:ext cx="413544" cy="237518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3" name="Straight Arrow Connector 142"/>
                <p:cNvCxnSpPr>
                  <a:cxnSpLocks noChangeShapeType="1"/>
                  <a:endCxn id="87" idx="3"/>
                </p:cNvCxnSpPr>
                <p:nvPr/>
              </p:nvCxnSpPr>
              <p:spPr bwMode="auto">
                <a:xfrm flipH="1">
                  <a:off x="2292349" y="3236450"/>
                  <a:ext cx="717153" cy="695235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5918197" y="520702"/>
                  <a:ext cx="536958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HQ</a:t>
                  </a:r>
                </a:p>
              </p:txBody>
            </p:sp>
            <p:cxnSp>
              <p:nvCxnSpPr>
                <p:cNvPr id="145" name="Straight Arrow Connector 144"/>
                <p:cNvCxnSpPr>
                  <a:cxnSpLocks noChangeShapeType="1"/>
                  <a:stCxn id="103" idx="3"/>
                  <a:endCxn id="144" idx="1"/>
                </p:cNvCxnSpPr>
                <p:nvPr/>
              </p:nvCxnSpPr>
              <p:spPr bwMode="auto">
                <a:xfrm flipV="1">
                  <a:off x="4917601" y="647601"/>
                  <a:ext cx="1000597" cy="52764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6" name="Straight Arrow Connector 145"/>
                <p:cNvCxnSpPr>
                  <a:cxnSpLocks noChangeShapeType="1"/>
                  <a:stCxn id="144" idx="3"/>
                  <a:endCxn id="112" idx="1"/>
                </p:cNvCxnSpPr>
                <p:nvPr/>
              </p:nvCxnSpPr>
              <p:spPr bwMode="auto">
                <a:xfrm>
                  <a:off x="6455156" y="647601"/>
                  <a:ext cx="1139443" cy="402413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47" name="Straight Arrow Connector 146"/>
                <p:cNvCxnSpPr>
                  <a:cxnSpLocks noChangeShapeType="1"/>
                  <a:endCxn id="113" idx="0"/>
                </p:cNvCxnSpPr>
                <p:nvPr/>
              </p:nvCxnSpPr>
              <p:spPr bwMode="auto">
                <a:xfrm>
                  <a:off x="6310312" y="760412"/>
                  <a:ext cx="851935" cy="75089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48" name="TextBox 147"/>
                <p:cNvSpPr txBox="1">
                  <a:spLocks noChangeArrowheads="1"/>
                </p:cNvSpPr>
                <p:nvPr/>
              </p:nvSpPr>
              <p:spPr bwMode="auto">
                <a:xfrm>
                  <a:off x="6601056" y="419101"/>
                  <a:ext cx="917342" cy="253798"/>
                </a:xfrm>
                <a:prstGeom prst="rect">
                  <a:avLst/>
                </a:prstGeom>
                <a:grpFill/>
                <a:ln w="9525">
                  <a:solidFill>
                    <a:schemeClr val="accent2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000">
                      <a:solidFill>
                        <a:schemeClr val="accent2"/>
                      </a:solidFill>
                      <a:latin typeface="Arial"/>
                      <a:cs typeface="Arial"/>
                    </a:rPr>
                    <a:t>Maritimes</a:t>
                  </a:r>
                </a:p>
              </p:txBody>
            </p:sp>
            <p:cxnSp>
              <p:nvCxnSpPr>
                <p:cNvPr id="149" name="Straight Arrow Connector 148"/>
                <p:cNvCxnSpPr>
                  <a:cxnSpLocks noChangeShapeType="1"/>
                </p:cNvCxnSpPr>
                <p:nvPr/>
              </p:nvCxnSpPr>
              <p:spPr bwMode="auto">
                <a:xfrm>
                  <a:off x="7518399" y="530880"/>
                  <a:ext cx="457200" cy="355600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2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0" name="Elbow Connector 14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576476" y="862605"/>
                  <a:ext cx="1524287" cy="1330407"/>
                </a:xfrm>
                <a:prstGeom prst="bentConnector4">
                  <a:avLst>
                    <a:gd name="adj1" fmla="val -10358"/>
                    <a:gd name="adj2" fmla="val 76167"/>
                  </a:avLst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1" name="Straight Arrow Connector 150"/>
                <p:cNvCxnSpPr>
                  <a:cxnSpLocks noChangeShapeType="1"/>
                  <a:endCxn id="96" idx="0"/>
                </p:cNvCxnSpPr>
                <p:nvPr/>
              </p:nvCxnSpPr>
              <p:spPr bwMode="auto">
                <a:xfrm flipH="1">
                  <a:off x="3315634" y="2016105"/>
                  <a:ext cx="419104" cy="873811"/>
                </a:xfrm>
                <a:prstGeom prst="straightConnector1">
                  <a:avLst/>
                </a:prstGeom>
                <a:grpFill/>
                <a:ln w="0" algn="ctr">
                  <a:solidFill>
                    <a:schemeClr val="accent1"/>
                  </a:solidFill>
                  <a:round/>
                  <a:headEnd type="arrow" w="med" len="med"/>
                  <a:tailEnd type="arrow" w="med" len="med"/>
                </a:ln>
              </p:spPr>
            </p:cxnSp>
            <p:cxnSp>
              <p:nvCxnSpPr>
                <p:cNvPr id="152" name="Elbow Connector 151"/>
                <p:cNvCxnSpPr>
                  <a:cxnSpLocks noChangeShapeType="1"/>
                  <a:stCxn id="118" idx="1"/>
                  <a:endCxn id="121" idx="2"/>
                </p:cNvCxnSpPr>
                <p:nvPr/>
              </p:nvCxnSpPr>
              <p:spPr bwMode="auto">
                <a:xfrm rot="10800000">
                  <a:off x="2649034" y="4904269"/>
                  <a:ext cx="3269165" cy="1479748"/>
                </a:xfrm>
                <a:prstGeom prst="bentConnector2">
                  <a:avLst/>
                </a:prstGeom>
                <a:grpFill/>
                <a:ln w="0" algn="ctr">
                  <a:solidFill>
                    <a:srgbClr val="4A7EBB"/>
                  </a:solidFill>
                  <a:miter lim="800000"/>
                  <a:headEnd type="arrow" w="med" len="med"/>
                  <a:tailEnd type="arrow" w="med" len="med"/>
                </a:ln>
              </p:spPr>
            </p:cxnSp>
            <p:cxnSp>
              <p:nvCxnSpPr>
                <p:cNvPr id="153" name="Straight Arrow Connector 152"/>
                <p:cNvCxnSpPr>
                  <a:cxnSpLocks noChangeShapeType="1"/>
                  <a:stCxn id="85" idx="3"/>
                  <a:endCxn id="103" idx="1"/>
                </p:cNvCxnSpPr>
                <p:nvPr/>
              </p:nvCxnSpPr>
              <p:spPr bwMode="auto">
                <a:xfrm flipV="1">
                  <a:off x="2939164" y="700365"/>
                  <a:ext cx="1327501" cy="91897"/>
                </a:xfrm>
                <a:prstGeom prst="straightConnector1">
                  <a:avLst/>
                </a:prstGeom>
                <a:grpFill/>
                <a:ln w="0" algn="ctr">
                  <a:solidFill>
                    <a:srgbClr val="4A7EBB"/>
                  </a:solidFill>
                  <a:round/>
                  <a:headEnd type="arrow" w="med" len="med"/>
                  <a:tailEnd type="arrow" w="med" len="med"/>
                </a:ln>
              </p:spPr>
            </p:cxnSp>
            <p:grpSp>
              <p:nvGrpSpPr>
                <p:cNvPr id="154" name="Group 153"/>
                <p:cNvGrpSpPr/>
                <p:nvPr/>
              </p:nvGrpSpPr>
              <p:grpSpPr>
                <a:xfrm>
                  <a:off x="5613399" y="368300"/>
                  <a:ext cx="3124201" cy="3581401"/>
                  <a:chOff x="5613399" y="368300"/>
                  <a:chExt cx="3124201" cy="3581401"/>
                </a:xfrm>
                <a:grpFill/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5613399" y="368301"/>
                    <a:ext cx="1828799" cy="35814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7442198" y="3949701"/>
                    <a:ext cx="1295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8737599" y="368300"/>
                    <a:ext cx="1" cy="35814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613399" y="368301"/>
                    <a:ext cx="3124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0000" y="5988282"/>
                  <a:ext cx="1981200" cy="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5"/>
                <p:cNvGrpSpPr/>
                <p:nvPr/>
              </p:nvGrpSpPr>
              <p:grpSpPr>
                <a:xfrm>
                  <a:off x="1269999" y="2730501"/>
                  <a:ext cx="1981200" cy="3257781"/>
                  <a:chOff x="1269999" y="2730501"/>
                  <a:chExt cx="1981200" cy="3257781"/>
                </a:xfrm>
                <a:grpFill/>
              </p:grpSpPr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269999" y="2730501"/>
                    <a:ext cx="0" cy="324213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3251199" y="4406902"/>
                    <a:ext cx="0" cy="158138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1269999" y="2730501"/>
                    <a:ext cx="685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1955799" y="2730501"/>
                    <a:ext cx="1295400" cy="16763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3479799" y="4940301"/>
                  <a:ext cx="0" cy="1752600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8" name="Group 157"/>
                <p:cNvGrpSpPr/>
                <p:nvPr/>
              </p:nvGrpSpPr>
              <p:grpSpPr>
                <a:xfrm>
                  <a:off x="3479799" y="4940301"/>
                  <a:ext cx="5257801" cy="1953928"/>
                  <a:chOff x="3479799" y="4940301"/>
                  <a:chExt cx="5257801" cy="1953928"/>
                </a:xfrm>
                <a:grpFill/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79799" y="6692901"/>
                    <a:ext cx="3886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7365999" y="6692901"/>
                    <a:ext cx="0" cy="1905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7366000" y="6894229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8737600" y="4940303"/>
                    <a:ext cx="0" cy="1943099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79799" y="4940301"/>
                    <a:ext cx="52578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498600" y="596901"/>
                  <a:ext cx="0" cy="990599"/>
                </a:xfrm>
                <a:prstGeom prst="line">
                  <a:avLst/>
                </a:prstGeom>
                <a:grpFill/>
                <a:ln w="28575">
                  <a:solidFill>
                    <a:srgbClr val="2A058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0" name="Group 159"/>
                <p:cNvGrpSpPr/>
                <p:nvPr/>
              </p:nvGrpSpPr>
              <p:grpSpPr>
                <a:xfrm>
                  <a:off x="1498599" y="596901"/>
                  <a:ext cx="7130995" cy="4200564"/>
                  <a:chOff x="1498599" y="596901"/>
                  <a:chExt cx="7130995" cy="4200564"/>
                </a:xfrm>
                <a:grpFill/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479799" y="1358902"/>
                    <a:ext cx="2514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6146799" y="1739901"/>
                    <a:ext cx="0" cy="22098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4095212" y="3961549"/>
                    <a:ext cx="20574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5994398" y="1358902"/>
                    <a:ext cx="152400" cy="3810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3479800" y="596901"/>
                    <a:ext cx="0" cy="762001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flipH="1">
                    <a:off x="1498599" y="596901"/>
                    <a:ext cx="19812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717799" y="3340100"/>
                    <a:ext cx="1371600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H="1" flipV="1">
                    <a:off x="1498599" y="1587502"/>
                    <a:ext cx="1219200" cy="1752600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4089399" y="3340103"/>
                    <a:ext cx="0" cy="63046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5745161" y="4097322"/>
                    <a:ext cx="2858117" cy="4782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5757458" y="4088493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8626083" y="4084360"/>
                    <a:ext cx="0" cy="699407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5745160" y="4788022"/>
                    <a:ext cx="2884434" cy="9443"/>
                  </a:xfrm>
                  <a:prstGeom prst="line">
                    <a:avLst/>
                  </a:prstGeom>
                  <a:grpFill/>
                  <a:ln w="28575">
                    <a:solidFill>
                      <a:srgbClr val="2A058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1" name="TextBox 160"/>
                <p:cNvSpPr txBox="1">
                  <a:spLocks noChangeArrowheads="1"/>
                </p:cNvSpPr>
                <p:nvPr/>
              </p:nvSpPr>
              <p:spPr bwMode="auto">
                <a:xfrm>
                  <a:off x="50800" y="4069710"/>
                  <a:ext cx="1144716" cy="381155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90000"/>
                    </a:lnSpc>
                  </a:pPr>
                  <a:r>
                    <a:rPr lang="en-US" sz="1600" b="1">
                      <a:latin typeface="Arial"/>
                      <a:cs typeface="Arial"/>
                    </a:rPr>
                    <a:t>Total GW</a:t>
                  </a: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50800" y="76200"/>
                <a:ext cx="3505200" cy="3937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88774A36-FEF9-CA49-A5A2-8F332D09B2BD}" type="TxLink">
                  <a:rPr lang="en-US" sz="1600" b="1">
                    <a:latin typeface="Arial"/>
                    <a:cs typeface="Arial"/>
                  </a:rPr>
                  <a:pPr/>
                  <a:t>F6S10 HardPipes</a:t>
                </a:fld>
                <a:endParaRPr lang="en-US" sz="1600" b="1">
                  <a:latin typeface="Arial"/>
                  <a:cs typeface="Arial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692400" y="3340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88E6944-DBAC-4646-BF7D-7177A8D1CA3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527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4E9992-CAAC-AD40-A4E0-A4A416050CC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98800" y="4000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E4F4A2A-2A23-AB4F-83B0-701D3835D3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5105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E11AA1C-F2EB-B44F-844F-59E80EF3406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6300" y="596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857E95C6-E8BC-424D-B905-6490FCB06C7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8900" y="1638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77D1819-26A2-274C-BD15-8B34E45416D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2019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13F6E9A-219B-3846-A3E4-0EA27C04F04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03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39A9094-2BF2-CE43-9B0D-FA1E37C3F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9400" y="2565400"/>
              <a:ext cx="448055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9A38F3-4BB1-DE45-B97C-B5F561A4F05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76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3D357C-8900-604A-98BF-64049871693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11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D4BEAEC-A609-FD44-A132-8E1DB254BFC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2900" y="2794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277440A-AE6C-F144-AEC0-38A58DECF38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9600" y="2057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A0BA6F-4674-F542-A2FB-64A9CF6D3AB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0900" y="303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2A2B5E-4324-2843-BD38-CAAB01C90274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591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2FAD4CC-659C-DE45-819D-F35F53ECD40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1200" y="3416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8CCC3CD-BE07-CD4C-A26C-538E95AED18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1282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0939F74-5D14-7D4F-9542-C087E60A25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36800" y="1981200"/>
              <a:ext cx="431800" cy="203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DAD9C34-0AA3-7740-ACFA-E7F17EBBEBA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19500" y="9144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0ADF31F-604E-9648-A1EA-A572D19FF9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9500" y="21717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3427CA0-7B03-184A-BA87-234338DD9A3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03400" y="29210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77C8435-DB79-2547-AB89-E8A5D727108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8900" y="280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4A0B1C7-F342-304B-B962-BC6B76C26B1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1.2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96100" y="1028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393259B-F8AC-5B47-B302-8ED2BD3CC60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78700" y="149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E1B0275-08A1-9941-A790-3C9115B6DE3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6800" y="3886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79869F2-BC0C-DA47-9633-0436388605E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1752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8CA59DF-451C-194B-9C0D-1BD16544ACC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0.5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8700" y="27686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1AC0DF-8B70-F647-B998-1DE07CFD3C19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3300" y="2311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5AF9E92-91B4-BD44-B4FE-9D4E9892FBA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69100" y="269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FCD8AE-45E3-4B4A-B8D0-7D0526C8BB6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69100" y="349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7DE32D9E-0880-C447-B05C-55581C7F14D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46700" y="3606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09AD0A4-582E-2F41-A446-EFD8778326C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65600" y="4241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174B9C7-52F3-A541-8E1D-E9E6602622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80100" y="4305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47CB730-1749-724E-BA64-663FEB5379B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5800" y="2743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EA8AD633-4E06-2645-A0EA-C0C7A8F50B7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11600" y="5143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A413211-6DC3-FA4E-9E83-04C0BAD972E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87500" y="4051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00261D0B-CEC7-F949-BE12-5E97DC7C49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0.4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17600" y="44958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27DA1D0-3F44-BB43-B4C0-DF98C0B02FA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699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7A73F04-51C4-684F-91AA-4B9268BF486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786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B397545-C24A-DE48-8047-F9F99DA5595F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62700" y="952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2F63A339-F7D5-284A-91F7-6B77AAB21640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66000" y="584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AEE2DC11-00A6-5A44-B3EF-20F6352D8D0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4000" y="3784600"/>
              <a:ext cx="647700" cy="3302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CED222B-B25A-6545-BFCF-7C9E286E3B29}" type="TxLink">
                <a:rPr lang="en-US" sz="14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3.1</a:t>
              </a:fld>
              <a:endParaRPr lang="en-US" sz="14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Elbow Connector 45"/>
            <p:cNvCxnSpPr>
              <a:stCxn id="82" idx="2"/>
            </p:cNvCxnSpPr>
            <p:nvPr/>
          </p:nvCxnSpPr>
          <p:spPr>
            <a:xfrm rot="16200000" flipH="1">
              <a:off x="974849" y="676397"/>
              <a:ext cx="333808" cy="1310599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87400" y="1422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11DA729-0563-8742-980E-92CC71FB6E2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2552700" y="844550"/>
              <a:ext cx="660400" cy="596900"/>
            </a:xfrm>
            <a:prstGeom prst="straightConnector1">
              <a:avLst/>
            </a:prstGeom>
            <a:ln w="22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543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F479F06-20C0-1146-B89B-1CCC56F6F0CD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0" name="Elbow Connector 49"/>
            <p:cNvCxnSpPr>
              <a:stCxn id="83" idx="0"/>
            </p:cNvCxnSpPr>
            <p:nvPr/>
          </p:nvCxnSpPr>
          <p:spPr>
            <a:xfrm rot="5400000" flipH="1" flipV="1">
              <a:off x="858286" y="1260697"/>
              <a:ext cx="510360" cy="1392568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8200" y="1676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1478070-9BB6-E546-8CEB-62781FFCCAE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2" name="Elbow Connector 51"/>
            <p:cNvCxnSpPr>
              <a:stCxn id="83" idx="3"/>
              <a:endCxn id="86" idx="1"/>
            </p:cNvCxnSpPr>
            <p:nvPr/>
          </p:nvCxnSpPr>
          <p:spPr>
            <a:xfrm>
              <a:off x="783563" y="2324290"/>
              <a:ext cx="517579" cy="190744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4699000" y="774700"/>
              <a:ext cx="1968500" cy="603250"/>
            </a:xfrm>
            <a:prstGeom prst="bentConnector3">
              <a:avLst>
                <a:gd name="adj1" fmla="val 77742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39058" y="222475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DB408A9F-87C9-EA4F-A09D-0740B300C34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67300" y="698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13A84AE4-A1AE-6F4C-9FBE-94DF9186DDD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6" name="Elbow Connector 55"/>
            <p:cNvCxnSpPr>
              <a:stCxn id="115" idx="3"/>
            </p:cNvCxnSpPr>
            <p:nvPr/>
          </p:nvCxnSpPr>
          <p:spPr>
            <a:xfrm flipV="1">
              <a:off x="7933124" y="1054101"/>
              <a:ext cx="125027" cy="1783948"/>
            </a:xfrm>
            <a:prstGeom prst="bentConnector2">
              <a:avLst/>
            </a:prstGeom>
            <a:ln w="889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683500" y="1778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57D3106-E61A-034B-8BF1-7AD86DF8FC2C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0.1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8" name="Straight Arrow Connector 57"/>
            <p:cNvCxnSpPr>
              <a:stCxn id="115" idx="2"/>
              <a:endCxn id="116" idx="0"/>
            </p:cNvCxnSpPr>
            <p:nvPr/>
          </p:nvCxnSpPr>
          <p:spPr>
            <a:xfrm>
              <a:off x="7543149" y="3018867"/>
              <a:ext cx="157074" cy="528502"/>
            </a:xfrm>
            <a:prstGeom prst="straightConnector1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80300" y="3175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5D028845-6FD4-584C-AB7E-60926C83E02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5400000">
              <a:off x="3225800" y="2444750"/>
              <a:ext cx="2235200" cy="355600"/>
            </a:xfrm>
            <a:prstGeom prst="bentConnector3">
              <a:avLst>
                <a:gd name="adj1" fmla="val 24716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54500" y="1752600"/>
              <a:ext cx="431800" cy="18288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9B27617B-231E-C04C-BFF2-2628BA4E3271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13300" y="25273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EEA0EF-48E1-BF46-B4FF-C015401DE8C2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3" name="Elbow Connector 62"/>
            <p:cNvCxnSpPr>
              <a:stCxn id="119" idx="1"/>
              <a:endCxn id="118" idx="3"/>
            </p:cNvCxnSpPr>
            <p:nvPr/>
          </p:nvCxnSpPr>
          <p:spPr>
            <a:xfrm rot="10800000">
              <a:off x="6449610" y="5387819"/>
              <a:ext cx="1113330" cy="89156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845300" y="534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3B86601C-D1A2-A043-A805-B0E5CE1196F3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Elbow Connector 64"/>
            <p:cNvCxnSpPr>
              <a:stCxn id="111" idx="1"/>
            </p:cNvCxnSpPr>
            <p:nvPr/>
          </p:nvCxnSpPr>
          <p:spPr>
            <a:xfrm rot="10800000">
              <a:off x="3943351" y="4495801"/>
              <a:ext cx="2726909" cy="189973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5600" y="46482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6C7BE69-682D-124E-B331-D131AF635728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7" name="Elbow Connector 66"/>
            <p:cNvCxnSpPr>
              <a:stCxn id="88" idx="3"/>
            </p:cNvCxnSpPr>
            <p:nvPr/>
          </p:nvCxnSpPr>
          <p:spPr>
            <a:xfrm flipV="1">
              <a:off x="2070099" y="4165601"/>
              <a:ext cx="355602" cy="638363"/>
            </a:xfrm>
            <a:prstGeom prst="bentConnector2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159000" y="44704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67354A8-5B7E-E04F-8EF8-7F338C352F16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69" name="Elbow Connector 68"/>
            <p:cNvCxnSpPr>
              <a:stCxn id="121" idx="0"/>
            </p:cNvCxnSpPr>
            <p:nvPr/>
          </p:nvCxnSpPr>
          <p:spPr>
            <a:xfrm rot="16200000" flipV="1">
              <a:off x="2156527" y="3526725"/>
              <a:ext cx="455407" cy="348859"/>
            </a:xfrm>
            <a:prstGeom prst="bentConnector3">
              <a:avLst>
                <a:gd name="adj1" fmla="val 50000"/>
              </a:avLst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057400" y="368935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BEE6D818-021A-B740-9A31-79B3DA4F470A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1" name="Elbow Connector 70"/>
            <p:cNvCxnSpPr>
              <a:stCxn id="97" idx="3"/>
            </p:cNvCxnSpPr>
            <p:nvPr/>
          </p:nvCxnSpPr>
          <p:spPr>
            <a:xfrm>
              <a:off x="5547098" y="1370570"/>
              <a:ext cx="117102" cy="426481"/>
            </a:xfrm>
            <a:prstGeom prst="bentConnector2">
              <a:avLst/>
            </a:prstGeom>
            <a:ln w="10541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57800" y="15367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680C3106-0760-5243-ABAB-678343145245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0.8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3" name="Elbow Connector 72"/>
            <p:cNvCxnSpPr>
              <a:stCxn id="84" idx="0"/>
            </p:cNvCxnSpPr>
            <p:nvPr/>
          </p:nvCxnSpPr>
          <p:spPr>
            <a:xfrm rot="16200000" flipV="1">
              <a:off x="1886767" y="1123137"/>
              <a:ext cx="590482" cy="71407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739900" y="10795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C3BFAE45-021A-6B43-ADC0-F2EA51CF0D1E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75" name="Elbow Connector 74"/>
            <p:cNvCxnSpPr>
              <a:stCxn id="111" idx="2"/>
              <a:endCxn id="118" idx="0"/>
            </p:cNvCxnSpPr>
            <p:nvPr/>
          </p:nvCxnSpPr>
          <p:spPr>
            <a:xfrm rot="5400000">
              <a:off x="6314278" y="4577111"/>
              <a:ext cx="454541" cy="919369"/>
            </a:xfrm>
            <a:prstGeom prst="bentConnector3">
              <a:avLst/>
            </a:prstGeom>
            <a:ln w="0"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37300" y="4953000"/>
              <a:ext cx="431800" cy="177800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rgbClr val="33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2" tIns="0" rIns="0" bIns="0" rtlCol="0" anchor="ctr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fld id="{F41C18E8-5083-EA46-B191-DB9EE920526B}" type="TxLink">
                <a:rPr lang="en-US" sz="100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pPr algn="ctr"/>
                <a:t>0.0</a:t>
              </a:fld>
              <a:endParaRPr lang="en-US" sz="10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12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1153</Words>
  <Application>Microsoft Office PowerPoint</Application>
  <PresentationFormat>On-screen Show (4:3)</PresentationFormat>
  <Paragraphs>789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Electrical Maps of Final 3 Futures</vt:lpstr>
      <vt:lpstr>Maps show Capacity and Energy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Stanton Hadley</dc:creator>
  <cp:lastModifiedBy>Windows User</cp:lastModifiedBy>
  <cp:revision>6</cp:revision>
  <dcterms:created xsi:type="dcterms:W3CDTF">2011-11-09T17:36:37Z</dcterms:created>
  <dcterms:modified xsi:type="dcterms:W3CDTF">2012-06-11T21:11:05Z</dcterms:modified>
</cp:coreProperties>
</file>